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3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71525-18CD-4E06-9998-355907474BD4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86B95-071C-4564-BBE0-0941F328F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02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71D9-CCF6-450C-991B-5C0C045FA7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75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CD51-75E9-460F-9D99-CE00D4739A4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5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905A-2C5A-4C47-A26C-E3857A68FBC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4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783A-706A-4F1C-9507-398570952F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1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542-0688-493D-9F2A-0C95928799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0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8E90-C56A-451D-B938-D7E8455A95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1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78CC-869D-4002-B690-C6E37CBE92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B756-AA9F-4E17-A375-16AF0B3B11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3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7483-86C7-425F-BFBD-0A5EB70610A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2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966C-70CE-4B01-BF3E-C84857F541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40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6511-9B48-4ED8-A7E4-02507D4241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9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27D8-5065-4709-BA17-EC277108F2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55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282B-622F-4D3E-BB36-BCBBEEA656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0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6278" y="4523014"/>
            <a:ext cx="9913781" cy="1887696"/>
          </a:xfr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ru-RU" b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Приказ </a:t>
            </a: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Министерства здравоохранения Российской Федерации </a:t>
            </a:r>
            <a:r>
              <a:rPr 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 </a:t>
            </a: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01.09.2020 № 925н «Об утверждении порядка выдачи и оформления </a:t>
            </a:r>
            <a:b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листков нетрудоспособности, включая порядок формирования листков нетрудоспособности в форме электронного </a:t>
            </a:r>
            <a:r>
              <a:rPr lang="ru-RU" b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документа</a:t>
            </a:r>
            <a:r>
              <a:rPr lang="ru-RU" b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»</a:t>
            </a:r>
            <a:endParaRPr lang="ru-RU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050" name="Picture 2" descr="http://r47fss.ru/images/1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25" y="546022"/>
            <a:ext cx="4165804" cy="354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3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47201" y="6492875"/>
            <a:ext cx="2743200" cy="365125"/>
          </a:xfrm>
        </p:spPr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55783" y="200720"/>
            <a:ext cx="10695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Страховое обеспечение в «Прямых выплатах»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2171" y="812859"/>
            <a:ext cx="6096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 </a:t>
            </a: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Пособие по временной </a:t>
            </a: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нетрудоспособности</a:t>
            </a:r>
            <a:endParaRPr lang="ru-RU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2171" y="1378068"/>
            <a:ext cx="6096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 </a:t>
            </a: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Пособие по беременности и </a:t>
            </a: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родам</a:t>
            </a:r>
            <a:endParaRPr lang="ru-RU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2171" y="3744804"/>
            <a:ext cx="60960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 </a:t>
            </a: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Ежемесячное пособие по уходу за </a:t>
            </a: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ребенком</a:t>
            </a:r>
            <a:endParaRPr lang="ru-RU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2171" y="3124738"/>
            <a:ext cx="60960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"/>
            </a:pP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Единовременное </a:t>
            </a: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пособие при рождении </a:t>
            </a: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ребенка</a:t>
            </a:r>
            <a:endParaRPr lang="ru-RU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  <a:sym typeface="Wingding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2171" y="5475108"/>
            <a:ext cx="6096000" cy="120032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 </a:t>
            </a: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Оплата отпуска (сверх ежегодного оплачиваемого отпуска, установленного законодательством Российской Федерации) на весь период лечения и проезда к месту лечения и обратно</a:t>
            </a:r>
            <a:endParaRPr lang="ru-RU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  <a:sym typeface="Wingding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2171" y="1949780"/>
            <a:ext cx="6096000" cy="92333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 </a:t>
            </a: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Единовременное пособие женщинам, вставшим </a:t>
            </a: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на </a:t>
            </a: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учет в медицинских организациях в ранние сроки </a:t>
            </a: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беременности</a:t>
            </a:r>
            <a:endParaRPr lang="ru-RU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2171" y="4324754"/>
            <a:ext cx="6096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"/>
            </a:pP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Пособие </a:t>
            </a: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 временной нетрудоспособности </a:t>
            </a:r>
            <a:b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 </a:t>
            </a: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связи с несчастным случаем на производстве </a:t>
            </a: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или </a:t>
            </a:r>
            <a:r>
              <a:rPr lang="ru-RU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профессиональным </a:t>
            </a:r>
            <a:r>
              <a:rPr lang="ru-RU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заболеванием</a:t>
            </a:r>
            <a:endParaRPr lang="ru-RU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8" name="Изображение 2" descr="ЛН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520" y="698544"/>
            <a:ext cx="4224693" cy="5976893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6814888" y="841577"/>
            <a:ext cx="674914" cy="263709"/>
          </a:xfrm>
          <a:prstGeom prst="rightArrow">
            <a:avLst/>
          </a:prstGeom>
          <a:gradFill flip="none" rotWithShape="1">
            <a:gsLst>
              <a:gs pos="1000">
                <a:schemeClr val="accent4">
                  <a:lumMod val="20000"/>
                  <a:lumOff val="80000"/>
                </a:schemeClr>
              </a:gs>
              <a:gs pos="40000">
                <a:srgbClr val="CCEEE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6814888" y="1402304"/>
            <a:ext cx="674914" cy="263709"/>
          </a:xfrm>
          <a:prstGeom prst="rightArrow">
            <a:avLst/>
          </a:prstGeom>
          <a:gradFill flip="none" rotWithShape="1">
            <a:gsLst>
              <a:gs pos="1000">
                <a:schemeClr val="accent4">
                  <a:lumMod val="20000"/>
                  <a:lumOff val="80000"/>
                </a:schemeClr>
              </a:gs>
              <a:gs pos="40000">
                <a:srgbClr val="CCEEE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6837090" y="4654564"/>
            <a:ext cx="674914" cy="263709"/>
          </a:xfrm>
          <a:prstGeom prst="rightArrow">
            <a:avLst/>
          </a:prstGeom>
          <a:gradFill flip="none" rotWithShape="1">
            <a:gsLst>
              <a:gs pos="1000">
                <a:schemeClr val="accent4">
                  <a:lumMod val="20000"/>
                  <a:lumOff val="80000"/>
                </a:schemeClr>
              </a:gs>
              <a:gs pos="40000">
                <a:srgbClr val="CCEEE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http://r47fss.ru/images/1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96" y="43970"/>
            <a:ext cx="819349" cy="69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67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370" y="250742"/>
            <a:ext cx="10695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Новый Порядок выдачи и оформления листков нетрудоспособности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8800" y="1181241"/>
            <a:ext cx="11234057" cy="461665"/>
          </a:xfrm>
          <a:prstGeom prst="rect">
            <a:avLst/>
          </a:prstGeom>
          <a:solidFill>
            <a:srgbClr val="CCEEED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Утвержден </a:t>
            </a:r>
            <a:r>
              <a:rPr lang="ru-RU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Приказом Минздрава России от 01.09.2020 № 925н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8800" y="2193612"/>
            <a:ext cx="11234057" cy="1200329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Порядок выдачи и оформления листков нетрудоспособности, </a:t>
            </a:r>
            <a:endParaRPr lang="ru-RU" sz="2400" dirty="0" smtClean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включая </a:t>
            </a:r>
            <a:r>
              <a:rPr lang="ru-RU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порядок формирования листков нетрудоспособности в форме электронного </a:t>
            </a:r>
            <a:r>
              <a:rPr lang="ru-RU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документа</a:t>
            </a:r>
            <a:endParaRPr lang="ru-RU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439886" y="3944647"/>
            <a:ext cx="4757057" cy="707571"/>
          </a:xfrm>
          <a:prstGeom prst="downArrow">
            <a:avLst/>
          </a:prstGeom>
          <a:solidFill>
            <a:srgbClr val="CCEEED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88134" y="5279132"/>
            <a:ext cx="558165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ВСТУПАЕТ В СИЛУ 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 14 ДЕКАБРЯ 2020 ГОДА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AutoShape 2" descr="Восклицательный зна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Восклицательный знак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Восклицательный знак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64" y="3993632"/>
            <a:ext cx="2547222" cy="221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r47fss.ru/images/1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00" y="50418"/>
            <a:ext cx="819349" cy="69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3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96570" y="281196"/>
            <a:ext cx="10695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Что важно знать!!!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64" y="113379"/>
            <a:ext cx="819349" cy="69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955682"/>
            <a:ext cx="2900515" cy="2900515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2544333" y="1114781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ru-RU" sz="20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0258" y="1040318"/>
            <a:ext cx="5172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 работе по совместительству 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выдается НЕСКОЛЬКО бумажных листков нетрудоспособности либо ОДИН электронный!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76242" y="2272292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45992" y="2077327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Другая медицинская организация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при продлении нетрудоспособности ВСЕГДА оформляет НОВЫЙ листок-продолжение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048528" y="3432077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ru-RU" sz="20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4408" y="3234482"/>
            <a:ext cx="5038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 стационарном лечении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листки нетрудоспособности выдаются ОДИНАКОВО для болеющего гражданина и при уходе за больным ребенком в ДЕНЬ ВЫПИСКИ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17422" y="4678495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ru-RU" sz="20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3483" y="4621414"/>
            <a:ext cx="8377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 направлении на МСЭ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последний период освобождения от работы ОБЯЗАТЕЛЬНО указывается ДО даты направления. При установлении инвалидности ПРОДЛЕВАЕТСЯ до даты регистрации документов в бюро МСЭ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780670" y="5916664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48603" y="5954764"/>
            <a:ext cx="7803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 уходе за больным ребенком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выдается НЕСКОЛЬКО бумажных листков нетрудоспособности либо ОДИН электронный!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48" y="56917"/>
            <a:ext cx="819349" cy="69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Овал 17"/>
          <p:cNvSpPr/>
          <p:nvPr/>
        </p:nvSpPr>
        <p:spPr>
          <a:xfrm>
            <a:off x="5395410" y="426445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ru-RU" sz="20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5601" y="434957"/>
            <a:ext cx="5943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 уходе за больным ребенком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 ЭЛН УКАЗЫВАЮТСЯ:</a:t>
            </a:r>
          </a:p>
          <a:p>
            <a:pPr marL="1000125" indent="-285750">
              <a:buFontTx/>
              <a:buChar char="-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ФИО и СНИЛС ребенка (при наличии)</a:t>
            </a:r>
          </a:p>
          <a:p>
            <a:pPr marL="1000125" indent="-285750">
              <a:buFontTx/>
              <a:buChar char="-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периоды ухода за ребенком и режим лечения</a:t>
            </a:r>
          </a:p>
          <a:p>
            <a:pPr marL="1000125" indent="-285750">
              <a:buFontTx/>
              <a:buChar char="-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дата рождения</a:t>
            </a:r>
          </a:p>
          <a:p>
            <a:pPr marL="1000125" indent="-285750">
              <a:buFontTx/>
              <a:buChar char="-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код причины нетрудоспособности</a:t>
            </a:r>
          </a:p>
          <a:p>
            <a:pPr marL="1000125" indent="-285750">
              <a:buFontTx/>
              <a:buChar char="-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родственная связь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052" name="Picture 4" descr="РКМЧП - Miellekar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48" y="3725786"/>
            <a:ext cx="2813126" cy="281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вал 19"/>
          <p:cNvSpPr/>
          <p:nvPr/>
        </p:nvSpPr>
        <p:spPr>
          <a:xfrm>
            <a:off x="279384" y="1550081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9299" y="1574883"/>
            <a:ext cx="586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Когда в семье несколько детей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и мама находится в отпуске до 3 лет по уходу за одним из детей, папа (отчим, бабушка и др.) могут оформить больничный по уходу ЗА ДРУГИМ ребенком при его болезни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382799" y="3160914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ru-RU" sz="20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7911" y="3160914"/>
            <a:ext cx="8971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Если женщина поступила на роды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БЕЗ листка нетрудоспособности по беременности и родам ей его ОФОРМИТ родильный дом с установленного срока выдачи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485039" y="4274813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ru-RU" sz="20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00" y="4208049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Если ребенок родился на малом сроке беременности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(до 22 недель) и пережил 6 суток больничный по беременности и родам ВЫДАЕТСЯ на полный срок (как при осложненных преждевременных родах)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59213" y="260351"/>
            <a:ext cx="10695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Из новшеств……..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837073" y="5713310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</a:t>
            </a:r>
            <a:endParaRPr lang="ru-RU" sz="17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01783" y="5795344"/>
            <a:ext cx="453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Новые особенности оформления ЭЛН ……..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024867" y="8096314"/>
            <a:ext cx="600075" cy="533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ru-RU" sz="20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81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57C3-3720-44EB-8BAC-3C6432CBD9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2985" y="942582"/>
            <a:ext cx="11081658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4888" indent="-285750">
              <a:spcAft>
                <a:spcPts val="1800"/>
              </a:spcAft>
              <a:buFont typeface="Wingdings" panose="05000000000000000000" pitchFamily="2" charset="2"/>
              <a:buChar char="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 мед. организации место работы НЕ УКАЗЫВАЕТСЯ </a:t>
            </a:r>
          </a:p>
          <a:p>
            <a:pPr marL="1004888" indent="-285750">
              <a:spcAft>
                <a:spcPts val="1800"/>
              </a:spcAft>
              <a:buFont typeface="Wingdings" panose="05000000000000000000" pitchFamily="2" charset="2"/>
              <a:buChar char="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оплаченные больничные ЗАМЕНЕ НЕ ПОДЛЕЖАТ </a:t>
            </a:r>
            <a:b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(кроме случаев изменения причины наступления нетрудоспособности)</a:t>
            </a:r>
          </a:p>
          <a:p>
            <a:pPr marL="1004888" indent="-285750">
              <a:spcAft>
                <a:spcPts val="1800"/>
              </a:spcAft>
              <a:buFont typeface="Wingdings" panose="05000000000000000000" pitchFamily="2" charset="2"/>
              <a:buChar char="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Электронный листок можно ЗАМЕНИТЬ на бумажный дубликат, и наоборот</a:t>
            </a:r>
          </a:p>
          <a:p>
            <a:pPr marL="1004888" indent="-285750">
              <a:spcAft>
                <a:spcPts val="1800"/>
              </a:spcAft>
              <a:buFont typeface="Wingdings" panose="05000000000000000000" pitchFamily="2" charset="2"/>
              <a:buChar char="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допускается ПРОДОЛЖЕНИЕ электронного листка бумажным листком, и наоборот</a:t>
            </a:r>
          </a:p>
          <a:p>
            <a:pPr marL="1004888" indent="-285750">
              <a:spcAft>
                <a:spcPts val="1800"/>
              </a:spcAft>
              <a:buFont typeface="Wingdings" panose="05000000000000000000" pitchFamily="2" charset="2"/>
              <a:buChar char="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 НЕСЧАСТНОМ СЛУЧАЕ на производстве или профзаболевании указывается не инвалидность, а  УСТАНОВЛЕНИЕ утраты трудоспособности (</a:t>
            </a:r>
            <a:r>
              <a:rPr lang="ru-RU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спецкод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9) – по результатам МСЭ</a:t>
            </a:r>
          </a:p>
          <a:p>
            <a:pPr marL="1004888" indent="-285750">
              <a:spcAft>
                <a:spcPts val="1800"/>
              </a:spcAft>
              <a:buFont typeface="Wingdings" panose="05000000000000000000" pitchFamily="2" charset="2"/>
              <a:buChar char="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НЕ ДОПУСКАЕТСЯ:</a:t>
            </a:r>
            <a:b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 продление листка по наступившему заболеванию или травме – это ДРУГОЙ страховой случай</a:t>
            </a:r>
            <a:b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 пересечение или разрыв периода нетрудоспособности в рамках 1 страхового случая</a:t>
            </a:r>
          </a:p>
          <a:p>
            <a:pPr marL="1004888" indent="-285750">
              <a:spcAft>
                <a:spcPts val="1800"/>
              </a:spcAft>
              <a:buFont typeface="Wingdings" panose="05000000000000000000" pitchFamily="2" charset="2"/>
              <a:buChar char="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 случаях ПЕРЕДОВЕРИЯ полномочий по начислению и выплате пособий больничные оформляются уполномоченным лицом</a:t>
            </a:r>
          </a:p>
          <a:p>
            <a:pPr marL="1004888" indent="-285750">
              <a:spcAft>
                <a:spcPts val="1800"/>
              </a:spcAft>
              <a:buFont typeface="Wingdings" panose="05000000000000000000" pitchFamily="2" charset="2"/>
              <a:buChar char="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Справка – расчет к больничному хранится у страхователя ТОЛЬКО по первым 3 дням оплаты заболевания (травмы) – на бумаге или в электронном виде (на выбор страхователя)</a:t>
            </a:r>
          </a:p>
          <a:p>
            <a:pPr marL="1004888" indent="-285750">
              <a:spcAft>
                <a:spcPts val="1800"/>
              </a:spcAft>
              <a:buFont typeface="Wingdings" panose="05000000000000000000" pitchFamily="2" charset="2"/>
              <a:buChar char=""/>
            </a:pPr>
            <a:endParaRPr lang="ru-RU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1004888" indent="-285750">
              <a:spcAft>
                <a:spcPts val="1800"/>
              </a:spcAft>
              <a:buFont typeface="Wingdings" panose="05000000000000000000" pitchFamily="2" charset="2"/>
              <a:buChar char=""/>
            </a:pP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48" y="56917"/>
            <a:ext cx="819349" cy="69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59213" y="260351"/>
            <a:ext cx="10695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Заполнение ЭЛН </a:t>
            </a:r>
          </a:p>
          <a:p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371</Words>
  <Application>Microsoft Office PowerPoint</Application>
  <PresentationFormat>Широкоэкранный</PresentationFormat>
  <Paragraphs>59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ЦА ФСС 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Перешеина Яна Юрьевна</dc:creator>
  <cp:lastModifiedBy>Хомякова Марина Сергеевна</cp:lastModifiedBy>
  <cp:revision>11</cp:revision>
  <dcterms:created xsi:type="dcterms:W3CDTF">2020-11-03T14:46:44Z</dcterms:created>
  <dcterms:modified xsi:type="dcterms:W3CDTF">2020-12-15T09:50:10Z</dcterms:modified>
</cp:coreProperties>
</file>