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9" r:id="rId4"/>
    <p:sldId id="307" r:id="rId5"/>
    <p:sldId id="258" r:id="rId6"/>
    <p:sldId id="30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0" r:id="rId15"/>
    <p:sldId id="31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08" r:id="rId35"/>
    <p:sldId id="312" r:id="rId36"/>
    <p:sldId id="288" r:id="rId37"/>
    <p:sldId id="289" r:id="rId38"/>
    <p:sldId id="290" r:id="rId39"/>
    <p:sldId id="291" r:id="rId40"/>
    <p:sldId id="292" r:id="rId41"/>
    <p:sldId id="309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13" r:id="rId55"/>
    <p:sldId id="305" r:id="rId56"/>
  </p:sldIdLst>
  <p:sldSz cx="9144000" cy="6858000" type="screen4x3"/>
  <p:notesSz cx="6772275" cy="9902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68E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3"/>
      <c:rotY val="23"/>
      <c:perspective val="30"/>
    </c:view3D>
    <c:floor>
      <c:spPr>
        <a:noFill/>
        <a:ln w="9528">
          <a:solidFill>
            <a:srgbClr val="868686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4.7862024876402141E-2"/>
          <c:y val="1.1695831034841611E-2"/>
          <c:w val="0.92805497347605304"/>
          <c:h val="0.8663328596675256"/>
        </c:manualLayout>
      </c:layout>
      <c:area3DChart>
        <c:grouping val="standard"/>
        <c:ser>
          <c:idx val="0"/>
          <c:order val="0"/>
          <c:tx>
            <c:v>муниципальные гарантии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8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8"/>
              <c:pt idx="0">
                <c:v>на 01.01.2013</c:v>
              </c:pt>
              <c:pt idx="1">
                <c:v>на 01.01.2014</c:v>
              </c:pt>
              <c:pt idx="2">
                <c:v>на 01.01.2015</c:v>
              </c:pt>
              <c:pt idx="3">
                <c:v>на 01.01.2016</c:v>
              </c:pt>
              <c:pt idx="4">
                <c:v>на 01.01.2017</c:v>
              </c:pt>
              <c:pt idx="5">
                <c:v>на 01.01.2018</c:v>
              </c:pt>
              <c:pt idx="6">
                <c:v>на 01.01.2019</c:v>
              </c:pt>
              <c:pt idx="7">
                <c:v>на 01.01.2020</c:v>
              </c:pt>
            </c:strLit>
          </c:cat>
          <c:val>
            <c:numLit>
              <c:formatCode>General</c:formatCode>
              <c:ptCount val="8"/>
              <c:pt idx="0">
                <c:v>15.4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</c:numLit>
          </c:val>
        </c:ser>
        <c:ser>
          <c:idx val="1"/>
          <c:order val="1"/>
          <c:tx>
            <c:v>бюджетные кредиты</c:v>
          </c:tx>
          <c:spPr>
            <a:solidFill>
              <a:srgbClr val="FFC000"/>
            </a:solidFill>
            <a:ln>
              <a:noFill/>
            </a:ln>
          </c:spPr>
          <c:cat>
            <c:strLit>
              <c:ptCount val="8"/>
              <c:pt idx="0">
                <c:v>на 01.01.2013</c:v>
              </c:pt>
              <c:pt idx="1">
                <c:v>на 01.01.2014</c:v>
              </c:pt>
              <c:pt idx="2">
                <c:v>на 01.01.2015</c:v>
              </c:pt>
              <c:pt idx="3">
                <c:v>на 01.01.2016</c:v>
              </c:pt>
              <c:pt idx="4">
                <c:v>на 01.01.2017</c:v>
              </c:pt>
              <c:pt idx="5">
                <c:v>на 01.01.2018</c:v>
              </c:pt>
              <c:pt idx="6">
                <c:v>на 01.01.2019</c:v>
              </c:pt>
              <c:pt idx="7">
                <c:v>на 01.01.2020</c:v>
              </c:pt>
            </c:strLit>
          </c:cat>
          <c:val>
            <c:numLit>
              <c:formatCode>General</c:formatCode>
              <c:ptCount val="8"/>
              <c:pt idx="0">
                <c:v>13.6</c:v>
              </c:pt>
              <c:pt idx="1">
                <c:v>18.100000000000001</c:v>
              </c:pt>
              <c:pt idx="2">
                <c:v>16.7</c:v>
              </c:pt>
              <c:pt idx="3">
                <c:v>22.7</c:v>
              </c:pt>
              <c:pt idx="4">
                <c:v>14.1</c:v>
              </c:pt>
              <c:pt idx="5">
                <c:v>11</c:v>
              </c:pt>
              <c:pt idx="6">
                <c:v>9</c:v>
              </c:pt>
              <c:pt idx="7">
                <c:v>7</c:v>
              </c:pt>
            </c:numLit>
          </c:val>
        </c:ser>
        <c:ser>
          <c:idx val="3"/>
          <c:order val="2"/>
          <c:tx>
            <c:v>всего муниципальный долг</c:v>
          </c:tx>
          <c:spPr>
            <a:solidFill>
              <a:srgbClr val="4BACC6"/>
            </a:solidFill>
            <a:ln>
              <a:noFill/>
            </a:ln>
          </c:spPr>
          <c:dLbls>
            <c:dLbl>
              <c:idx val="0"/>
              <c:layout>
                <c:manualLayout>
                  <c:x val="-3.261956837633018E-3"/>
                  <c:y val="-0.2035074225229617"/>
                </c:manualLayout>
              </c:layout>
              <c:showVal val="1"/>
            </c:dLbl>
            <c:dLbl>
              <c:idx val="1"/>
              <c:layout>
                <c:manualLayout>
                  <c:x val="3.0988589957513656E-2"/>
                  <c:y val="-0.15672410700044173"/>
                </c:manualLayout>
              </c:layout>
              <c:showVal val="1"/>
            </c:dLbl>
            <c:dLbl>
              <c:idx val="2"/>
              <c:layout>
                <c:manualLayout>
                  <c:x val="-3.5881525213963199E-2"/>
                  <c:y val="-3.0409155089637954E-2"/>
                </c:manualLayout>
              </c:layout>
              <c:showVal val="1"/>
            </c:dLbl>
            <c:dLbl>
              <c:idx val="3"/>
              <c:layout>
                <c:manualLayout>
                  <c:x val="-2.4464676282247622E-2"/>
                  <c:y val="-5.6139978627023884E-2"/>
                </c:manualLayout>
              </c:layout>
              <c:showVal val="1"/>
            </c:dLbl>
            <c:dLbl>
              <c:idx val="4"/>
              <c:layout>
                <c:manualLayout>
                  <c:x val="-4.0774460470412673E-2"/>
                  <c:y val="-2.5730823537385952E-2"/>
                </c:manualLayout>
              </c:layout>
              <c:showVal val="1"/>
            </c:dLbl>
            <c:dLbl>
              <c:idx val="5"/>
              <c:layout>
                <c:manualLayout>
                  <c:x val="-4.4036417308045715E-2"/>
                  <c:y val="-4.6783315522519906E-3"/>
                </c:manualLayout>
              </c:layout>
              <c:showVal val="1"/>
            </c:dLbl>
            <c:dLbl>
              <c:idx val="6"/>
              <c:layout>
                <c:manualLayout>
                  <c:x val="-3.91434820515962E-2"/>
                  <c:y val="9.35666310450399E-3"/>
                </c:manualLayout>
              </c:layout>
              <c:showVal val="1"/>
            </c:dLbl>
            <c:dLbl>
              <c:idx val="7"/>
              <c:layout>
                <c:manualLayout>
                  <c:x val="-3.425054679514667E-2"/>
                  <c:y val="2.3391657761259958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8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showVal val="1"/>
          </c:dLbls>
          <c:cat>
            <c:strLit>
              <c:ptCount val="8"/>
              <c:pt idx="0">
                <c:v>на 01.01.2013</c:v>
              </c:pt>
              <c:pt idx="1">
                <c:v>на 01.01.2014</c:v>
              </c:pt>
              <c:pt idx="2">
                <c:v>на 01.01.2015</c:v>
              </c:pt>
              <c:pt idx="3">
                <c:v>на 01.01.2016</c:v>
              </c:pt>
              <c:pt idx="4">
                <c:v>на 01.01.2017</c:v>
              </c:pt>
              <c:pt idx="5">
                <c:v>на 01.01.2018</c:v>
              </c:pt>
              <c:pt idx="6">
                <c:v>на 01.01.2019</c:v>
              </c:pt>
              <c:pt idx="7">
                <c:v>на 01.01.2020</c:v>
              </c:pt>
            </c:strLit>
          </c:cat>
          <c:val>
            <c:numLit>
              <c:formatCode>General</c:formatCode>
              <c:ptCount val="8"/>
              <c:pt idx="0">
                <c:v>29</c:v>
              </c:pt>
              <c:pt idx="1">
                <c:v>18.100000000000001</c:v>
              </c:pt>
              <c:pt idx="2">
                <c:v>16.7</c:v>
              </c:pt>
              <c:pt idx="3">
                <c:v>22.7</c:v>
              </c:pt>
              <c:pt idx="4">
                <c:v>14.1</c:v>
              </c:pt>
              <c:pt idx="5">
                <c:v>11</c:v>
              </c:pt>
              <c:pt idx="6">
                <c:v>9</c:v>
              </c:pt>
              <c:pt idx="7">
                <c:v>7</c:v>
              </c:pt>
            </c:numLit>
          </c:val>
        </c:ser>
        <c:axId val="65745280"/>
        <c:axId val="65723008"/>
        <c:axId val="63556224"/>
      </c:area3DChart>
      <c:valAx>
        <c:axId val="65723008"/>
        <c:scaling>
          <c:orientation val="minMax"/>
        </c:scaling>
        <c:axPos val="l"/>
        <c:majorGridlines>
          <c:spPr>
            <a:ln w="9528">
              <a:solidFill>
                <a:srgbClr val="868686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8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65745280"/>
        <c:crosses val="autoZero"/>
        <c:crossBetween val="midCat"/>
      </c:valAx>
      <c:catAx>
        <c:axId val="65745280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65723008"/>
        <c:crosses val="autoZero"/>
        <c:auto val="1"/>
        <c:lblAlgn val="ctr"/>
        <c:lblOffset val="100"/>
      </c:catAx>
      <c:serAx>
        <c:axId val="63556224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0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65723008"/>
        <c:crosses val="autoZero"/>
      </c:ser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4744929743999337E-2"/>
          <c:y val="0.80815521749180697"/>
          <c:w val="0.89984354165294167"/>
          <c:h val="8.4397946376461891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2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4752997143531892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2.9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3.3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3.4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3.5</c:v>
              </c:pt>
            </c:numLit>
          </c:val>
          <c:shape val="cylinder"/>
        </c:ser>
        <c:shape val="box"/>
        <c:axId val="68440832"/>
        <c:axId val="68426752"/>
        <c:axId val="0"/>
      </c:bar3DChart>
      <c:valAx>
        <c:axId val="68426752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440832"/>
        <c:crosses val="autoZero"/>
        <c:crossBetween val="between"/>
      </c:valAx>
      <c:catAx>
        <c:axId val="6844083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42675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3669800806197412E-2"/>
          <c:y val="0.68485150355189783"/>
          <c:w val="0.97350015759996245"/>
          <c:h val="0.1771315239573017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6507002033473288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5.8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8.2000000000000011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6.7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6.7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6.7</c:v>
              </c:pt>
            </c:numLit>
          </c:val>
          <c:shape val="cylinder"/>
        </c:ser>
        <c:shape val="box"/>
        <c:axId val="68730240"/>
        <c:axId val="68728704"/>
        <c:axId val="0"/>
      </c:bar3DChart>
      <c:valAx>
        <c:axId val="68728704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730240"/>
        <c:crosses val="autoZero"/>
        <c:crossBetween val="between"/>
      </c:valAx>
      <c:catAx>
        <c:axId val="68730240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728704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753956620445004E-2"/>
          <c:y val="0.75911257400635701"/>
          <c:w val="0.97350015759996245"/>
          <c:h val="0.20188521410878824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2.5682006931390083E-2"/>
          <c:w val="0.94616868200516169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1.5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1.4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1.4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1.4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1.5</c:v>
              </c:pt>
            </c:numLit>
          </c:val>
          <c:shape val="cylinder"/>
        </c:ser>
        <c:shape val="box"/>
        <c:axId val="68831488"/>
        <c:axId val="68829952"/>
        <c:axId val="0"/>
      </c:bar3DChart>
      <c:valAx>
        <c:axId val="68829952"/>
        <c:scaling>
          <c:orientation val="minMax"/>
          <c:max val="1.7"/>
          <c:min val="1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831488"/>
        <c:crosses val="autoZero"/>
        <c:crossBetween val="between"/>
        <c:majorUnit val="0.1"/>
      </c:valAx>
      <c:catAx>
        <c:axId val="68831488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82995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5002050493263159E-3"/>
          <c:y val="0.70960519370338426"/>
          <c:w val="0.98246030483485747"/>
          <c:h val="0.1883832012988865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6678704669771953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8.1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8.7000000000000011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9.7000000000000011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9.5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9.7000000000000011</c:v>
              </c:pt>
            </c:numLit>
          </c:val>
          <c:shape val="cylinder"/>
        </c:ser>
        <c:shape val="box"/>
        <c:axId val="68977792"/>
        <c:axId val="68947328"/>
        <c:axId val="0"/>
      </c:bar3DChart>
      <c:valAx>
        <c:axId val="68947328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977792"/>
        <c:crosses val="autoZero"/>
        <c:crossBetween val="between"/>
      </c:valAx>
      <c:catAx>
        <c:axId val="6897779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947328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7539568431895709E-2"/>
          <c:y val="0.7343588838548708"/>
          <c:w val="0.96562789287578543"/>
          <c:h val="0.1883832012988865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076242094142878"/>
          <c:y val="0.1380582581730147"/>
          <c:w val="0.86721009214498235"/>
          <c:h val="0.49859566663353183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0.1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0.2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0.2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0.2</c:v>
              </c:pt>
            </c:numLit>
          </c:val>
          <c:shape val="cylinder"/>
        </c:ser>
        <c:shape val="box"/>
        <c:axId val="70136192"/>
        <c:axId val="70244992"/>
        <c:axId val="0"/>
      </c:bar3DChart>
      <c:valAx>
        <c:axId val="70244992"/>
        <c:scaling>
          <c:orientation val="minMax"/>
          <c:max val="0.5"/>
          <c:min val="0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136192"/>
        <c:crosses val="autoZero"/>
        <c:crossBetween val="between"/>
      </c:valAx>
      <c:catAx>
        <c:axId val="7013619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24499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7539680416069577E-2"/>
          <c:y val="0.76136290947467422"/>
          <c:w val="0.98203888859158295"/>
          <c:h val="0.16362951114739999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4752997143531892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2.4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6.1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3.7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3.7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3.7</c:v>
              </c:pt>
            </c:numLit>
          </c:val>
          <c:shape val="cylinder"/>
        </c:ser>
        <c:shape val="box"/>
        <c:axId val="70199936"/>
        <c:axId val="70198400"/>
        <c:axId val="0"/>
      </c:bar3DChart>
      <c:valAx>
        <c:axId val="70198400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199936"/>
        <c:crosses val="autoZero"/>
        <c:crossBetween val="between"/>
      </c:valAx>
      <c:catAx>
        <c:axId val="70199936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19840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7539572554147533E-2"/>
          <c:y val="0.72310720651328619"/>
          <c:w val="0.9658373722849003"/>
          <c:h val="0.16362951114739999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482283753779045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1.8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0.4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0.4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0.4</c:v>
              </c:pt>
            </c:numLit>
          </c:val>
          <c:shape val="cylinder"/>
        </c:ser>
        <c:shape val="box"/>
        <c:axId val="70350336"/>
        <c:axId val="70348800"/>
        <c:axId val="0"/>
      </c:bar3DChart>
      <c:valAx>
        <c:axId val="70348800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350336"/>
        <c:crosses val="autoZero"/>
        <c:crossBetween val="between"/>
      </c:valAx>
      <c:catAx>
        <c:axId val="70350336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34880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8.2642646327232231E-3"/>
          <c:y val="0.69835351636179943"/>
          <c:w val="0.96496007301435305"/>
          <c:h val="0.1883832012988865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1116133978095362"/>
          <c:y val="9.980255521162637E-2"/>
          <c:w val="0.86720986561654656"/>
          <c:h val="0.49859566663353183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3.1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2.5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2.2000000000000002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2.2000000000000002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2.2999999999999998</c:v>
              </c:pt>
            </c:numLit>
          </c:val>
          <c:shape val="cylinder"/>
        </c:ser>
        <c:shape val="box"/>
        <c:axId val="70500736"/>
        <c:axId val="70490752"/>
        <c:axId val="0"/>
      </c:bar3DChart>
      <c:valAx>
        <c:axId val="70490752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500736"/>
        <c:crosses val="autoZero"/>
        <c:crossBetween val="between"/>
      </c:valAx>
      <c:catAx>
        <c:axId val="70500736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49075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3515251694453003E-2"/>
          <c:y val="0.74786089666477285"/>
          <c:w val="0.97435444102019031"/>
          <c:h val="0.1771315239573017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8162389353267365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dLbl>
              <c:idx val="0"/>
              <c:layout>
                <c:manualLayout>
                  <c:x val="-1.5194575512613535E-3"/>
                  <c:y val="-2.4691185207996992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469.4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dLbl>
              <c:idx val="0"/>
              <c:layout>
                <c:manualLayout>
                  <c:x val="6.0778302050453576E-3"/>
                  <c:y val="-2.7160303728796686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468.3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496.3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dLbl>
              <c:idx val="0"/>
              <c:layout>
                <c:manualLayout>
                  <c:x val="1.063620285882947E-2"/>
                  <c:y val="-2.7160303728796686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467.9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layout>
                <c:manualLayout>
                  <c:x val="1.063620285882947E-2"/>
                  <c:y val="-2.4691185207996992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470</c:v>
              </c:pt>
            </c:numLit>
          </c:val>
          <c:shape val="cylinder"/>
        </c:ser>
        <c:shape val="box"/>
        <c:axId val="70593536"/>
        <c:axId val="70592000"/>
        <c:axId val="0"/>
      </c:bar3DChart>
      <c:valAx>
        <c:axId val="70592000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593536"/>
        <c:crosses val="autoZero"/>
        <c:crossBetween val="between"/>
      </c:valAx>
      <c:catAx>
        <c:axId val="70593536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7059200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6020107568023245E-2"/>
          <c:y val="0.76526965107272504"/>
          <c:w val="0.97429592285271349"/>
          <c:h val="0.16362951114739999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view3D>
      <c:rotX val="30"/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0.40999450572524443"/>
          <c:y val="2.5581282924228146E-2"/>
          <c:w val="0.51871151368675072"/>
          <c:h val="0.9062716076691849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  Содействие развитию малого и среднего предпринимательства и сельскохозяйственных товаропроизводителей  в городском округе Верхотурский до 2020 года</c:v>
                </c:pt>
                <c:pt idx="1">
                  <c:v> Формирование современной городской среды на территории городского округа Верхотурский на 2018 - 2022 годы</c:v>
                </c:pt>
                <c:pt idx="2">
                  <c:v>  Экология и природные ресурсы городского округа Верхотурский до 2020 года</c:v>
                </c:pt>
                <c:pt idx="3">
                  <c:v> Развитие земельных отношений, градостроительная деятельность, управление муниципальной собственностью городского округа Верхотурский до 2020 года</c:v>
                </c:pt>
                <c:pt idx="4">
                  <c:v>  Развитие физической культуры и спорта в городском округе Верхотурский до 2020 года</c:v>
                </c:pt>
                <c:pt idx="5">
                  <c:v>  Национальная безопасность и правоохранительная деятельность на территории городского округа Верхотурский до 2020 года</c:v>
                </c:pt>
                <c:pt idx="6">
                  <c:v>Управление муниципальными финансами городского округа Верхотурский до 2020 года</c:v>
                </c:pt>
                <c:pt idx="7">
                  <c:v> Развитие транспортного обслуживания и дорожного хозяйства городского округа Верхотурский до 2020 года</c:v>
                </c:pt>
                <c:pt idx="8">
                  <c:v> Социальная политика в городском округе Верхотурский до 2020 года</c:v>
                </c:pt>
                <c:pt idx="9">
                  <c:v> Развитие муниципальной службы до 2020 года</c:v>
                </c:pt>
                <c:pt idx="10">
                  <c:v>  Развитие культуры в городском округе Верхотурский до 2020 года</c:v>
                </c:pt>
                <c:pt idx="11">
                  <c:v>  Развитие жилищно-коммунального хозяйства и благоустройства городского округа Верхотурский до 2020 года</c:v>
                </c:pt>
                <c:pt idx="12">
                  <c:v>  Развитие образования в городском округе Верхотурский до 2020 года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157.5</c:v>
                </c:pt>
                <c:pt idx="1">
                  <c:v>1000</c:v>
                </c:pt>
                <c:pt idx="2">
                  <c:v>1770.3</c:v>
                </c:pt>
                <c:pt idx="3">
                  <c:v>1912.3</c:v>
                </c:pt>
                <c:pt idx="4">
                  <c:v>4309.5</c:v>
                </c:pt>
                <c:pt idx="5">
                  <c:v>8803.2000000000007</c:v>
                </c:pt>
                <c:pt idx="6">
                  <c:v>9035.7999999999993</c:v>
                </c:pt>
                <c:pt idx="7">
                  <c:v>15007.5</c:v>
                </c:pt>
                <c:pt idx="8">
                  <c:v>31711.9</c:v>
                </c:pt>
                <c:pt idx="9">
                  <c:v>43472.2</c:v>
                </c:pt>
                <c:pt idx="10">
                  <c:v>57486.400000000001</c:v>
                </c:pt>
                <c:pt idx="11">
                  <c:v>82886.8</c:v>
                </c:pt>
                <c:pt idx="12">
                  <c:v>310346.40000000002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  Содействие развитию малого и среднего предпринимательства и сельскохозяйственных товаропроизводителей  в городском округе Верхотурский до 2020 года</c:v>
                </c:pt>
                <c:pt idx="1">
                  <c:v> Формирование современной городской среды на территории городского округа Верхотурский на 2018 - 2022 годы</c:v>
                </c:pt>
                <c:pt idx="2">
                  <c:v>  Экология и природные ресурсы городского округа Верхотурский до 2020 года</c:v>
                </c:pt>
                <c:pt idx="3">
                  <c:v> Развитие земельных отношений, градостроительная деятельность, управление муниципальной собственностью городского округа Верхотурский до 2020 года</c:v>
                </c:pt>
                <c:pt idx="4">
                  <c:v>  Развитие физической культуры и спорта в городском округе Верхотурский до 2020 года</c:v>
                </c:pt>
                <c:pt idx="5">
                  <c:v>  Национальная безопасность и правоохранительная деятельность на территории городского округа Верхотурский до 2020 года</c:v>
                </c:pt>
                <c:pt idx="6">
                  <c:v>Управление муниципальными финансами городского округа Верхотурский до 2020 года</c:v>
                </c:pt>
                <c:pt idx="7">
                  <c:v> Развитие транспортного обслуживания и дорожного хозяйства городского округа Верхотурский до 2020 года</c:v>
                </c:pt>
                <c:pt idx="8">
                  <c:v> Социальная политика в городском округе Верхотурский до 2020 года</c:v>
                </c:pt>
                <c:pt idx="9">
                  <c:v> Развитие муниципальной службы до 2020 года</c:v>
                </c:pt>
                <c:pt idx="10">
                  <c:v>  Развитие культуры в городском округе Верхотурский до 2020 года</c:v>
                </c:pt>
                <c:pt idx="11">
                  <c:v>  Развитие жилищно-коммунального хозяйства и благоустройства городского округа Верхотурский до 2020 года</c:v>
                </c:pt>
                <c:pt idx="12">
                  <c:v>  Развитие образования в городском округе Верхотурский до 2020 года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  Содействие развитию малого и среднего предпринимательства и сельскохозяйственных товаропроизводителей  в городском округе Верхотурский до 2020 года</c:v>
                </c:pt>
                <c:pt idx="1">
                  <c:v> Формирование современной городской среды на территории городского округа Верхотурский на 2018 - 2022 годы</c:v>
                </c:pt>
                <c:pt idx="2">
                  <c:v>  Экология и природные ресурсы городского округа Верхотурский до 2020 года</c:v>
                </c:pt>
                <c:pt idx="3">
                  <c:v> Развитие земельных отношений, градостроительная деятельность, управление муниципальной собственностью городского округа Верхотурский до 2020 года</c:v>
                </c:pt>
                <c:pt idx="4">
                  <c:v>  Развитие физической культуры и спорта в городском округе Верхотурский до 2020 года</c:v>
                </c:pt>
                <c:pt idx="5">
                  <c:v>  Национальная безопасность и правоохранительная деятельность на территории городского округа Верхотурский до 2020 года</c:v>
                </c:pt>
                <c:pt idx="6">
                  <c:v>Управление муниципальными финансами городского округа Верхотурский до 2020 года</c:v>
                </c:pt>
                <c:pt idx="7">
                  <c:v> Развитие транспортного обслуживания и дорожного хозяйства городского округа Верхотурский до 2020 года</c:v>
                </c:pt>
                <c:pt idx="8">
                  <c:v> Социальная политика в городском округе Верхотурский до 2020 года</c:v>
                </c:pt>
                <c:pt idx="9">
                  <c:v> Развитие муниципальной службы до 2020 года</c:v>
                </c:pt>
                <c:pt idx="10">
                  <c:v>  Развитие культуры в городском округе Верхотурский до 2020 года</c:v>
                </c:pt>
                <c:pt idx="11">
                  <c:v>  Развитие жилищно-коммунального хозяйства и благоустройства городского округа Верхотурский до 2020 года</c:v>
                </c:pt>
                <c:pt idx="12">
                  <c:v>  Развитие образования в городском округе Верхотурский до 2020 года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</c:ser>
        <c:dLbls>
          <c:showVal val="1"/>
        </c:dLbls>
        <c:shape val="cylinder"/>
        <c:axId val="119342592"/>
        <c:axId val="119344128"/>
        <c:axId val="0"/>
      </c:bar3DChart>
      <c:catAx>
        <c:axId val="119342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9344128"/>
        <c:crosses val="autoZero"/>
        <c:auto val="1"/>
        <c:lblAlgn val="ctr"/>
        <c:lblOffset val="100"/>
      </c:catAx>
      <c:valAx>
        <c:axId val="119344128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342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2306101574718"/>
          <c:y val="8.652782487610669E-2"/>
          <c:w val="0.87729622922689732"/>
          <c:h val="0.88916663779524463"/>
        </c:manualLayout>
      </c:layout>
      <c:lineChart>
        <c:grouping val="standard"/>
        <c:ser>
          <c:idx val="0"/>
          <c:order val="0"/>
          <c:tx>
            <c:v>доходы</c:v>
          </c:tx>
          <c:spPr>
            <a:ln w="47621">
              <a:solidFill>
                <a:srgbClr val="FF8000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8"/>
              <c:pt idx="0">
                <c:v>2013 год (факт)</c:v>
              </c:pt>
              <c:pt idx="1">
                <c:v>2014 год (факт)</c:v>
              </c:pt>
              <c:pt idx="2">
                <c:v>2015 год (факт)</c:v>
              </c:pt>
              <c:pt idx="3">
                <c:v>2016 год (факт)</c:v>
              </c:pt>
              <c:pt idx="4">
                <c:v>2017 год (ожидаемые)</c:v>
              </c:pt>
              <c:pt idx="5">
                <c:v>2018 год (прогноз)</c:v>
              </c:pt>
              <c:pt idx="6">
                <c:v>2019 год (прогноз)</c:v>
              </c:pt>
              <c:pt idx="7">
                <c:v>2020 год (прогноз)</c:v>
              </c:pt>
            </c:strLit>
          </c:cat>
          <c:val>
            <c:numLit>
              <c:formatCode>General</c:formatCode>
              <c:ptCount val="8"/>
              <c:pt idx="0">
                <c:v>485.7</c:v>
              </c:pt>
              <c:pt idx="1">
                <c:v>567.29999999999995</c:v>
              </c:pt>
              <c:pt idx="2">
                <c:v>510.2</c:v>
              </c:pt>
              <c:pt idx="3">
                <c:v>543.4</c:v>
              </c:pt>
              <c:pt idx="4">
                <c:v>546.70000000000005</c:v>
              </c:pt>
              <c:pt idx="5">
                <c:v>571.20000000000005</c:v>
              </c:pt>
              <c:pt idx="6">
                <c:v>545.5</c:v>
              </c:pt>
              <c:pt idx="7">
                <c:v>550.20000000000005</c:v>
              </c:pt>
            </c:numLit>
          </c:val>
        </c:ser>
        <c:ser>
          <c:idx val="1"/>
          <c:order val="1"/>
          <c:tx>
            <c:v>расходы </c:v>
          </c:tx>
          <c:spPr>
            <a:ln w="47621">
              <a:solidFill>
                <a:srgbClr val="BD0C1F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8"/>
              <c:pt idx="0">
                <c:v>2013 год (факт)</c:v>
              </c:pt>
              <c:pt idx="1">
                <c:v>2014 год (факт)</c:v>
              </c:pt>
              <c:pt idx="2">
                <c:v>2015 год (факт)</c:v>
              </c:pt>
              <c:pt idx="3">
                <c:v>2016 год (факт)</c:v>
              </c:pt>
              <c:pt idx="4">
                <c:v>2017 год (ожидаемые)</c:v>
              </c:pt>
              <c:pt idx="5">
                <c:v>2018 год (прогноз)</c:v>
              </c:pt>
              <c:pt idx="6">
                <c:v>2019 год (прогноз)</c:v>
              </c:pt>
              <c:pt idx="7">
                <c:v>2020 год (прогноз)</c:v>
              </c:pt>
            </c:strLit>
          </c:cat>
          <c:val>
            <c:numLit>
              <c:formatCode>General</c:formatCode>
              <c:ptCount val="8"/>
              <c:pt idx="0">
                <c:v>445.1</c:v>
              </c:pt>
              <c:pt idx="1">
                <c:v>530.79999999999995</c:v>
              </c:pt>
              <c:pt idx="2">
                <c:v>593</c:v>
              </c:pt>
              <c:pt idx="3">
                <c:v>516.70000000000005</c:v>
              </c:pt>
              <c:pt idx="4">
                <c:v>572.9</c:v>
              </c:pt>
              <c:pt idx="5">
                <c:v>574.9</c:v>
              </c:pt>
              <c:pt idx="6">
                <c:v>545.5</c:v>
              </c:pt>
              <c:pt idx="7">
                <c:v>550.20000000000005</c:v>
              </c:pt>
            </c:numLit>
          </c:val>
        </c:ser>
        <c:ser>
          <c:idx val="2"/>
          <c:order val="2"/>
          <c:tx>
            <c:v>дефицит (профицит)</c:v>
          </c:tx>
          <c:spPr>
            <a:ln w="47621">
              <a:solidFill>
                <a:srgbClr val="035E9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8"/>
              <c:pt idx="0">
                <c:v>2013 год (факт)</c:v>
              </c:pt>
              <c:pt idx="1">
                <c:v>2014 год (факт)</c:v>
              </c:pt>
              <c:pt idx="2">
                <c:v>2015 год (факт)</c:v>
              </c:pt>
              <c:pt idx="3">
                <c:v>2016 год (факт)</c:v>
              </c:pt>
              <c:pt idx="4">
                <c:v>2017 год (ожидаемые)</c:v>
              </c:pt>
              <c:pt idx="5">
                <c:v>2018 год (прогноз)</c:v>
              </c:pt>
              <c:pt idx="6">
                <c:v>2019 год (прогноз)</c:v>
              </c:pt>
              <c:pt idx="7">
                <c:v>2020 год (прогноз)</c:v>
              </c:pt>
            </c:strLit>
          </c:cat>
          <c:val>
            <c:numLit>
              <c:formatCode>General</c:formatCode>
              <c:ptCount val="8"/>
              <c:pt idx="0">
                <c:v>40.6</c:v>
              </c:pt>
              <c:pt idx="1">
                <c:v>36.5</c:v>
              </c:pt>
              <c:pt idx="2">
                <c:v>-82.8</c:v>
              </c:pt>
              <c:pt idx="3">
                <c:v>26.7</c:v>
              </c:pt>
              <c:pt idx="4">
                <c:v>-26.2</c:v>
              </c:pt>
              <c:pt idx="5">
                <c:v>-3.7</c:v>
              </c:pt>
              <c:pt idx="6">
                <c:v>0</c:v>
              </c:pt>
              <c:pt idx="7">
                <c:v>0</c:v>
              </c:pt>
            </c:numLit>
          </c:val>
        </c:ser>
        <c:marker val="1"/>
        <c:axId val="65795200"/>
        <c:axId val="65789312"/>
      </c:lineChart>
      <c:valAx>
        <c:axId val="65789312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5795200"/>
        <c:crosses val="autoZero"/>
        <c:crossBetween val="between"/>
      </c:valAx>
      <c:catAx>
        <c:axId val="65795200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5789312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31334551132152438"/>
          <c:y val="0.2775226000883839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000000"/>
              </a:solidFill>
              <a:latin typeface="Verdana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X val="10"/>
      <c:perspective val="20"/>
    </c:view3D>
    <c:plotArea>
      <c:layout>
        <c:manualLayout>
          <c:layoutTarget val="inner"/>
          <c:xMode val="edge"/>
          <c:yMode val="edge"/>
          <c:x val="2.70314593702989E-2"/>
          <c:y val="6.9597432857172903E-2"/>
          <c:w val="0.95488639536278452"/>
          <c:h val="0.6669326972783267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451.9</c:v>
                </c:pt>
                <c:pt idx="1">
                  <c:v>550.20000000000005</c:v>
                </c:pt>
                <c:pt idx="2">
                  <c:v>539.29999999999995</c:v>
                </c:pt>
                <c:pt idx="3" formatCode="0.0">
                  <c:v>411.1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447.2</c:v>
                </c:pt>
                <c:pt idx="1">
                  <c:v>545.5</c:v>
                </c:pt>
                <c:pt idx="2">
                  <c:v>535.9</c:v>
                </c:pt>
                <c:pt idx="3">
                  <c:v>417.9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529.1</c:v>
                </c:pt>
                <c:pt idx="1">
                  <c:v>571.20000000000005</c:v>
                </c:pt>
                <c:pt idx="2">
                  <c:v>551.1</c:v>
                </c:pt>
                <c:pt idx="3">
                  <c:v>492.4</c:v>
                </c:pt>
              </c:numCache>
            </c:numRef>
          </c:val>
        </c:ser>
        <c:shape val="cylinder"/>
        <c:axId val="25359104"/>
        <c:axId val="25360640"/>
        <c:axId val="0"/>
      </c:bar3DChart>
      <c:catAx>
        <c:axId val="25359104"/>
        <c:scaling>
          <c:orientation val="minMax"/>
        </c:scaling>
        <c:axPos val="b"/>
        <c:tickLblPos val="low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360640"/>
        <c:crosses val="autoZero"/>
        <c:lblAlgn val="ctr"/>
        <c:lblOffset val="100"/>
      </c:catAx>
      <c:valAx>
        <c:axId val="2536064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2535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1182538216882E-2"/>
          <c:y val="0.85812754406559333"/>
          <c:w val="0.88126176519011357"/>
          <c:h val="0.11283496493955755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X val="10"/>
      <c:perspective val="20"/>
    </c:view3D>
    <c:plotArea>
      <c:layout>
        <c:manualLayout>
          <c:layoutTarget val="inner"/>
          <c:xMode val="edge"/>
          <c:yMode val="edge"/>
          <c:x val="2.70314593702989E-2"/>
          <c:y val="3.4542900388088243E-2"/>
          <c:w val="0.94510053113356063"/>
          <c:h val="0.6795875917351882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458.9</c:v>
                </c:pt>
                <c:pt idx="1">
                  <c:v>550.20000000000005</c:v>
                </c:pt>
                <c:pt idx="2">
                  <c:v>555.6</c:v>
                </c:pt>
                <c:pt idx="3" formatCode="0.0">
                  <c:v>411.1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454.2</c:v>
                </c:pt>
                <c:pt idx="1">
                  <c:v>545.5</c:v>
                </c:pt>
                <c:pt idx="2">
                  <c:v>546.70000000000005</c:v>
                </c:pt>
                <c:pt idx="3">
                  <c:v>417.9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ГО Нижняя Салда           (числен. 17672)</c:v>
                </c:pt>
                <c:pt idx="1">
                  <c:v>ГО Верхотурский (числен. 16076)</c:v>
                </c:pt>
                <c:pt idx="2">
                  <c:v>ГО Рефтинский (числен. 16201)</c:v>
                </c:pt>
                <c:pt idx="3">
                  <c:v>ГО Дегтярск (числен. 16188)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565.70000000000005</c:v>
                </c:pt>
                <c:pt idx="1">
                  <c:v>574.9</c:v>
                </c:pt>
                <c:pt idx="2" formatCode="0.0">
                  <c:v>566.6</c:v>
                </c:pt>
                <c:pt idx="3">
                  <c:v>495.8</c:v>
                </c:pt>
              </c:numCache>
            </c:numRef>
          </c:val>
        </c:ser>
        <c:shape val="cylinder"/>
        <c:axId val="69137152"/>
        <c:axId val="69138688"/>
        <c:axId val="0"/>
      </c:bar3DChart>
      <c:catAx>
        <c:axId val="69137152"/>
        <c:scaling>
          <c:orientation val="minMax"/>
        </c:scaling>
        <c:axPos val="b"/>
        <c:tickLblPos val="low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138688"/>
        <c:crosses val="autoZero"/>
        <c:lblAlgn val="ctr"/>
        <c:lblOffset val="100"/>
      </c:catAx>
      <c:valAx>
        <c:axId val="69138688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6913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141129123168116E-2"/>
          <c:y val="0.8124822658544204"/>
          <c:w val="0.88126176519011357"/>
          <c:h val="0.11283496493955755"/>
        </c:manualLayout>
      </c:layout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6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r>
              <a:rPr lang="ru-RU" sz="2160" b="1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</a:rPr>
              <a:t>74,9 млн.руб.</a:t>
            </a:r>
          </a:p>
        </c:rich>
      </c:tx>
      <c:layout>
        <c:manualLayout>
          <c:xMode val="edge"/>
          <c:yMode val="edge"/>
          <c:x val="0.22919546914827141"/>
          <c:y val="0.47333314908282731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1.8892192530558041E-2"/>
          <c:y val="0.11192231185092075"/>
          <c:w val="0.58364922841049693"/>
          <c:h val="0.81029998614531962"/>
        </c:manualLayout>
      </c:layout>
      <c:doughnutChart>
        <c:varyColors val="1"/>
        <c:ser>
          <c:idx val="0"/>
          <c:order val="0"/>
          <c:tx>
            <c:v>73,8 млн.руб.</c:v>
          </c:tx>
          <c:dPt>
            <c:idx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</c:spPr>
          </c:dPt>
          <c:dPt>
            <c:idx val="2"/>
            <c:spPr>
              <a:solidFill>
                <a:srgbClr val="CCFF66"/>
              </a:solidFill>
              <a:ln>
                <a:noFill/>
              </a:ln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spPr>
              <a:solidFill>
                <a:srgbClr val="FF99CC"/>
              </a:solidFill>
              <a:ln>
                <a:noFill/>
              </a:ln>
            </c:spPr>
          </c:dPt>
          <c:dPt>
            <c:idx val="5"/>
            <c:spPr>
              <a:solidFill>
                <a:srgbClr val="99FFCC"/>
              </a:solidFill>
              <a:ln>
                <a:noFill/>
              </a:ln>
            </c:spPr>
          </c:dPt>
          <c:dPt>
            <c:idx val="6"/>
            <c:spPr>
              <a:solidFill>
                <a:srgbClr val="CCCC00"/>
              </a:solidFill>
              <a:ln>
                <a:noFill/>
              </a:ln>
            </c:spPr>
          </c:dPt>
          <c:dPt>
            <c:idx val="7"/>
            <c:spPr>
              <a:solidFill>
                <a:srgbClr val="9966FF"/>
              </a:solidFill>
              <a:ln>
                <a:noFill/>
              </a:ln>
            </c:spPr>
          </c:dPt>
          <c:dPt>
            <c:idx val="8"/>
            <c:spPr>
              <a:solidFill>
                <a:srgbClr val="FFFF00"/>
              </a:solidFill>
              <a:ln>
                <a:noFill/>
              </a:ln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</c:spPr>
          </c:dPt>
          <c:dPt>
            <c:idx val="10"/>
            <c:spPr>
              <a:solidFill>
                <a:srgbClr val="9990A5"/>
              </a:solidFill>
              <a:ln>
                <a:noFill/>
              </a:ln>
            </c:spPr>
          </c:dPt>
          <c:dLbls>
            <c:dLbl>
              <c:idx val="7"/>
              <c:layout>
                <c:manualLayout>
                  <c:x val="-4.9926543924605653E-2"/>
                  <c:y val="-0.12826968990239898"/>
                </c:manualLayout>
              </c:layout>
              <c:showVal val="1"/>
            </c:dLbl>
            <c:dLbl>
              <c:idx val="8"/>
              <c:layout>
                <c:manualLayout>
                  <c:x val="-1.0278994337418799E-2"/>
                  <c:y val="-4.2756563300799598E-2"/>
                </c:manualLayout>
              </c:layout>
              <c:showPercent val="1"/>
            </c:dLbl>
            <c:dLbl>
              <c:idx val="9"/>
              <c:layout>
                <c:manualLayout>
                  <c:x val="-2.0557988674837581E-2"/>
                  <c:y val="-0.1440221079605881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4.9507599611452173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Val val="1"/>
            <c:showLeaderLines val="1"/>
          </c:dLbls>
          <c:cat>
            <c:strLit>
              <c:ptCount val="11"/>
              <c:pt idx="0">
                <c:v>НДФЛ</c:v>
              </c:pt>
              <c:pt idx="1">
                <c:v>Акцизы на нефтепродукты</c:v>
              </c:pt>
              <c:pt idx="2">
                <c:v>Налоги на совокупный доход</c:v>
              </c:pt>
              <c:pt idx="3">
                <c:v>Налог на имущество физ.лиц</c:v>
              </c:pt>
              <c:pt idx="4">
                <c:v>Земельный налог</c:v>
              </c:pt>
              <c:pt idx="5">
                <c:v>Государственная пошлина</c:v>
              </c:pt>
              <c:pt idx="6">
                <c:v>Доходы от использования имущества</c:v>
              </c:pt>
              <c:pt idx="7">
                <c:v>Плата за негативное воздействие на окружающую среду</c:v>
              </c:pt>
              <c:pt idx="8">
                <c:v>Доходы от оказания платных услуг</c:v>
              </c:pt>
              <c:pt idx="9">
                <c:v>Доходы от продажи имущества</c:v>
              </c:pt>
              <c:pt idx="10">
                <c:v>Штрафы, санкции, возмещение ущерба</c:v>
              </c:pt>
            </c:strLit>
          </c:cat>
          <c:val>
            <c:numLit>
              <c:formatCode>General</c:formatCode>
              <c:ptCount val="11"/>
              <c:pt idx="0">
                <c:v>32.200000000000003</c:v>
              </c:pt>
              <c:pt idx="1">
                <c:v>16</c:v>
              </c:pt>
              <c:pt idx="2">
                <c:v>15.1</c:v>
              </c:pt>
              <c:pt idx="3">
                <c:v>4.4000000000000004</c:v>
              </c:pt>
              <c:pt idx="4">
                <c:v>8.9</c:v>
              </c:pt>
              <c:pt idx="5">
                <c:v>1.9000000000000001</c:v>
              </c:pt>
              <c:pt idx="6">
                <c:v>12.9</c:v>
              </c:pt>
              <c:pt idx="7">
                <c:v>0.30000000000000032</c:v>
              </c:pt>
              <c:pt idx="8">
                <c:v>4.9000000000000004</c:v>
              </c:pt>
              <c:pt idx="9">
                <c:v>0.5</c:v>
              </c:pt>
              <c:pt idx="10">
                <c:v>2.9</c:v>
              </c:pt>
            </c:numLit>
          </c:val>
        </c:ser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1983337389817406"/>
          <c:y val="1.1923819355061043E-2"/>
          <c:w val="0.33327667745903317"/>
          <c:h val="0.88713525355722911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60" b="1" i="0" u="none" strike="noStrike" kern="1200" baseline="0">
                <a:solidFill>
                  <a:srgbClr val="000000"/>
                </a:solidFill>
                <a:latin typeface="Times New Roman" pitchFamily="18"/>
                <a:cs typeface="Times New Roman" pitchFamily="18"/>
              </a:defRPr>
            </a:pPr>
            <a:r>
              <a:rPr lang="ru-RU" sz="216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+mn-ea"/>
                <a:cs typeface="Times New Roman" pitchFamily="18"/>
              </a:rPr>
              <a:t>496,3 млн.руб.</a:t>
            </a:r>
          </a:p>
        </c:rich>
      </c:tx>
      <c:layout>
        <c:manualLayout>
          <c:xMode val="edge"/>
          <c:yMode val="edge"/>
          <c:x val="0.48856225200386"/>
          <c:y val="0.4725113997473333"/>
        </c:manualLayout>
      </c:layout>
      <c:spPr>
        <a:noFill/>
        <a:ln>
          <a:noFill/>
        </a:ln>
      </c:spPr>
    </c:title>
    <c:plotArea>
      <c:layout>
        <c:manualLayout>
          <c:xMode val="edge"/>
          <c:yMode val="edge"/>
          <c:x val="0.28273172179087841"/>
          <c:y val="9.442050125550551E-2"/>
          <c:w val="0.64511605007989214"/>
          <c:h val="0.86581368787466928"/>
        </c:manualLayout>
      </c:layout>
      <c:doughnutChart>
        <c:varyColors val="1"/>
        <c:ser>
          <c:idx val="0"/>
          <c:order val="0"/>
          <c:tx>
            <c:v>496,3 млн.руб.</c:v>
          </c:tx>
          <c:explosion val="1"/>
          <c:dPt>
            <c:idx val="0"/>
            <c:spPr>
              <a:solidFill>
                <a:srgbClr val="CCFF66"/>
              </a:solidFill>
              <a:ln>
                <a:noFill/>
              </a:ln>
            </c:spPr>
          </c:dPt>
          <c:dPt>
            <c:idx val="1"/>
            <c:spPr>
              <a:solidFill>
                <a:srgbClr val="99FFCC"/>
              </a:solidFill>
              <a:ln>
                <a:noFill/>
              </a:ln>
            </c:spPr>
          </c:dPt>
          <c:dPt>
            <c:idx val="2"/>
            <c:spPr>
              <a:solidFill>
                <a:srgbClr val="9966FF"/>
              </a:solidFill>
              <a:ln>
                <a:noFill/>
              </a:ln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Val val="1"/>
            <c:showLeaderLines val="1"/>
          </c:dLbls>
          <c:cat>
            <c:strLit>
              <c:ptCount val="3"/>
              <c:pt idx="0">
                <c:v>дотации</c:v>
              </c:pt>
              <c:pt idx="1">
                <c:v>субсидии</c:v>
              </c:pt>
              <c:pt idx="2">
                <c:v>субвенции</c:v>
              </c:pt>
            </c:strLit>
          </c:cat>
          <c:val>
            <c:numLit>
              <c:formatCode>General</c:formatCode>
              <c:ptCount val="3"/>
              <c:pt idx="0">
                <c:v>111.3</c:v>
              </c:pt>
              <c:pt idx="1">
                <c:v>186.8</c:v>
              </c:pt>
              <c:pt idx="2">
                <c:v>198.2</c:v>
              </c:pt>
            </c:numLit>
          </c:val>
        </c:ser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8431022301930621E-2"/>
          <c:y val="9.2562246202862367E-2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2000" b="1" i="0" u="none" strike="noStrike" kern="1200" baseline="0">
              <a:solidFill>
                <a:srgbClr val="000000"/>
              </a:solidFill>
              <a:latin typeface="Verdana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0702182530770671"/>
          <c:y val="4.2751342738251485E-2"/>
          <c:w val="0.88663019600697279"/>
          <c:h val="0.63322376657548896"/>
        </c:manualLayout>
      </c:layout>
      <c:bar3DChart>
        <c:barDir val="col"/>
        <c:grouping val="clustered"/>
        <c:ser>
          <c:idx val="0"/>
          <c:order val="0"/>
          <c:tx>
            <c:v>2016 год (факт) норматив отчисления 16%</c:v>
          </c:tx>
          <c:spPr>
            <a:solidFill>
              <a:srgbClr val="00B0F0"/>
            </a:solidFill>
            <a:ln>
              <a:noFill/>
            </a:ln>
          </c:spPr>
          <c:dLbls>
            <c:dLbl>
              <c:idx val="0"/>
              <c:layout>
                <c:manualLayout>
                  <c:x val="-7.7294135590468176E-3"/>
                  <c:y val="-3.8647072499473578E-2"/>
                </c:manualLayout>
              </c:layout>
              <c:showLegendKey val="1"/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23.6</c:v>
              </c:pt>
            </c:numLit>
          </c:val>
          <c:shape val="cylinder"/>
        </c:ser>
        <c:ser>
          <c:idx val="1"/>
          <c:order val="1"/>
          <c:tx>
            <c:v>2017 год (ожидаемые) норматив отчисления 16%</c:v>
          </c:tx>
          <c:spPr>
            <a:solidFill>
              <a:srgbClr val="FF0000"/>
            </a:solidFill>
            <a:ln>
              <a:noFill/>
            </a:ln>
          </c:spPr>
          <c:dLbls>
            <c:dLbl>
              <c:idx val="0"/>
              <c:layout>
                <c:manualLayout>
                  <c:x val="1.5458827118093636E-3"/>
                  <c:y val="-3.6070600999508644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23.4</c:v>
              </c:pt>
            </c:numLit>
          </c:val>
          <c:shape val="cylinder"/>
        </c:ser>
        <c:ser>
          <c:idx val="2"/>
          <c:order val="2"/>
          <c:tx>
            <c:v>2018 год (прогноз) норматив отчисления 16%</c:v>
          </c:tx>
          <c:spPr>
            <a:solidFill>
              <a:srgbClr val="9966FF"/>
            </a:solidFill>
            <a:ln>
              <a:noFill/>
            </a:ln>
          </c:spPr>
          <c:dLbls>
            <c:dLbl>
              <c:idx val="0"/>
              <c:layout>
                <c:manualLayout>
                  <c:x val="-1.5458827118093636E-3"/>
                  <c:y val="-2.5764714999649007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24.1</c:v>
              </c:pt>
            </c:numLit>
          </c:val>
          <c:shape val="cylinder"/>
        </c:ser>
        <c:ser>
          <c:idx val="3"/>
          <c:order val="3"/>
          <c:tx>
            <c:v>2019 год (прогноз)норматив отчисления 16%</c:v>
          </c:tx>
          <c:spPr>
            <a:solidFill>
              <a:srgbClr val="FFFF00"/>
            </a:solidFill>
            <a:ln>
              <a:noFill/>
            </a:ln>
          </c:spPr>
          <c:dLbls>
            <c:dLbl>
              <c:idx val="0"/>
              <c:layout>
                <c:manualLayout>
                  <c:x val="3.091765423618725E-3"/>
                  <c:y val="-2.0611771999719235E-2"/>
                </c:manualLayout>
              </c:layout>
              <c:showVal val="1"/>
            </c:dLbl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25.2</c:v>
              </c:pt>
            </c:numLit>
          </c:val>
          <c:shape val="cylinder"/>
        </c:ser>
        <c:ser>
          <c:idx val="4"/>
          <c:order val="4"/>
          <c:tx>
            <c:v>2020 год (прогноз)норматив отчисления 16%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26.4</c:v>
              </c:pt>
            </c:numLit>
          </c:val>
          <c:shape val="cylinder"/>
        </c:ser>
        <c:shape val="box"/>
        <c:axId val="65810432"/>
        <c:axId val="68348160"/>
        <c:axId val="0"/>
      </c:bar3DChart>
      <c:valAx>
        <c:axId val="68348160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5810432"/>
        <c:crosses val="autoZero"/>
        <c:crossBetween val="between"/>
      </c:valAx>
      <c:catAx>
        <c:axId val="6581043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348160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2.5496961731856053E-2"/>
          <c:y val="0.80371041726717518"/>
          <c:w val="0.93059984752971048"/>
          <c:h val="0.19378568789483183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0" i="0" u="none" strike="noStrike" kern="1200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0190350190286668"/>
          <c:y val="6.5923413488148105E-2"/>
          <c:w val="0.86720986561654656"/>
          <c:h val="0.63541184520613669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15.6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11.9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12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13.6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14.4</c:v>
              </c:pt>
            </c:numLit>
          </c:val>
          <c:shape val="cylinder"/>
        </c:ser>
        <c:shape val="box"/>
        <c:axId val="68385792"/>
        <c:axId val="68384256"/>
        <c:axId val="0"/>
      </c:bar3DChart>
      <c:valAx>
        <c:axId val="68384256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385792"/>
        <c:crosses val="autoZero"/>
        <c:crossBetween val="between"/>
      </c:valAx>
      <c:catAx>
        <c:axId val="68385792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384256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3.9948378572661189E-2"/>
          <c:y val="0.80961390024444735"/>
          <c:w val="0.92654898101085692"/>
          <c:h val="0.1377399181394795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4"/>
      <c:rotY val="19"/>
      <c:perspective val="46"/>
    </c:view3D>
    <c:floor>
      <c:spPr>
        <a:noFill/>
        <a:ln w="9528">
          <a:solidFill>
            <a:srgbClr val="898989"/>
          </a:solidFill>
          <a:prstDash val="solid"/>
          <a:round/>
        </a:ln>
      </c:spPr>
    </c:floor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xMode val="edge"/>
          <c:yMode val="edge"/>
          <c:x val="0"/>
          <c:y val="5.0435883047012013E-2"/>
          <c:w val="0.96423387924139592"/>
          <c:h val="0.62412314407060321"/>
        </c:manualLayout>
      </c:layout>
      <c:bar3DChart>
        <c:barDir val="col"/>
        <c:grouping val="clustered"/>
        <c:ser>
          <c:idx val="0"/>
          <c:order val="0"/>
          <c:tx>
            <c:v>2016 год (факт) </c:v>
          </c:tx>
          <c:spPr>
            <a:solidFill>
              <a:srgbClr val="00B0F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10.8</c:v>
              </c:pt>
            </c:numLit>
          </c:val>
          <c:shape val="cylinder"/>
        </c:ser>
        <c:ser>
          <c:idx val="1"/>
          <c:order val="1"/>
          <c:tx>
            <c:v>2017 год (ожидаемые)</c:v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11</c:v>
              </c:pt>
            </c:numLit>
          </c:val>
          <c:shape val="cylinder"/>
        </c:ser>
        <c:ser>
          <c:idx val="2"/>
          <c:order val="2"/>
          <c:tx>
            <c:v>2018 год (прогноз)</c:v>
          </c:tx>
          <c:spPr>
            <a:solidFill>
              <a:srgbClr val="9966FF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11.2</c:v>
              </c:pt>
            </c:numLit>
          </c:val>
          <c:shape val="cylinder"/>
        </c:ser>
        <c:ser>
          <c:idx val="3"/>
          <c:order val="3"/>
          <c:tx>
            <c:v>2019 год (прогноз)</c:v>
          </c:tx>
          <c:spPr>
            <a:solidFill>
              <a:srgbClr val="FFFF0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11.3</c:v>
              </c:pt>
            </c:numLit>
          </c:val>
          <c:shape val="cylinder"/>
        </c:ser>
        <c:ser>
          <c:idx val="4"/>
          <c:order val="4"/>
          <c:tx>
            <c:v>2020 год (проноз)</c:v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0" i="0" u="none" strike="noStrike" kern="1200" baseline="0">
                    <a:solidFill>
                      <a:srgbClr val="000000"/>
                    </a:solidFill>
                    <a:latin typeface="Verdana"/>
                  </a:defRPr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млн.руб.</c:v>
              </c:pt>
            </c:strLit>
          </c:cat>
          <c:val>
            <c:numLit>
              <c:formatCode>General</c:formatCode>
              <c:ptCount val="1"/>
              <c:pt idx="0">
                <c:v>11.5</c:v>
              </c:pt>
            </c:numLit>
          </c:val>
          <c:shape val="cylinder"/>
        </c:ser>
        <c:shape val="box"/>
        <c:axId val="68487040"/>
        <c:axId val="68485504"/>
        <c:axId val="0"/>
      </c:bar3DChart>
      <c:valAx>
        <c:axId val="68485504"/>
        <c:scaling>
          <c:orientation val="minMax"/>
        </c:scaling>
        <c:axPos val="l"/>
        <c:majorGridlines>
          <c:spPr>
            <a:ln w="9528">
              <a:solidFill>
                <a:srgbClr val="898989"/>
              </a:solidFill>
              <a:prstDash val="solid"/>
              <a:round/>
            </a:ln>
          </c:spPr>
        </c:majorGridlines>
        <c:numFmt formatCode="0.0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487040"/>
        <c:crosses val="autoZero"/>
        <c:crossBetween val="between"/>
      </c:valAx>
      <c:catAx>
        <c:axId val="68487040"/>
        <c:scaling>
          <c:orientation val="minMax"/>
        </c:scaling>
        <c:axPos val="b"/>
        <c:numFmt formatCode="General" sourceLinked="0"/>
        <c:tickLblPos val="nextTo"/>
        <c:spPr>
          <a:noFill/>
          <a:ln w="9528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baseline="0">
                <a:solidFill>
                  <a:srgbClr val="000000"/>
                </a:solidFill>
                <a:latin typeface="Verdana"/>
              </a:defRPr>
            </a:pPr>
            <a:endParaRPr lang="ru-RU"/>
          </a:p>
        </c:txPr>
        <c:crossAx val="68485504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4.0331428388204887E-2"/>
          <c:y val="0.76136290947467422"/>
          <c:w val="0.95606243223757725"/>
          <c:h val="0.16362951114739999"/>
        </c:manualLayout>
      </c:layout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200" b="1" i="0" u="none" strike="noStrike" kern="1200" baseline="0">
              <a:solidFill>
                <a:srgbClr val="000000"/>
              </a:solidFill>
              <a:latin typeface="Times New Roman" pitchFamily="18"/>
              <a:cs typeface="Times New Roman" pitchFamily="18"/>
            </a:defRPr>
          </a:pPr>
          <a:endParaRPr lang="ru-RU"/>
        </a:p>
      </c:txPr>
    </c:legend>
    <c:plotVisOnly val="1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800" b="0" i="0" u="none" strike="noStrike" kern="1200" baseline="0">
          <a:solidFill>
            <a:srgbClr val="000000"/>
          </a:solidFill>
          <a:latin typeface="Verdana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35400" y="0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CB330A4-28FA-4B41-B956-49EF05845947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5939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1225" y="742950"/>
            <a:ext cx="4949825" cy="3713163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7863" y="4703763"/>
            <a:ext cx="5416550" cy="4456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t" anchorCtr="0" compatLnSpc="1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7" tIns="45573" rIns="91147" bIns="45573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6F4FDFB2-DBF2-4556-AFDB-126A406516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307420-5FBD-4C86-829F-645B0D1D945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03B50B-3DE3-4368-A634-A60B1215FBB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883C2C-6543-49E8-9D68-A9EA35443DD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B685B4-DF6B-4405-B60F-D8AA8D4E68F9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34B329-8D69-4DDB-85A2-CEF5617D0602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8540C6-3560-4C95-A555-F7A1D80A81F1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9F4B37-B830-4B3B-92D2-608D754D58C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9F4B37-B830-4B3B-92D2-608D754D58C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CA2C5E-18DE-4E32-93F3-04B85841AACF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9205F-5317-43A8-8320-EE93D769D0FE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6E4A87-0C05-4B6E-9AA1-18BA215630E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723D1A-9EB6-4906-87A1-96297762235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3C468B-8B7B-429C-A7C7-E49EDF4B7C5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10627F-4795-4229-985B-79437FDAB89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23A049-72AC-4950-9207-45A18266990C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3835400" y="9405938"/>
            <a:ext cx="2935288" cy="495300"/>
          </a:xfrm>
          <a:prstGeom prst="rect">
            <a:avLst/>
          </a:prstGeom>
          <a:noFill/>
          <a:ln>
            <a:noFill/>
          </a:ln>
        </p:spPr>
        <p:txBody>
          <a:bodyPr lIns="91147" tIns="45573" rIns="91147" bIns="4557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1D5A0B-D8EF-4DFB-BA82-EFC59C2FC903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ru-RU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7" name="Скругленный прямоугольник 9"/>
          <p:cNvSpPr/>
          <p:nvPr/>
        </p:nvSpPr>
        <p:spPr>
          <a:xfrm>
            <a:off x="418594" y="434166"/>
            <a:ext cx="8306811" cy="3108959"/>
          </a:xfrm>
          <a:custGeom>
            <a:avLst>
              <a:gd name="f0" fmla="val 98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4"/>
          <p:cNvSpPr txBox="1">
            <a:spLocks noGrp="1"/>
          </p:cNvSpPr>
          <p:nvPr>
            <p:ph type="ctrTitle"/>
          </p:nvPr>
        </p:nvSpPr>
        <p:spPr>
          <a:xfrm>
            <a:off x="722376" y="1820204"/>
            <a:ext cx="7772400" cy="1828800"/>
          </a:xfrm>
        </p:spPr>
        <p:txBody>
          <a:bodyPr lIns="45720" rIns="45720"/>
          <a:lstStyle>
            <a:lvl1pPr algn="r">
              <a:defRPr sz="45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19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Дата 1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13FB-19F7-455F-8378-DD6A58B00EB5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9" name="Нижний колонтитул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Номер слайда 1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3B10-C85E-4C8B-9020-1A5CA50F37D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AB13-60F3-4C21-AE91-6574007420FB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5568-68B2-419A-B900-4631F1C714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533406"/>
            <a:ext cx="1981203" cy="52578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33396" y="533406"/>
            <a:ext cx="5943600" cy="52578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5E57-D287-45E2-9115-44C09455063D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CEB65-E192-4DB6-ABC5-1938CB13BCD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0806A-A8E2-4682-9301-AB490ABD7BF0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5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83CB1-D3FB-4DD3-80FA-FC75C257516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7" name="Скругленный прямоугольник 10"/>
          <p:cNvSpPr/>
          <p:nvPr/>
        </p:nvSpPr>
        <p:spPr>
          <a:xfrm>
            <a:off x="418594" y="434166"/>
            <a:ext cx="8306811" cy="4341333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8346" y="4928615"/>
            <a:ext cx="8183880" cy="676656"/>
          </a:xfrm>
        </p:spPr>
        <p:txBody>
          <a:bodyPr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 txBox="1">
            <a:spLocks noGrp="1"/>
          </p:cNvSpPr>
          <p:nvPr>
            <p:ph type="body" idx="1"/>
          </p:nvPr>
        </p:nvSpPr>
        <p:spPr>
          <a:xfrm>
            <a:off x="468346" y="5624483"/>
            <a:ext cx="8183880" cy="420624"/>
          </a:xfrm>
        </p:spPr>
        <p:txBody>
          <a:bodyPr lIns="118872" tIns="0"/>
          <a:lstStyle>
            <a:lvl1pPr marL="0" marR="36576" indent="0">
              <a:spcBef>
                <a:spcPts val="0"/>
              </a:spcBef>
              <a:buNone/>
              <a:defRPr sz="1800">
                <a:solidFill>
                  <a:srgbClr val="B95C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FDDA-29F7-41F1-ACC1-E7E3BE15FDCE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9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F4B6-89E0-4028-821E-0E8F34300B8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514350" y="530351"/>
            <a:ext cx="3931919" cy="43891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755355" y="530351"/>
            <a:ext cx="3931919" cy="43891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1E164-3D58-4AB4-B343-D67E33FF029E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7553-61EF-4E82-B521-2A1AF6F1A1F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07225" y="579436"/>
            <a:ext cx="3931919" cy="792163"/>
          </a:xfrm>
        </p:spPr>
        <p:txBody>
          <a:bodyPr lIns="146304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652165" y="579436"/>
            <a:ext cx="3931919" cy="792163"/>
          </a:xfrm>
        </p:spPr>
        <p:txBody>
          <a:bodyPr lIns="137160" anchor="ctr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idx="2"/>
          </p:nvPr>
        </p:nvSpPr>
        <p:spPr>
          <a:xfrm>
            <a:off x="607225" y="1447796"/>
            <a:ext cx="3931919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52165" y="1447796"/>
            <a:ext cx="3931919" cy="348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5624-6595-49ED-9614-74C10EAA04C4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8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4E04-98AF-4CAB-A458-70B9A2DA2F1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C695-0632-4AB1-A40A-96AB2573066B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4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4393-3CEF-4D04-A731-2045DB7606D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3" name="Дата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8F4C-AE5C-4F2A-8958-D8AFCBBDC1C9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C28F-4397-41DF-80D9-1DF802CBF6B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538785" y="533396"/>
            <a:ext cx="2971800" cy="914400"/>
          </a:xfrm>
        </p:spPr>
        <p:txBody>
          <a:bodyPr/>
          <a:lstStyle>
            <a:lvl1pPr>
              <a:defRPr sz="2200">
                <a:solidFill>
                  <a:srgbClr val="F07F0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5538849" y="1447806"/>
            <a:ext cx="2971800" cy="420611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2F14-E935-4D27-A5FD-D75749468091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6" name="Нижний колонтитул 17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F516-944C-462C-8616-9453C396EE4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7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custGeom>
            <a:avLst>
              <a:gd name="f7" fmla="val 2748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2748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1C1C1C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6462714" y="533396"/>
            <a:ext cx="2240279" cy="4211479"/>
          </a:xfrm>
        </p:spPr>
        <p:txBody>
          <a:bodyPr lIns="91440"/>
          <a:lstStyle>
            <a:lvl1pPr marL="45720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Рисунок 2"/>
          <p:cNvSpPr txBox="1">
            <a:spLocks noGrp="1"/>
          </p:cNvSpPr>
          <p:nvPr>
            <p:ph type="pic" idx="1"/>
          </p:nvPr>
        </p:nvSpPr>
        <p:spPr>
          <a:xfrm>
            <a:off x="421483" y="435766"/>
            <a:ext cx="5925312" cy="4343400"/>
          </a:xfrm>
          <a:solidFill>
            <a:srgbClr val="4E4C47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01B2-6927-435E-A222-F6A3A1BEF427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10" name="Нижний колонтитул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1" name="Номер слайда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6207-5570-4A38-AAE6-0FD3F312556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custGeom>
            <a:avLst>
              <a:gd name="f0" fmla="val 44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2002">
            <a:solidFill>
              <a:srgbClr val="A4A3A3"/>
            </a:solidFill>
            <a:prstDash val="solid"/>
          </a:ln>
          <a:effectLst>
            <a:outerShdw dist="50804" dir="5400000" algn="tl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3" name="Скругленный прямоугольник 8"/>
          <p:cNvSpPr/>
          <p:nvPr/>
        </p:nvSpPr>
        <p:spPr>
          <a:xfrm>
            <a:off x="418594" y="434166"/>
            <a:ext cx="8306811" cy="5486400"/>
          </a:xfrm>
          <a:custGeom>
            <a:avLst>
              <a:gd name="f0" fmla="val 4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1E1E1"/>
              </a:gs>
            </a:gsLst>
            <a:path path="circle">
              <a:fillToRect l="50000" t="175000" r="50000" b="-75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4" name="Заголовок 12"/>
          <p:cNvSpPr txBox="1"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5" name="Текст 3"/>
          <p:cNvSpPr txBox="1"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" name="Дата 24"/>
          <p:cNvSpPr txBox="1"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1F4C7117-0051-456A-BA7F-9F3BAF3E7BA4}" type="datetime1">
              <a:rPr/>
              <a:pPr>
                <a:defRPr/>
              </a:pPr>
              <a:t>22.12.2017</a:t>
            </a:fld>
            <a:endParaRPr dirty="0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A7A399"/>
                </a:solidFill>
                <a:uFillTx/>
                <a:latin typeface="Verdana"/>
                <a:cs typeface="+mn-cs"/>
              </a:defRPr>
            </a:lvl1pPr>
          </a:lstStyle>
          <a:p>
            <a:pPr>
              <a:defRPr/>
            </a:pPr>
            <a:fld id="{C4332272-4C9F-4D58-8433-A4732DE4D24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73" r:id="rId7"/>
    <p:sldLayoutId id="2147483668" r:id="rId8"/>
    <p:sldLayoutId id="2147483674" r:id="rId9"/>
    <p:sldLayoutId id="2147483669" r:id="rId10"/>
    <p:sldLayoutId id="2147483670" r:id="rId11"/>
  </p:sldLayoutIdLst>
  <p:transition/>
  <p:txStyles>
    <p:titleStyle>
      <a:lvl1pPr algn="l" rtl="0" eaLnBrk="0" fontAlgn="base">
        <a:spcBef>
          <a:spcPct val="0"/>
        </a:spcBef>
        <a:spcAft>
          <a:spcPct val="0"/>
        </a:spcAft>
        <a:defRPr lang="ru-RU" sz="3600" b="1" kern="1200">
          <a:solidFill>
            <a:srgbClr val="FF8D3E"/>
          </a:solidFill>
          <a:effectLst>
            <a:outerShdw dist="22860" dir="5400000">
              <a:srgbClr val="000000"/>
            </a:outerShdw>
          </a:effectLst>
          <a:latin typeface="Verdana"/>
        </a:defRPr>
      </a:lvl1pPr>
      <a:lvl2pPr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>
        <a:spcBef>
          <a:spcPts val="250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lang="ru-RU" sz="2800" kern="1200">
          <a:solidFill>
            <a:srgbClr val="000000"/>
          </a:solidFill>
          <a:latin typeface="Verdana"/>
        </a:defRPr>
      </a:lvl1pPr>
      <a:lvl2pPr marL="547688" lvl="1" indent="-200025" algn="l" rtl="0" eaLnBrk="0" fontAlgn="base">
        <a:spcBef>
          <a:spcPts val="250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lang="ru-RU" sz="2400" kern="1200">
          <a:solidFill>
            <a:srgbClr val="000000"/>
          </a:solidFill>
          <a:latin typeface="Verdana"/>
        </a:defRPr>
      </a:lvl2pPr>
      <a:lvl3pPr marL="785813" lvl="2" indent="-182563" algn="l" rtl="0" eaLnBrk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lang="ru-RU" sz="2200" kern="1200">
          <a:solidFill>
            <a:srgbClr val="000000"/>
          </a:solidFill>
          <a:latin typeface="Verdana"/>
        </a:defRPr>
      </a:lvl3pPr>
      <a:lvl4pPr marL="1023938" lvl="3" indent="-182563" algn="l" rtl="0" eaLnBrk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lang="ru-RU" sz="1900" kern="1200">
          <a:solidFill>
            <a:srgbClr val="000000"/>
          </a:solidFill>
          <a:latin typeface="Verdana"/>
        </a:defRPr>
      </a:lvl4pPr>
      <a:lvl5pPr marL="1279525" lvl="4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5pPr>
      <a:lvl6pPr marL="17367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6pPr>
      <a:lvl7pPr marL="21939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7pPr>
      <a:lvl8pPr marL="26511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8pPr>
      <a:lvl9pPr marL="3108325" indent="-182563" algn="l" rtl="0" eaLnBrk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lang="ru-RU" kern="1200">
          <a:solidFill>
            <a:srgbClr val="000000"/>
          </a:solidFill>
          <a:latin typeface="Verdan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cyclopaedia.bid/&#1074;&#1080;&#1082;&#1080;&#1087;&#1077;&#1076;&#1080;&#1103;/&#1056;&#1060;" TargetMode="External"/><Relationship Id="rId13" Type="http://schemas.openxmlformats.org/officeDocument/2006/relationships/hyperlink" Target="http://encyclopaedia.bid/&#1074;&#1080;&#1082;&#1080;&#1087;&#1077;&#1076;&#1080;&#1103;/&#1058;&#1072;&#1075;&#1080;&#1083;&#1100;&#1089;&#1082;&#1080;&#1081;_&#1086;&#1082;&#1088;&#1091;&#1075;" TargetMode="External"/><Relationship Id="rId18" Type="http://schemas.openxmlformats.org/officeDocument/2006/relationships/hyperlink" Target="http://encyclopaedia.bid/&#1074;&#1080;&#1082;&#1080;&#1087;&#1077;&#1076;&#1080;&#1103;/2006_&#1075;&#1086;&#1076;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encyclopaedia.bid/&#1074;&#1080;&#1082;&#1080;&#1087;&#1077;&#1076;&#1080;&#1103;/&#1057;&#1074;&#1077;&#1088;&#1076;&#1083;&#1086;&#1074;&#1089;&#1082;&#1072;&#1103;_&#1086;&#1073;&#1083;&#1072;&#1089;&#1090;&#1100;" TargetMode="External"/><Relationship Id="rId12" Type="http://schemas.openxmlformats.org/officeDocument/2006/relationships/hyperlink" Target="http://encyclopaedia.bid/&#1074;&#1080;&#1082;&#1080;&#1087;&#1077;&#1076;&#1080;&#1103;/1924_&#1075;&#1086;&#1076;" TargetMode="External"/><Relationship Id="rId17" Type="http://schemas.openxmlformats.org/officeDocument/2006/relationships/hyperlink" Target="http://encyclopaedia.bid/&#1074;&#1080;&#1082;&#1080;&#1087;&#1077;&#1076;&#1080;&#1103;/1_&#1103;&#1085;&#1074;&#1072;&#1088;&#1103;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encyclopaedia.bid/&#1074;&#1080;&#1082;&#1080;&#1087;&#1077;&#1076;&#1080;&#1103;/1934_&#1075;&#1086;&#1076;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://encyclopaedia.bid/&#1074;&#1080;&#1082;&#1080;&#1087;&#1077;&#1076;&#1080;&#1103;/&#1052;&#1091;&#1085;&#1080;&#1094;&#1080;&#1087;&#1072;&#1083;&#1100;&#1085;&#1086;&#1077;_&#1086;&#1073;&#1088;&#1072;&#1079;&#1086;&#1074;&#1072;&#1085;&#1080;&#1077;" TargetMode="External"/><Relationship Id="rId11" Type="http://schemas.openxmlformats.org/officeDocument/2006/relationships/hyperlink" Target="http://encyclopaedia.bid/&#1074;&#1080;&#1082;&#1080;&#1087;&#1077;&#1076;&#1080;&#1103;/27_&#1092;&#1077;&#1074;&#1088;&#1072;&#1083;&#1103;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encyclopaedia.bid/&#1074;&#1080;&#1082;&#1080;&#1087;&#1077;&#1076;&#1080;&#1103;/&#1042;&#1077;&#1088;&#1093;&#1086;&#1090;&#1091;&#1088;&#1089;&#1082;&#1080;&#1081;_&#1091;&#1077;&#1079;&#1076;" TargetMode="External"/><Relationship Id="rId10" Type="http://schemas.openxmlformats.org/officeDocument/2006/relationships/hyperlink" Target="http://encyclopaedia.bid/&#1074;&#1080;&#1082;&#1080;&#1087;&#1077;&#1076;&#1080;&#1103;/&#1042;&#1077;&#1088;&#1093;&#1086;&#1090;&#1091;&#1088;&#1100;&#1077;" TargetMode="External"/><Relationship Id="rId19" Type="http://schemas.openxmlformats.org/officeDocument/2006/relationships/oleObject" Target="../embeddings/_____Microsoft_Office_Excel_97-20031.xls"/><Relationship Id="rId4" Type="http://schemas.openxmlformats.org/officeDocument/2006/relationships/image" Target="../media/image6.jpeg"/><Relationship Id="rId9" Type="http://schemas.openxmlformats.org/officeDocument/2006/relationships/hyperlink" Target="http://encyclopaedia.bid/&#1074;&#1080;&#1082;&#1080;&#1087;&#1077;&#1076;&#1080;&#1103;/&#1057;&#1077;&#1074;&#1077;&#1088;&#1085;&#1099;&#1081;_&#1091;&#1087;&#1088;&#1072;&#1074;&#1083;&#1077;&#1085;&#1095;&#1077;&#1089;&#1082;&#1080;&#1081;_&#1086;&#1082;&#1088;&#1091;&#1075;" TargetMode="External"/><Relationship Id="rId14" Type="http://schemas.openxmlformats.org/officeDocument/2006/relationships/hyperlink" Target="http://encyclopaedia.bid/&#1074;&#1080;&#1082;&#1080;&#1087;&#1077;&#1076;&#1080;&#1103;/&#1059;&#1088;&#1072;&#1083;&#1100;&#1089;&#1082;&#1072;&#1103;_&#1086;&#1073;&#1083;&#1072;&#1089;&#1090;&#1100;_(&#1056;&#1057;&#1060;&#1057;&#1056;)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media/image61.pn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9"/>
          <p:cNvSpPr/>
          <p:nvPr/>
        </p:nvSpPr>
        <p:spPr>
          <a:xfrm>
            <a:off x="500030" y="3571874"/>
            <a:ext cx="8072496" cy="1569659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txBody>
          <a:bodyPr anchorCtr="1">
            <a:spAutoFit/>
          </a:bodyPr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dirty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БЮДЖЕТ </a:t>
            </a:r>
            <a:r>
              <a:rPr lang="ru-RU" sz="4800" b="1" dirty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cs typeface="Times New Roman" pitchFamily="18"/>
              </a:rPr>
              <a:t>ДЛЯ</a:t>
            </a:r>
            <a:r>
              <a:rPr lang="ru-RU" sz="4800" b="1" dirty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 ГРАЖДАН</a:t>
            </a:r>
          </a:p>
          <a:p>
            <a:pPr marL="0" lvl="3"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dirty="0">
                <a:ln w="0">
                  <a:solidFill>
                    <a:srgbClr val="B755CC"/>
                  </a:solidFill>
                  <a:prstDash val="solid"/>
                </a:ln>
                <a:noFill/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(ОТКРЫТЫЙ БЮДЖЕТ)</a:t>
            </a:r>
          </a:p>
        </p:txBody>
      </p:sp>
      <p:sp>
        <p:nvSpPr>
          <p:cNvPr id="7171" name="Прямоугольник 11"/>
          <p:cNvSpPr>
            <a:spLocks noChangeArrowheads="1"/>
          </p:cNvSpPr>
          <p:nvPr/>
        </p:nvSpPr>
        <p:spPr bwMode="auto">
          <a:xfrm>
            <a:off x="571500" y="5500688"/>
            <a:ext cx="5143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Верхотурский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624380 Свердловская область,  г. Верхотурье, ул. Свободы, 9,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 (34389)2-26-90, 2-26-93 факс: (34389)2-26-90,</a:t>
            </a:r>
          </a:p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vtr@mail.ru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9"/>
          <p:cNvSpPr>
            <a:spLocks noChangeArrowheads="1"/>
          </p:cNvSpPr>
          <p:nvPr/>
        </p:nvSpPr>
        <p:spPr bwMode="auto">
          <a:xfrm>
            <a:off x="642938" y="1285875"/>
            <a:ext cx="8072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Решению Думы городского округа Верхотурский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13 декабря 2017 года № 72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городского округа Верхотурский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годов»</a:t>
            </a: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28625"/>
            <a:ext cx="8572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2400" dirty="0">
              <a:solidFill>
                <a:srgbClr val="FBEE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3929063" y="0"/>
            <a:ext cx="4857750" cy="59086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200" b="1" kern="0" dirty="0">
              <a:solidFill>
                <a:srgbClr val="FBF3EB"/>
              </a:solidFill>
              <a:effectLst>
                <a:outerShdw dist="39995" dir="54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200" b="1" kern="0" dirty="0">
                <a:solidFill>
                  <a:srgbClr val="DAC19B"/>
                </a:solidFill>
                <a:effectLst>
                  <a:outerShdw dist="39995" dir="54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Основные характеристики о бюджете городского округа Верхотурский на 2018 год и плановый период 2019 и 2020 годов</a:t>
            </a:r>
          </a:p>
        </p:txBody>
      </p:sp>
      <p:pic>
        <p:nvPicPr>
          <p:cNvPr id="16388" name="Рисунок 9" descr="финансовый инструмен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32861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3"/>
          <p:cNvSpPr>
            <a:spLocks noChangeArrowheads="1"/>
          </p:cNvSpPr>
          <p:nvPr/>
        </p:nvSpPr>
        <p:spPr bwMode="auto">
          <a:xfrm>
            <a:off x="2286000" y="4857750"/>
            <a:ext cx="785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8000" b="1" dirty="0">
                <a:solidFill>
                  <a:srgbClr val="8D7ABC"/>
                </a:solidFill>
                <a:latin typeface="Franklin Gothic Book"/>
              </a:rPr>
              <a:t>+</a:t>
            </a:r>
            <a:endParaRPr lang="ru-RU" sz="8000" b="1" dirty="0">
              <a:solidFill>
                <a:srgbClr val="8D7ABC"/>
              </a:solidFill>
              <a:latin typeface="Franklin Gothic Book"/>
            </a:endParaRPr>
          </a:p>
        </p:txBody>
      </p:sp>
      <p:grpSp>
        <p:nvGrpSpPr>
          <p:cNvPr id="17411" name="Группа 19"/>
          <p:cNvGrpSpPr>
            <a:grpSpLocks/>
          </p:cNvGrpSpPr>
          <p:nvPr/>
        </p:nvGrpSpPr>
        <p:grpSpPr bwMode="auto">
          <a:xfrm>
            <a:off x="500063" y="4429125"/>
            <a:ext cx="1801812" cy="1928813"/>
            <a:chOff x="142875" y="4143375"/>
            <a:chExt cx="1801816" cy="2571749"/>
          </a:xfrm>
        </p:grpSpPr>
        <p:pic>
          <p:nvPicPr>
            <p:cNvPr id="17420" name="Рисунок 4" descr="доходы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5" y="4143375"/>
              <a:ext cx="1801816" cy="144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Прямоугольник 14"/>
            <p:cNvSpPr>
              <a:spLocks noChangeArrowheads="1"/>
            </p:cNvSpPr>
            <p:nvPr/>
          </p:nvSpPr>
          <p:spPr bwMode="auto">
            <a:xfrm>
              <a:off x="142875" y="5517599"/>
              <a:ext cx="1801816" cy="1197525"/>
            </a:xfrm>
            <a:prstGeom prst="rect">
              <a:avLst/>
            </a:prstGeom>
            <a:solidFill>
              <a:srgbClr val="C9E7A7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ДОХОДЫ БЮДЖЕТА-</a:t>
              </a:r>
              <a:r>
                <a:rPr lang="ru-RU" sz="1200" dirty="0">
                  <a:solidFill>
                    <a:srgbClr val="002060"/>
                  </a:solidFill>
                  <a:latin typeface="Franklin Gothic Book"/>
                </a:rPr>
                <a:t> </a:t>
              </a:r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</a:t>
              </a:r>
            </a:p>
          </p:txBody>
        </p:sp>
      </p:grpSp>
      <p:grpSp>
        <p:nvGrpSpPr>
          <p:cNvPr id="17412" name="Группа 12"/>
          <p:cNvGrpSpPr>
            <a:grpSpLocks/>
          </p:cNvGrpSpPr>
          <p:nvPr/>
        </p:nvGrpSpPr>
        <p:grpSpPr bwMode="auto">
          <a:xfrm>
            <a:off x="6715125" y="4357688"/>
            <a:ext cx="1801813" cy="2000250"/>
            <a:chOff x="7000875" y="4143375"/>
            <a:chExt cx="1801816" cy="2500316"/>
          </a:xfrm>
        </p:grpSpPr>
        <p:pic>
          <p:nvPicPr>
            <p:cNvPr id="17418" name="Рисунок 7" descr="расходы 4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75" y="4143375"/>
              <a:ext cx="1801816" cy="1437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Прямоугольник 15"/>
            <p:cNvSpPr>
              <a:spLocks noChangeArrowheads="1"/>
            </p:cNvSpPr>
            <p:nvPr/>
          </p:nvSpPr>
          <p:spPr bwMode="auto">
            <a:xfrm>
              <a:off x="7000875" y="5482843"/>
              <a:ext cx="1801816" cy="1160848"/>
            </a:xfrm>
            <a:prstGeom prst="rect">
              <a:avLst/>
            </a:prstGeom>
            <a:solidFill>
              <a:srgbClr val="F3CD60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БЮДЖЕТА - </a:t>
              </a:r>
              <a:r>
                <a:rPr lang="ru-RU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17413" name="Прямоугольник 17"/>
          <p:cNvSpPr>
            <a:spLocks noChangeArrowheads="1"/>
          </p:cNvSpPr>
          <p:nvPr/>
        </p:nvSpPr>
        <p:spPr bwMode="auto">
          <a:xfrm>
            <a:off x="285750" y="285750"/>
            <a:ext cx="8858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4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Параметры бюджета городского округа Верхотурский</a:t>
            </a:r>
          </a:p>
          <a:p>
            <a:pPr algn="ctr"/>
            <a:r>
              <a:rPr lang="ru-RU" sz="24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 и  2020 годов</a:t>
            </a:r>
          </a:p>
        </p:txBody>
      </p:sp>
      <p:sp>
        <p:nvSpPr>
          <p:cNvPr id="17414" name="Прямоугольник 16"/>
          <p:cNvSpPr>
            <a:spLocks noChangeArrowheads="1"/>
          </p:cNvSpPr>
          <p:nvPr/>
        </p:nvSpPr>
        <p:spPr bwMode="auto">
          <a:xfrm>
            <a:off x="5643563" y="4857750"/>
            <a:ext cx="7143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8000" b="1" dirty="0">
                <a:solidFill>
                  <a:srgbClr val="8D7ABC"/>
                </a:solidFill>
                <a:latin typeface="Franklin Gothic Book"/>
              </a:rPr>
              <a:t>=</a:t>
            </a:r>
          </a:p>
        </p:txBody>
      </p:sp>
      <p:pic>
        <p:nvPicPr>
          <p:cNvPr id="17415" name="Рисунок 18" descr="баланс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429125"/>
            <a:ext cx="2000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21"/>
          <p:cNvSpPr>
            <a:spLocks noChangeArrowheads="1"/>
          </p:cNvSpPr>
          <p:nvPr/>
        </p:nvSpPr>
        <p:spPr bwMode="auto">
          <a:xfrm>
            <a:off x="3357563" y="5429250"/>
            <a:ext cx="2000250" cy="857250"/>
          </a:xfrm>
          <a:prstGeom prst="rect">
            <a:avLst/>
          </a:prstGeom>
          <a:solidFill>
            <a:srgbClr val="A994E4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</a:t>
            </a:r>
          </a:p>
        </p:txBody>
      </p:sp>
      <p:pic>
        <p:nvPicPr>
          <p:cNvPr id="17417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000125"/>
            <a:ext cx="850106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irov-portal.ru/upload/original/news/9fa/9fad474920807729e54d06dcdfc27f28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14348" y="357166"/>
            <a:ext cx="7929563" cy="1071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2">
            <a:solidFill>
              <a:srgbClr val="F4E7ED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rebuchet MS" pitchFamily="34" charset="0"/>
              </a:rPr>
              <a:t>Динамика муниципального долга  городского округа Верхотурский 2012-2020 гг. (млн.рублей)</a:t>
            </a:r>
          </a:p>
        </p:txBody>
      </p:sp>
      <p:graphicFrame>
        <p:nvGraphicFramePr>
          <p:cNvPr id="3" name="Диаграмма 3"/>
          <p:cNvGraphicFramePr/>
          <p:nvPr/>
        </p:nvGraphicFramePr>
        <p:xfrm>
          <a:off x="214282" y="1357297"/>
          <a:ext cx="8715436" cy="5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28625" y="500063"/>
            <a:ext cx="8215313" cy="642937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Times New Roman" pitchFamily="18"/>
                <a:cs typeface="Times New Roman" pitchFamily="18"/>
              </a:rPr>
              <a:t>Динамика доходов и расходов бюджета городского округа Верхотурский 2013 г. – 2020 г.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000108"/>
          <a:ext cx="8215371" cy="550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9406" cy="1357322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бюджета ГО Верхотурский на 2018 год в сравнении с другими муниципальными образованиями</a:t>
            </a:r>
            <a: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b="1" u="sng" dirty="0" smtClean="0">
                <a:effectLst/>
                <a:latin typeface="Times New Roman" pitchFamily="18" charset="0"/>
                <a:cs typeface="Times New Roman" pitchFamily="18" charset="0"/>
              </a:rPr>
              <a:t>Доходы бюджетов сопоставимых муниципальных образований,            </a:t>
            </a:r>
            <a: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  <a:t>в млн.руб.</a:t>
            </a:r>
            <a:endParaRPr lang="ru-RU" sz="21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143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76464" cy="857232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b="1" u="sng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бюджетов сопоставимых муниципальных образований, </a:t>
            </a:r>
            <a:r>
              <a:rPr lang="ru-RU" sz="2100" b="1" dirty="0" smtClean="0">
                <a:effectLst/>
                <a:latin typeface="Times New Roman" pitchFamily="18" charset="0"/>
                <a:cs typeface="Times New Roman" pitchFamily="18" charset="0"/>
              </a:rPr>
              <a:t>в млн.руб.</a:t>
            </a:r>
            <a:endParaRPr lang="ru-RU" sz="21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807249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 noGrp="1"/>
          </p:cNvSpPr>
          <p:nvPr>
            <p:ph idx="1"/>
          </p:nvPr>
        </p:nvSpPr>
        <p:spPr>
          <a:xfrm>
            <a:off x="4500563" y="500063"/>
            <a:ext cx="4143375" cy="5214937"/>
          </a:xfrm>
        </p:spPr>
        <p:txBody>
          <a:bodyPr anchorCtr="1"/>
          <a:lstStyle/>
          <a:p>
            <a:pPr algn="ctr" eaLnBrk="1">
              <a:buFont typeface="Wingdings 2" pitchFamily="18" charset="2"/>
              <a:buNone/>
            </a:pPr>
            <a:r>
              <a:rPr sz="4000" dirty="0" smtClean="0">
                <a:solidFill>
                  <a:srgbClr val="17375E"/>
                </a:solidFill>
                <a:latin typeface="Georgia" pitchFamily="18" charset="0"/>
                <a:ea typeface="BatangChe" pitchFamily="49" charset="-127"/>
              </a:rPr>
              <a:t>  </a:t>
            </a:r>
            <a:r>
              <a:rPr sz="4000" b="1" i="1" dirty="0" smtClean="0">
                <a:solidFill>
                  <a:srgbClr val="17375E"/>
                </a:solidFill>
                <a:latin typeface="Times New Roman" pitchFamily="18" charset="0"/>
                <a:ea typeface="Ebrima" pitchFamily="2" charset="0"/>
                <a:cs typeface="Ebrima" pitchFamily="2" charset="0"/>
              </a:rPr>
              <a:t>Доходы бюджета городского округа Верхотурский на 2018 год и плановый период 2019 и 2020 годов</a:t>
            </a:r>
          </a:p>
        </p:txBody>
      </p:sp>
      <p:sp>
        <p:nvSpPr>
          <p:cNvPr id="22531" name="AutoShape 2" descr="https://bin.ua/uploads/posts/2017-05/1494001469_v4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22532" name="Picture 4" descr="https://bin.ua/uploads/posts/2017-05/1494001469_v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41433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500063"/>
            <a:ext cx="8858250" cy="500062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/>
              <a:t>Доходы бюджета ГО Верхотурский, в млн.руб.</a:t>
            </a: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1563"/>
            <a:ext cx="82153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214313"/>
            <a:ext cx="8640762" cy="928687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Times New Roman" pitchFamily="18"/>
                <a:cs typeface="Times New Roman" pitchFamily="18"/>
              </a:rPr>
              <a:t>Структура налоговых и неналоговых доходов бюджета ГО Верхотурский на 2018 год 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8706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500063"/>
            <a:ext cx="8429625" cy="85725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Times New Roman" pitchFamily="18"/>
                <a:cs typeface="Times New Roman" pitchFamily="18"/>
              </a:rPr>
              <a:t>Структура безвозмездных поступлений бюджета</a:t>
            </a:r>
            <a:br>
              <a:rPr sz="2500" dirty="0">
                <a:latin typeface="Times New Roman" pitchFamily="18"/>
                <a:cs typeface="Times New Roman" pitchFamily="18"/>
              </a:rPr>
            </a:br>
            <a:r>
              <a:rPr sz="2500" dirty="0">
                <a:latin typeface="Times New Roman" pitchFamily="18"/>
                <a:cs typeface="Times New Roman" pitchFamily="18"/>
              </a:rPr>
              <a:t> ГО Верхотурский на 2018 год </a:t>
            </a:r>
            <a:endParaRPr sz="2500" dirty="0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1214423"/>
          <a:ext cx="8358246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8143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  <a:endParaRPr lang="ru-RU" sz="2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6" descr="бюджет для гражда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3643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4714875" y="1000125"/>
            <a:ext cx="3929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dirty="0">
                <a:solidFill>
                  <a:srgbClr val="000066"/>
                </a:solidFill>
                <a:latin typeface="Franklin Gothic Book"/>
              </a:rPr>
              <a:t>«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Бюджет для граждан» — это упрощенная версия бюджетного документа, которая использует доступные для обычных граждан форматы, чтобы облегчить понимание бюджета.</a:t>
            </a:r>
          </a:p>
        </p:txBody>
      </p:sp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428625" y="3714750"/>
            <a:ext cx="4214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Franklin Gothic Book"/>
              </a:rPr>
              <a:t>        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привлечения большего количества граждан город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кого округа к участию в обсуждении вопросов формирования проекта бюджета разработан «Бюджет для граждан».   «Бюджет для граждан» предназначен, прежде всего, для жителей городского округа, не обладающих специальными знаниями в сфере бюджетного законодательства.</a:t>
            </a:r>
          </a:p>
        </p:txBody>
      </p:sp>
      <p:pic>
        <p:nvPicPr>
          <p:cNvPr id="8198" name="Picture 7" descr="http://finportal.svyar.ru/images/upload/budjet/2016_ispol/image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928938"/>
            <a:ext cx="3514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75" y="214313"/>
            <a:ext cx="8572500" cy="85725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Times New Roman" pitchFamily="18"/>
                <a:cs typeface="Times New Roman" pitchFamily="18"/>
              </a:rPr>
              <a:t>Планирование налоговых и неналоговых доходов бюджета ГО Верхотурский на 2018 год и плановый период 2019 и 2020 годов</a:t>
            </a:r>
          </a:p>
        </p:txBody>
      </p:sp>
      <p:sp>
        <p:nvSpPr>
          <p:cNvPr id="26627" name="Содержимое 2"/>
          <p:cNvSpPr txBox="1">
            <a:spLocks noGrp="1"/>
          </p:cNvSpPr>
          <p:nvPr>
            <p:ph idx="1"/>
          </p:nvPr>
        </p:nvSpPr>
        <p:spPr>
          <a:xfrm>
            <a:off x="571500" y="928688"/>
            <a:ext cx="7720013" cy="5715000"/>
          </a:xfrm>
        </p:spPr>
        <p:txBody>
          <a:bodyPr anchorCtr="1"/>
          <a:lstStyle/>
          <a:p>
            <a:pPr algn="ctr" eaLnBrk="1">
              <a:buFont typeface="Wingdings 2" pitchFamily="18" charset="2"/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643050"/>
          <a:ext cx="821537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357166"/>
            <a:ext cx="8434387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Акцизы на нефтепродукты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928673"/>
          <a:ext cx="8501121" cy="557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577262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 smtClean="0">
                <a:latin typeface="Times New Roman" pitchFamily="18"/>
                <a:cs typeface="Times New Roman" pitchFamily="18"/>
              </a:rPr>
              <a:t>Налог </a:t>
            </a:r>
            <a:r>
              <a:rPr sz="3200" dirty="0">
                <a:latin typeface="Times New Roman" pitchFamily="18"/>
                <a:cs typeface="Times New Roman" pitchFamily="18"/>
              </a:rPr>
              <a:t>на совокупный доход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0" y="928673"/>
          <a:ext cx="8358246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88" y="214313"/>
            <a:ext cx="8358187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Налог на имущество физических лиц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785795"/>
          <a:ext cx="8286804" cy="578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428604"/>
            <a:ext cx="8215313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Земельный налог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86804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8429625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Государственная пошлина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928673"/>
          <a:ext cx="8429679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428604"/>
            <a:ext cx="8001000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Доходы от использования имущества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5" y="928673"/>
          <a:ext cx="8143929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357166"/>
            <a:ext cx="9144000" cy="857253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latin typeface="Times New Roman" pitchFamily="18"/>
                <a:cs typeface="Times New Roman" pitchFamily="18"/>
              </a:rPr>
              <a:t>Плата за негативное </a:t>
            </a:r>
            <a:r>
              <a:rPr sz="2800" dirty="0" smtClean="0">
                <a:latin typeface="Times New Roman" pitchFamily="18"/>
                <a:cs typeface="Times New Roman" pitchFamily="18"/>
              </a:rPr>
              <a:t>воздействие</a:t>
            </a:r>
            <a:br>
              <a:rPr sz="2800" dirty="0" smtClean="0">
                <a:latin typeface="Times New Roman" pitchFamily="18"/>
                <a:cs typeface="Times New Roman" pitchFamily="18"/>
              </a:rPr>
            </a:br>
            <a:r>
              <a:rPr sz="2800" dirty="0" smtClean="0">
                <a:latin typeface="Times New Roman" pitchFamily="18"/>
                <a:cs typeface="Times New Roman" pitchFamily="18"/>
              </a:rPr>
              <a:t> </a:t>
            </a:r>
            <a:r>
              <a:rPr sz="2800" dirty="0">
                <a:latin typeface="Times New Roman" pitchFamily="18"/>
                <a:cs typeface="Times New Roman" pitchFamily="18"/>
              </a:rPr>
              <a:t>на окружающую среду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5" y="928673"/>
          <a:ext cx="8072496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428604"/>
            <a:ext cx="8577262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latin typeface="Times New Roman" pitchFamily="18"/>
                <a:cs typeface="Times New Roman" pitchFamily="18"/>
              </a:rPr>
              <a:t>Доходы от оказания платных услуг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286804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5750" y="285728"/>
            <a:ext cx="8358188" cy="642942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latin typeface="Times New Roman" pitchFamily="18"/>
                <a:cs typeface="Times New Roman" pitchFamily="18"/>
              </a:rPr>
              <a:t>Доходы от продажи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0" y="928673"/>
          <a:ext cx="8215371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oblgazeta.ru/media/cache/cf/5d/cf5d6d12604014d4b7a80e8e769150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http://zhirinovskiy2012.ru/uploads/2014-07/1404369182_Sud-priznal-naznachenie-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6375"/>
            <a:ext cx="4214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http://vedomosti-ural.ru/uploadedFiles/newsimages/icons/150x115/90457426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75"/>
            <a:ext cx="26479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0" descr="https://cdn2.img.ria.ru/images/90457/42/904574261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9223" name="Схема 13"/>
          <p:cNvGrpSpPr>
            <a:grpSpLocks/>
          </p:cNvGrpSpPr>
          <p:nvPr/>
        </p:nvGrpSpPr>
        <p:grpSpPr bwMode="auto">
          <a:xfrm>
            <a:off x="214313" y="0"/>
            <a:ext cx="7866062" cy="5429250"/>
            <a:chOff x="214280" y="0"/>
            <a:chExt cx="7866464" cy="5429268"/>
          </a:xfrm>
        </p:grpSpPr>
        <p:sp>
          <p:nvSpPr>
            <p:cNvPr id="9224" name="Полилиния 4"/>
            <p:cNvSpPr>
              <a:spLocks noChangeArrowheads="1"/>
            </p:cNvSpPr>
            <p:nvPr/>
          </p:nvSpPr>
          <p:spPr bwMode="auto">
            <a:xfrm>
              <a:off x="214280" y="0"/>
              <a:ext cx="4720169" cy="1842342"/>
            </a:xfrm>
            <a:custGeom>
              <a:avLst/>
              <a:gdLst>
                <a:gd name="T0" fmla="*/ 2360085 w 4720169"/>
                <a:gd name="T1" fmla="*/ 0 h 1842340"/>
                <a:gd name="T2" fmla="*/ 4720169 w 4720169"/>
                <a:gd name="T3" fmla="*/ 921171 h 1842340"/>
                <a:gd name="T4" fmla="*/ 2360085 w 4720169"/>
                <a:gd name="T5" fmla="*/ 1842342 h 1842340"/>
                <a:gd name="T6" fmla="*/ 0 w 4720169"/>
                <a:gd name="T7" fmla="*/ 921171 h 1842340"/>
                <a:gd name="T8" fmla="*/ 0 w 4720169"/>
                <a:gd name="T9" fmla="*/ 0 h 1842340"/>
                <a:gd name="T10" fmla="*/ 4720169 w 4720169"/>
                <a:gd name="T11" fmla="*/ 0 h 1842340"/>
                <a:gd name="T12" fmla="*/ 4720169 w 4720169"/>
                <a:gd name="T13" fmla="*/ 1842342 h 1842340"/>
                <a:gd name="T14" fmla="*/ 0 w 4720169"/>
                <a:gd name="T15" fmla="*/ 1842342 h 1842340"/>
                <a:gd name="T16" fmla="*/ 0 w 4720169"/>
                <a:gd name="T17" fmla="*/ 0 h 1842340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20169"/>
                <a:gd name="T28" fmla="*/ 0 h 1842340"/>
                <a:gd name="T29" fmla="*/ 4720169 w 4720169"/>
                <a:gd name="T30" fmla="*/ 1842340 h 18423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20169" h="1842340">
                  <a:moveTo>
                    <a:pt x="0" y="0"/>
                  </a:moveTo>
                  <a:lnTo>
                    <a:pt x="4720170" y="0"/>
                  </a:lnTo>
                  <a:lnTo>
                    <a:pt x="4720170" y="1842340"/>
                  </a:lnTo>
                  <a:lnTo>
                    <a:pt x="0" y="184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26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Городской округ Верхотурский –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6" tooltip="Муниципальное образование"/>
                </a:rPr>
                <a:t>муниципальное образование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7" tooltip="Свердловская область"/>
                </a:rPr>
                <a:t>Свердловской области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8" tooltip="РФ"/>
                </a:rPr>
                <a:t>Российской Федерации</a:t>
              </a:r>
              <a:r>
                <a:rPr lang="ru-RU" sz="1200" dirty="0">
                  <a:solidFill>
                    <a:srgbClr val="9A743A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относится к</a:t>
              </a:r>
              <a:r>
                <a:rPr lang="ru-RU" sz="1200" dirty="0">
                  <a:solidFill>
                    <a:srgbClr val="9A743A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9" tooltip="Северный управленческий округ"/>
                </a:rPr>
                <a:t>Северному управленческому округу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Административный центр - город</a:t>
              </a:r>
              <a:r>
                <a:rPr lang="ru-RU" sz="1200" dirty="0">
                  <a:solidFill>
                    <a:srgbClr val="9A743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0" tooltip="Верхотурье"/>
                </a:rPr>
                <a:t>Верхотурье</a:t>
              </a:r>
              <a:endParaRPr lang="ru-RU" sz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5" name="Полилиния 5"/>
            <p:cNvSpPr>
              <a:spLocks noChangeArrowheads="1"/>
            </p:cNvSpPr>
            <p:nvPr/>
          </p:nvSpPr>
          <p:spPr bwMode="auto">
            <a:xfrm>
              <a:off x="2500307" y="1571615"/>
              <a:ext cx="3996430" cy="1799127"/>
            </a:xfrm>
            <a:custGeom>
              <a:avLst/>
              <a:gdLst>
                <a:gd name="T0" fmla="*/ 1998215 w 3996432"/>
                <a:gd name="T1" fmla="*/ 0 h 1870569"/>
                <a:gd name="T2" fmla="*/ 3996430 w 3996432"/>
                <a:gd name="T3" fmla="*/ 899564 h 1870569"/>
                <a:gd name="T4" fmla="*/ 1998215 w 3996432"/>
                <a:gd name="T5" fmla="*/ 1799127 h 1870569"/>
                <a:gd name="T6" fmla="*/ 0 w 3996432"/>
                <a:gd name="T7" fmla="*/ 899564 h 1870569"/>
                <a:gd name="T8" fmla="*/ 0 w 3996432"/>
                <a:gd name="T9" fmla="*/ 0 h 1870569"/>
                <a:gd name="T10" fmla="*/ 3996430 w 3996432"/>
                <a:gd name="T11" fmla="*/ 0 h 1870569"/>
                <a:gd name="T12" fmla="*/ 3996430 w 3996432"/>
                <a:gd name="T13" fmla="*/ 1799127 h 1870569"/>
                <a:gd name="T14" fmla="*/ 0 w 3996432"/>
                <a:gd name="T15" fmla="*/ 1799127 h 1870569"/>
                <a:gd name="T16" fmla="*/ 0 w 3996432"/>
                <a:gd name="T17" fmla="*/ 0 h 1870569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96432"/>
                <a:gd name="T28" fmla="*/ 0 h 1870569"/>
                <a:gd name="T29" fmla="*/ 3996432 w 3996432"/>
                <a:gd name="T30" fmla="*/ 1870569 h 1870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96432" h="1870569">
                  <a:moveTo>
                    <a:pt x="0" y="0"/>
                  </a:moveTo>
                  <a:lnTo>
                    <a:pt x="3996433" y="0"/>
                  </a:lnTo>
                  <a:lnTo>
                    <a:pt x="3996433" y="1870569"/>
                  </a:lnTo>
                  <a:lnTo>
                    <a:pt x="0" y="1870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9A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7" tooltip="Свердловская область"/>
                </a:rPr>
                <a:t>География</a:t>
              </a: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Округ расположен в центральной части Свердловской области по берегам реки Тура.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Площадь городского округа Верхотурский составляет – 4926 кв.м.</a:t>
              </a:r>
            </a:p>
          </p:txBody>
        </p:sp>
        <p:sp>
          <p:nvSpPr>
            <p:cNvPr id="9226" name="Полилиния 6"/>
            <p:cNvSpPr>
              <a:spLocks noChangeArrowheads="1"/>
            </p:cNvSpPr>
            <p:nvPr/>
          </p:nvSpPr>
          <p:spPr bwMode="auto">
            <a:xfrm>
              <a:off x="3714722" y="3143250"/>
              <a:ext cx="4366022" cy="1928826"/>
            </a:xfrm>
            <a:custGeom>
              <a:avLst/>
              <a:gdLst>
                <a:gd name="T0" fmla="*/ 2183011 w 4366020"/>
                <a:gd name="T1" fmla="*/ 0 h 1814897"/>
                <a:gd name="T2" fmla="*/ 4366022 w 4366020"/>
                <a:gd name="T3" fmla="*/ 964413 h 1814897"/>
                <a:gd name="T4" fmla="*/ 2183011 w 4366020"/>
                <a:gd name="T5" fmla="*/ 1928826 h 1814897"/>
                <a:gd name="T6" fmla="*/ 0 w 4366020"/>
                <a:gd name="T7" fmla="*/ 964413 h 1814897"/>
                <a:gd name="T8" fmla="*/ 0 w 4366020"/>
                <a:gd name="T9" fmla="*/ 0 h 1814897"/>
                <a:gd name="T10" fmla="*/ 4366022 w 4366020"/>
                <a:gd name="T11" fmla="*/ 0 h 1814897"/>
                <a:gd name="T12" fmla="*/ 4366022 w 4366020"/>
                <a:gd name="T13" fmla="*/ 1928826 h 1814897"/>
                <a:gd name="T14" fmla="*/ 0 w 4366020"/>
                <a:gd name="T15" fmla="*/ 1928826 h 1814897"/>
                <a:gd name="T16" fmla="*/ 0 w 4366020"/>
                <a:gd name="T17" fmla="*/ 0 h 1814897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66020"/>
                <a:gd name="T28" fmla="*/ 0 h 1814897"/>
                <a:gd name="T29" fmla="*/ 4366020 w 4366020"/>
                <a:gd name="T30" fmla="*/ 1814897 h 18148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66020" h="1814897">
                  <a:moveTo>
                    <a:pt x="0" y="0"/>
                  </a:moveTo>
                  <a:lnTo>
                    <a:pt x="4366022" y="0"/>
                  </a:lnTo>
                  <a:lnTo>
                    <a:pt x="4366022" y="1814897"/>
                  </a:lnTo>
                  <a:lnTo>
                    <a:pt x="0" y="1814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5CD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hlinkClick r:id="rId11" tooltip="27 февраля"/>
                </a:rPr>
                <a:t>История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D96B77"/>
                  </a:solidFill>
                  <a:latin typeface="Times New Roman" pitchFamily="18" charset="0"/>
                  <a:cs typeface="Times New Roman" pitchFamily="18" charset="0"/>
                  <a:hlinkClick r:id="rId11" tooltip="27 февраля"/>
                </a:rPr>
                <a:t>27 февраля</a:t>
              </a:r>
              <a:r>
                <a:rPr lang="ru-RU" sz="1200" dirty="0">
                  <a:solidFill>
                    <a:srgbClr val="D96B7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D96B77"/>
                  </a:solidFill>
                  <a:latin typeface="Times New Roman" pitchFamily="18" charset="0"/>
                  <a:cs typeface="Times New Roman" pitchFamily="18" charset="0"/>
                  <a:hlinkClick r:id="rId12" tooltip="1924 год"/>
                </a:rPr>
                <a:t>1924 года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 составе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3" tooltip="Тагильский округ"/>
                </a:rPr>
                <a:t>Верхотурского (Тагильского) округа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4" tooltip="Уральская область (РСФСР)"/>
                </a:rPr>
                <a:t>Уральской области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образован </a:t>
              </a:r>
              <a:r>
                <a:rPr lang="ru-RU" sz="1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Верхотурский район</a:t>
              </a: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в его состав вошла часть территории бывшего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5" tooltip="Верхотурский уезд"/>
                </a:rPr>
                <a:t>Верхотурского уезда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6" tooltip="1934 год"/>
                </a:rPr>
                <a:t>1934 года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район в составе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7" tooltip="Свердловская область"/>
                </a:rPr>
                <a:t>Свердловской области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7" tooltip="1 января"/>
                </a:rPr>
                <a:t>1 января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hlinkClick r:id="rId18" tooltip="2006 год"/>
                </a:rPr>
                <a:t>2006 года</a:t>
              </a:r>
              <a:r>
                <a:rPr lang="ru-RU" sz="1200" dirty="0">
                  <a:solidFill>
                    <a:srgbClr val="9A743A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1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— </a:t>
              </a:r>
              <a:r>
                <a:rPr lang="ru-RU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Городской округ Верхотурский</a:t>
              </a:r>
              <a:endPara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7" name="Полилиния 7"/>
            <p:cNvSpPr>
              <a:spLocks noChangeArrowheads="1"/>
            </p:cNvSpPr>
            <p:nvPr/>
          </p:nvSpPr>
          <p:spPr bwMode="auto">
            <a:xfrm>
              <a:off x="285722" y="3929067"/>
              <a:ext cx="3065471" cy="1500201"/>
            </a:xfrm>
            <a:custGeom>
              <a:avLst/>
              <a:gdLst>
                <a:gd name="T0" fmla="*/ 1532736 w 3065468"/>
                <a:gd name="T1" fmla="*/ 0 h 1687648"/>
                <a:gd name="T2" fmla="*/ 3065471 w 3065468"/>
                <a:gd name="T3" fmla="*/ 750101 h 1687648"/>
                <a:gd name="T4" fmla="*/ 1532736 w 3065468"/>
                <a:gd name="T5" fmla="*/ 1500201 h 1687648"/>
                <a:gd name="T6" fmla="*/ 0 w 3065468"/>
                <a:gd name="T7" fmla="*/ 750101 h 1687648"/>
                <a:gd name="T8" fmla="*/ 0 w 3065468"/>
                <a:gd name="T9" fmla="*/ 0 h 1687648"/>
                <a:gd name="T10" fmla="*/ 3065471 w 3065468"/>
                <a:gd name="T11" fmla="*/ 0 h 1687648"/>
                <a:gd name="T12" fmla="*/ 3065471 w 3065468"/>
                <a:gd name="T13" fmla="*/ 1500201 h 1687648"/>
                <a:gd name="T14" fmla="*/ 0 w 3065468"/>
                <a:gd name="T15" fmla="*/ 1500201 h 1687648"/>
                <a:gd name="T16" fmla="*/ 0 w 3065468"/>
                <a:gd name="T17" fmla="*/ 0 h 1687648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5468"/>
                <a:gd name="T28" fmla="*/ 0 h 1687648"/>
                <a:gd name="T29" fmla="*/ 3065468 w 3065468"/>
                <a:gd name="T30" fmla="*/ 1687648 h 16876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5468" h="1687648">
                  <a:moveTo>
                    <a:pt x="0" y="0"/>
                  </a:moveTo>
                  <a:lnTo>
                    <a:pt x="3065469" y="0"/>
                  </a:lnTo>
                  <a:lnTo>
                    <a:pt x="3065469" y="1687648"/>
                  </a:lnTo>
                  <a:lnTo>
                    <a:pt x="0" y="1687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26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Состав городского округа</a:t>
              </a:r>
              <a:r>
                <a:rPr lang="ru-RU" sz="1200" b="1" u="sng" dirty="0">
                  <a:solidFill>
                    <a:srgbClr val="B45F07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674D26"/>
                  </a:solidFill>
                  <a:latin typeface="Times New Roman" pitchFamily="18" charset="0"/>
                  <a:cs typeface="Times New Roman" pitchFamily="18" charset="0"/>
                </a:rPr>
                <a:t>Город, административный центр – 1,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674D26"/>
                  </a:solidFill>
                  <a:latin typeface="Times New Roman" pitchFamily="18" charset="0"/>
                  <a:cs typeface="Times New Roman" pitchFamily="18" charset="0"/>
                </a:rPr>
                <a:t>Посёлков – 5,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674D26"/>
                  </a:solidFill>
                  <a:latin typeface="Times New Roman" pitchFamily="18" charset="0"/>
                  <a:cs typeface="Times New Roman" pitchFamily="18" charset="0"/>
                </a:rPr>
                <a:t>Сёл – 8,</a:t>
              </a:r>
            </a:p>
            <a:p>
              <a:pPr algn="ctr" defTabSz="531813">
                <a:lnSpc>
                  <a:spcPct val="90000"/>
                </a:lnSpc>
                <a:spcAft>
                  <a:spcPts val="500"/>
                </a:spcAft>
              </a:pPr>
              <a:r>
                <a:rPr lang="ru-RU" sz="1200" dirty="0">
                  <a:solidFill>
                    <a:srgbClr val="674D26"/>
                  </a:solidFill>
                  <a:latin typeface="Times New Roman" pitchFamily="18" charset="0"/>
                  <a:cs typeface="Times New Roman" pitchFamily="18" charset="0"/>
                </a:rPr>
                <a:t>Деревень - 32</a:t>
              </a:r>
            </a:p>
          </p:txBody>
        </p:sp>
      </p:grpSp>
      <p:graphicFrame>
        <p:nvGraphicFramePr>
          <p:cNvPr id="38913" name="Содержимое 3"/>
          <p:cNvGraphicFramePr>
            <a:graphicFrameLocks noGrp="1"/>
          </p:cNvGraphicFramePr>
          <p:nvPr/>
        </p:nvGraphicFramePr>
        <p:xfrm>
          <a:off x="4214778" y="5214926"/>
          <a:ext cx="4786378" cy="1500222"/>
        </p:xfrm>
        <a:graphic>
          <a:graphicData uri="http://schemas.openxmlformats.org/presentationml/2006/ole">
            <p:oleObj spid="_x0000_s38913" r:id="rId19" imgW="8327858" imgH="446875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5720" y="428604"/>
            <a:ext cx="8358188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latin typeface="Times New Roman" pitchFamily="18"/>
                <a:cs typeface="Times New Roman" pitchFamily="18"/>
              </a:rPr>
              <a:t>Штрафы, санкции, возмещение ущерба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501121" cy="564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Times New Roman" pitchFamily="18"/>
                <a:cs typeface="Times New Roman" pitchFamily="18"/>
              </a:rPr>
              <a:t>Планирование безвозмездных поступлений бюджета ГО Верхотурский на 2018 год и плановый период 2019 и 2020 годов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1285860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5720" y="285728"/>
            <a:ext cx="8429625" cy="571500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latin typeface="Times New Roman" pitchFamily="18"/>
                <a:cs typeface="Times New Roman" pitchFamily="18"/>
              </a:rPr>
              <a:t>Сведения о налоговых льготах на 2018 год</a:t>
            </a:r>
          </a:p>
        </p:txBody>
      </p:sp>
      <p:pic>
        <p:nvPicPr>
          <p:cNvPr id="3891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1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70"/>
          <p:cNvCxnSpPr/>
          <p:nvPr/>
        </p:nvCxnSpPr>
        <p:spPr>
          <a:xfrm rot="5400013">
            <a:off x="6751638" y="3463925"/>
            <a:ext cx="3643312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cxnSp>
        <p:nvCxnSpPr>
          <p:cNvPr id="3" name="Прямая соединительная линия 62"/>
          <p:cNvCxnSpPr/>
          <p:nvPr/>
        </p:nvCxnSpPr>
        <p:spPr>
          <a:xfrm rot="5400013">
            <a:off x="7037387" y="1820863"/>
            <a:ext cx="500063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cxnSp>
        <p:nvCxnSpPr>
          <p:cNvPr id="4" name="Прямая соединительная линия 35"/>
          <p:cNvCxnSpPr>
            <a:endCxn id="39958" idx="0"/>
          </p:cNvCxnSpPr>
          <p:nvPr/>
        </p:nvCxnSpPr>
        <p:spPr>
          <a:xfrm rot="5400000">
            <a:off x="929481" y="2642394"/>
            <a:ext cx="2143125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cxnSp>
        <p:nvCxnSpPr>
          <p:cNvPr id="5" name="Прямая соединительная линия 26"/>
          <p:cNvCxnSpPr/>
          <p:nvPr/>
        </p:nvCxnSpPr>
        <p:spPr>
          <a:xfrm rot="5400013">
            <a:off x="393700" y="1820863"/>
            <a:ext cx="357187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pic>
        <p:nvPicPr>
          <p:cNvPr id="39942" name="Рисунок 5" descr="здравоохранение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000125"/>
            <a:ext cx="7762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6" descr="Соц политик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000125"/>
            <a:ext cx="7667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Рисунок 13" descr="СМИ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1000125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Рисунок 15" descr="Физ-р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000125"/>
            <a:ext cx="7096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Рисунок 16" descr="Обслуживание долг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188" y="1000125"/>
            <a:ext cx="7032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7" descr="Культур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000125"/>
            <a:ext cx="75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9" descr="Охрана окружающей среды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1000125"/>
            <a:ext cx="714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20" descr="Национальная безопасность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63" y="1000125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21" descr="Образование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1000125"/>
            <a:ext cx="695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22" descr="ЖКХ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38" y="1000125"/>
            <a:ext cx="7858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23" descr="Общегосударственные вопросы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25" y="1000125"/>
            <a:ext cx="7667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Рисунок 24" descr="Национальная экономика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250" y="1000125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Прямоугольник 27"/>
          <p:cNvSpPr>
            <a:spLocks noChangeArrowheads="1"/>
          </p:cNvSpPr>
          <p:nvPr/>
        </p:nvSpPr>
        <p:spPr bwMode="auto">
          <a:xfrm>
            <a:off x="0" y="2000250"/>
            <a:ext cx="1500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55,4%</a:t>
            </a:r>
          </a:p>
        </p:txBody>
      </p:sp>
      <p:cxnSp>
        <p:nvCxnSpPr>
          <p:cNvPr id="19" name="Прямая соединительная линия 29"/>
          <p:cNvCxnSpPr/>
          <p:nvPr/>
        </p:nvCxnSpPr>
        <p:spPr>
          <a:xfrm rot="5400013">
            <a:off x="1000919" y="1856582"/>
            <a:ext cx="428625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56" name="Прямоугольник 32"/>
          <p:cNvSpPr>
            <a:spLocks noChangeArrowheads="1"/>
          </p:cNvSpPr>
          <p:nvPr/>
        </p:nvSpPr>
        <p:spPr bwMode="auto">
          <a:xfrm>
            <a:off x="214313" y="2714625"/>
            <a:ext cx="2000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3,1%</a:t>
            </a:r>
          </a:p>
        </p:txBody>
      </p:sp>
      <p:cxnSp>
        <p:nvCxnSpPr>
          <p:cNvPr id="21" name="Прямая соединительная линия 34"/>
          <p:cNvCxnSpPr>
            <a:endCxn id="39956" idx="0"/>
          </p:cNvCxnSpPr>
          <p:nvPr/>
        </p:nvCxnSpPr>
        <p:spPr>
          <a:xfrm rot="5400013">
            <a:off x="965201" y="2463800"/>
            <a:ext cx="500062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58" name="Прямоугольник 37"/>
          <p:cNvSpPr>
            <a:spLocks noChangeArrowheads="1"/>
          </p:cNvSpPr>
          <p:nvPr/>
        </p:nvSpPr>
        <p:spPr bwMode="auto">
          <a:xfrm>
            <a:off x="714375" y="3714750"/>
            <a:ext cx="2571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cxnSp>
        <p:nvCxnSpPr>
          <p:cNvPr id="23" name="Прямая соединительная линия 38"/>
          <p:cNvCxnSpPr/>
          <p:nvPr/>
        </p:nvCxnSpPr>
        <p:spPr>
          <a:xfrm rot="5400013">
            <a:off x="2322513" y="2249488"/>
            <a:ext cx="1214437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60" name="Прямоугольник 39"/>
          <p:cNvSpPr>
            <a:spLocks noChangeArrowheads="1"/>
          </p:cNvSpPr>
          <p:nvPr/>
        </p:nvSpPr>
        <p:spPr bwMode="auto">
          <a:xfrm>
            <a:off x="5000625" y="2214563"/>
            <a:ext cx="171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0,05%</a:t>
            </a:r>
          </a:p>
        </p:txBody>
      </p:sp>
      <p:cxnSp>
        <p:nvCxnSpPr>
          <p:cNvPr id="25" name="Прямая соединительная линия 40"/>
          <p:cNvCxnSpPr/>
          <p:nvPr/>
        </p:nvCxnSpPr>
        <p:spPr>
          <a:xfrm rot="5400013">
            <a:off x="3358356" y="1856582"/>
            <a:ext cx="428625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62" name="Прямоугольник 43"/>
          <p:cNvSpPr>
            <a:spLocks noChangeArrowheads="1"/>
          </p:cNvSpPr>
          <p:nvPr/>
        </p:nvSpPr>
        <p:spPr bwMode="auto">
          <a:xfrm>
            <a:off x="2000250" y="2857500"/>
            <a:ext cx="2357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14,6%</a:t>
            </a:r>
          </a:p>
        </p:txBody>
      </p:sp>
      <p:cxnSp>
        <p:nvCxnSpPr>
          <p:cNvPr id="27" name="Прямая соединительная линия 45"/>
          <p:cNvCxnSpPr/>
          <p:nvPr/>
        </p:nvCxnSpPr>
        <p:spPr>
          <a:xfrm rot="5400013">
            <a:off x="3358357" y="2785269"/>
            <a:ext cx="2286000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64" name="Прямоугольник 48"/>
          <p:cNvSpPr>
            <a:spLocks noChangeArrowheads="1"/>
          </p:cNvSpPr>
          <p:nvPr/>
        </p:nvSpPr>
        <p:spPr bwMode="auto">
          <a:xfrm>
            <a:off x="3357563" y="4071938"/>
            <a:ext cx="1857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5,4%</a:t>
            </a:r>
          </a:p>
        </p:txBody>
      </p:sp>
      <p:sp>
        <p:nvSpPr>
          <p:cNvPr id="39965" name="Прямоугольник 52"/>
          <p:cNvSpPr>
            <a:spLocks noChangeArrowheads="1"/>
          </p:cNvSpPr>
          <p:nvPr/>
        </p:nvSpPr>
        <p:spPr bwMode="auto">
          <a:xfrm>
            <a:off x="2786063" y="2071688"/>
            <a:ext cx="1857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8,6%</a:t>
            </a:r>
          </a:p>
        </p:txBody>
      </p:sp>
      <p:cxnSp>
        <p:nvCxnSpPr>
          <p:cNvPr id="30" name="Прямая соединительная линия 53"/>
          <p:cNvCxnSpPr/>
          <p:nvPr/>
        </p:nvCxnSpPr>
        <p:spPr>
          <a:xfrm rot="5400013">
            <a:off x="4287044" y="2428082"/>
            <a:ext cx="1571625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cxnSp>
        <p:nvCxnSpPr>
          <p:cNvPr id="31" name="Прямая соединительная линия 55"/>
          <p:cNvCxnSpPr/>
          <p:nvPr/>
        </p:nvCxnSpPr>
        <p:spPr>
          <a:xfrm rot="5400013">
            <a:off x="5465763" y="1892300"/>
            <a:ext cx="642938" cy="1587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68" name="Прямоугольник 56"/>
          <p:cNvSpPr>
            <a:spLocks noChangeArrowheads="1"/>
          </p:cNvSpPr>
          <p:nvPr/>
        </p:nvSpPr>
        <p:spPr bwMode="auto">
          <a:xfrm>
            <a:off x="4500563" y="328612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</a:p>
        </p:txBody>
      </p:sp>
      <p:cxnSp>
        <p:nvCxnSpPr>
          <p:cNvPr id="33" name="Прямая соединительная линия 59"/>
          <p:cNvCxnSpPr/>
          <p:nvPr/>
        </p:nvCxnSpPr>
        <p:spPr>
          <a:xfrm rot="5400013">
            <a:off x="5358606" y="2999582"/>
            <a:ext cx="2714625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70" name="Прямоугольник 61"/>
          <p:cNvSpPr>
            <a:spLocks noChangeArrowheads="1"/>
          </p:cNvSpPr>
          <p:nvPr/>
        </p:nvSpPr>
        <p:spPr bwMode="auto">
          <a:xfrm>
            <a:off x="5214938" y="4643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1,4%</a:t>
            </a:r>
          </a:p>
        </p:txBody>
      </p:sp>
      <p:sp>
        <p:nvSpPr>
          <p:cNvPr id="39971" name="Прямоугольник 64"/>
          <p:cNvSpPr>
            <a:spLocks noChangeArrowheads="1"/>
          </p:cNvSpPr>
          <p:nvPr/>
        </p:nvSpPr>
        <p:spPr bwMode="auto">
          <a:xfrm>
            <a:off x="6357938" y="2214563"/>
            <a:ext cx="1857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</a:p>
        </p:txBody>
      </p:sp>
      <p:cxnSp>
        <p:nvCxnSpPr>
          <p:cNvPr id="36" name="Прямая соединительная линия 65"/>
          <p:cNvCxnSpPr/>
          <p:nvPr/>
        </p:nvCxnSpPr>
        <p:spPr>
          <a:xfrm rot="5400013">
            <a:off x="7215981" y="2428082"/>
            <a:ext cx="1571625" cy="1588"/>
          </a:xfrm>
          <a:prstGeom prst="straightConnector1">
            <a:avLst/>
          </a:prstGeom>
          <a:noFill/>
          <a:ln w="42501">
            <a:solidFill>
              <a:srgbClr val="262626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</p:cxnSp>
      <p:sp>
        <p:nvSpPr>
          <p:cNvPr id="39973" name="Прямоугольник 69"/>
          <p:cNvSpPr>
            <a:spLocks noChangeArrowheads="1"/>
          </p:cNvSpPr>
          <p:nvPr/>
        </p:nvSpPr>
        <p:spPr bwMode="auto">
          <a:xfrm>
            <a:off x="6643688" y="5429250"/>
            <a:ext cx="2786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</a:t>
            </a:r>
          </a:p>
        </p:txBody>
      </p:sp>
      <p:sp>
        <p:nvSpPr>
          <p:cNvPr id="39974" name="Прямоугольник 76"/>
          <p:cNvSpPr>
            <a:spLocks noChangeArrowheads="1"/>
          </p:cNvSpPr>
          <p:nvPr/>
        </p:nvSpPr>
        <p:spPr bwMode="auto">
          <a:xfrm>
            <a:off x="7072313" y="3429000"/>
            <a:ext cx="1500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</a:t>
            </a:r>
          </a:p>
        </p:txBody>
      </p:sp>
      <p:sp>
        <p:nvSpPr>
          <p:cNvPr id="39975" name="Прямоугольник 44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на 2018 год в разрезе разделов классификации расходов бюджета, соответствующих распределению расходов по выполняемым городским округом полномочиям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181629" cy="4887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2059"/>
                <a:gridCol w="919108"/>
                <a:gridCol w="1322100"/>
                <a:gridCol w="1120671"/>
                <a:gridCol w="962303"/>
                <a:gridCol w="1075388"/>
              </a:tblGrid>
              <a:tr h="6680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 (факт)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 год (ожидаемое)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(план)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(план)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(план)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51656,4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55955,4</a:t>
                      </a:r>
                    </a:p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59 116,4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62 604,2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62 858,9</a:t>
                      </a:r>
                    </a:p>
                  </a:txBody>
                  <a:tcPr marL="9525" marR="9525" marT="9525" marB="0"/>
                </a:tc>
              </a:tr>
              <a:tr h="230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776,6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691,6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673,0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680,4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705,5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8112,3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10934,2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7 942,4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7 899,3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7 951,5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28717,4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30736,4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17 750,2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22 964,3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18 569,4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51698,5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65002,3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84 276,0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39 116,6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37 319,7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1293,2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1266,1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1 008,2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983,2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995,5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303958,6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322431,1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318 235,9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324 840,2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334 456,3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38197,9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45456,1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49 726,5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49 952,2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50 840,5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286,4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308,7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319,7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28044,1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32288,5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31 317,7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31 677,2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31 712,0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3595,0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7407,4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4 159,9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4 159,9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4 159,9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132,3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238,1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200,0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240,0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212,0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212,0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150,0</a:t>
                      </a:r>
                    </a:p>
                  </a:txBody>
                  <a:tcPr marL="9525" marR="9525" marT="9525" marB="0"/>
                </a:tc>
              </a:tr>
              <a:tr h="30458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Всего расходов: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516708,6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572920,1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574 930,0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545 536,2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550 238,9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357166"/>
            <a:ext cx="8183563" cy="785818"/>
          </a:xfrm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/>
              <a:t>Расходы бюджета </a:t>
            </a:r>
            <a:br>
              <a:rPr sz="2500" dirty="0"/>
            </a:br>
            <a:r>
              <a:rPr sz="2500" dirty="0"/>
              <a:t>городского округа Верхотурский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928694"/>
          </a:xfrm>
        </p:spPr>
        <p:txBody>
          <a:bodyPr/>
          <a:lstStyle/>
          <a:p>
            <a:pPr algn="ctr"/>
            <a:r>
              <a:rPr lang="ru-RU" sz="2800" dirty="0" smtClean="0"/>
              <a:t>Расходы городского округа Верхотурский на 1 жителя,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072494" cy="5157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3082"/>
                <a:gridCol w="1598428"/>
                <a:gridCol w="1514300"/>
                <a:gridCol w="1766684"/>
              </a:tblGrid>
              <a:tr h="4590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год (факт)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 год (ожидаемое)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(план)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3152,66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3449,78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3677,31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41,86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495,11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674,12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494,05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1752,66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1894,97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1104,14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3155,23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4007,54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5242,35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62,71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18551,03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19878,61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19795,72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Культура, кинематография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2331,27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2802,47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3093,21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19,40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1711,57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1990,66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1948,10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219,41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456,68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258,76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Средства массовой информации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12,44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    Обслуживание государственного и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13,19</a:t>
                      </a:r>
                      <a:endParaRPr lang="ru-RU" sz="1400" dirty="0"/>
                    </a:p>
                  </a:txBody>
                  <a:tcPr/>
                </a:tc>
              </a:tr>
              <a:tr h="324056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Всего расходов: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31535,47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35321,83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35763,25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7"/>
          <p:cNvSpPr>
            <a:spLocks noChangeArrowheads="1"/>
          </p:cNvSpPr>
          <p:nvPr/>
        </p:nvSpPr>
        <p:spPr bwMode="auto">
          <a:xfrm>
            <a:off x="6072188" y="5214938"/>
            <a:ext cx="714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87" name="Группа 21"/>
          <p:cNvGrpSpPr>
            <a:grpSpLocks/>
          </p:cNvGrpSpPr>
          <p:nvPr/>
        </p:nvGrpSpPr>
        <p:grpSpPr bwMode="auto">
          <a:xfrm>
            <a:off x="428625" y="785813"/>
            <a:ext cx="8429625" cy="5929312"/>
            <a:chOff x="428625" y="785817"/>
            <a:chExt cx="8429624" cy="5929307"/>
          </a:xfrm>
        </p:grpSpPr>
        <p:sp>
          <p:nvSpPr>
            <p:cNvPr id="41993" name="Дуга 1"/>
            <p:cNvSpPr>
              <a:spLocks/>
            </p:cNvSpPr>
            <p:nvPr/>
          </p:nvSpPr>
          <p:spPr bwMode="auto">
            <a:xfrm>
              <a:off x="1644502" y="1051121"/>
              <a:ext cx="6985110" cy="4768467"/>
            </a:xfrm>
            <a:custGeom>
              <a:avLst/>
              <a:gdLst>
                <a:gd name="T0" fmla="*/ 3492555 w 6985110"/>
                <a:gd name="T1" fmla="*/ 0 h 4768467"/>
                <a:gd name="T2" fmla="*/ 6985110 w 6985110"/>
                <a:gd name="T3" fmla="*/ 2384234 h 4768467"/>
                <a:gd name="T4" fmla="*/ 3492555 w 6985110"/>
                <a:gd name="T5" fmla="*/ 4768467 h 4768467"/>
                <a:gd name="T6" fmla="*/ 0 w 6985110"/>
                <a:gd name="T7" fmla="*/ 2384234 h 4768467"/>
                <a:gd name="T8" fmla="*/ 2167137 w 6985110"/>
                <a:gd name="T9" fmla="*/ 178359 h 4768467"/>
                <a:gd name="T10" fmla="*/ 3492555 w 6985110"/>
                <a:gd name="T11" fmla="*/ 2384234 h 4768467"/>
                <a:gd name="T12" fmla="*/ 1141 w 6985110"/>
                <a:gd name="T13" fmla="*/ 2323287 h 4768467"/>
                <a:gd name="T14" fmla="*/ 17694720 60000 65536"/>
                <a:gd name="T15" fmla="*/ 0 60000 65536"/>
                <a:gd name="T16" fmla="*/ 5898240 60000 65536"/>
                <a:gd name="T17" fmla="*/ 11796480 60000 65536"/>
                <a:gd name="T18" fmla="*/ 11796480 60000 65536"/>
                <a:gd name="T19" fmla="*/ 11796480 60000 65536"/>
                <a:gd name="T20" fmla="*/ 17694720 60000 65536"/>
                <a:gd name="T21" fmla="*/ 0 w 6985110"/>
                <a:gd name="T22" fmla="*/ 0 h 4768467"/>
                <a:gd name="T23" fmla="*/ 6985110 w 6985110"/>
                <a:gd name="T24" fmla="*/ 4768467 h 47684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85110" h="4768467" stroke="0">
                  <a:moveTo>
                    <a:pt x="2167137" y="178359"/>
                  </a:moveTo>
                  <a:lnTo>
                    <a:pt x="2167136" y="178358"/>
                  </a:lnTo>
                  <a:cubicBezTo>
                    <a:pt x="2587728" y="60586"/>
                    <a:pt x="3037955" y="-1"/>
                    <a:pt x="3492555" y="0"/>
                  </a:cubicBezTo>
                  <a:cubicBezTo>
                    <a:pt x="5421439" y="0"/>
                    <a:pt x="6985110" y="1067457"/>
                    <a:pt x="6985110" y="2384234"/>
                  </a:cubicBezTo>
                  <a:cubicBezTo>
                    <a:pt x="6985110" y="3701010"/>
                    <a:pt x="5421439" y="4768468"/>
                    <a:pt x="3492555" y="4768468"/>
                  </a:cubicBezTo>
                  <a:cubicBezTo>
                    <a:pt x="1563670" y="4768468"/>
                    <a:pt x="0" y="3701010"/>
                    <a:pt x="0" y="2384234"/>
                  </a:cubicBezTo>
                  <a:cubicBezTo>
                    <a:pt x="-1" y="2363913"/>
                    <a:pt x="380" y="2343593"/>
                    <a:pt x="1141" y="2323278"/>
                  </a:cubicBezTo>
                  <a:lnTo>
                    <a:pt x="3492555" y="2384234"/>
                  </a:lnTo>
                  <a:close/>
                </a:path>
                <a:path w="6985110" h="4768467" fill="none">
                  <a:moveTo>
                    <a:pt x="2167137" y="178359"/>
                  </a:moveTo>
                  <a:lnTo>
                    <a:pt x="2167136" y="178358"/>
                  </a:lnTo>
                  <a:cubicBezTo>
                    <a:pt x="2587728" y="60586"/>
                    <a:pt x="3037955" y="-1"/>
                    <a:pt x="3492555" y="0"/>
                  </a:cubicBezTo>
                  <a:cubicBezTo>
                    <a:pt x="5421439" y="0"/>
                    <a:pt x="6985110" y="1067457"/>
                    <a:pt x="6985110" y="2384234"/>
                  </a:cubicBezTo>
                  <a:cubicBezTo>
                    <a:pt x="6985110" y="3701010"/>
                    <a:pt x="5421439" y="4768468"/>
                    <a:pt x="3492555" y="4768468"/>
                  </a:cubicBezTo>
                  <a:cubicBezTo>
                    <a:pt x="1563670" y="4768468"/>
                    <a:pt x="0" y="3701010"/>
                    <a:pt x="0" y="2384234"/>
                  </a:cubicBezTo>
                  <a:cubicBezTo>
                    <a:pt x="-1" y="2363913"/>
                    <a:pt x="380" y="2343593"/>
                    <a:pt x="1141" y="2323278"/>
                  </a:cubicBezTo>
                </a:path>
              </a:pathLst>
            </a:custGeom>
            <a:solidFill>
              <a:srgbClr val="E3DED1"/>
            </a:solidFill>
            <a:ln w="34920">
              <a:solidFill>
                <a:srgbClr val="926255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ru-RU" dirty="0"/>
            </a:p>
          </p:txBody>
        </p:sp>
        <p:sp>
          <p:nvSpPr>
            <p:cNvPr id="5" name="Овал 2"/>
            <p:cNvSpPr/>
            <p:nvPr/>
          </p:nvSpPr>
          <p:spPr>
            <a:xfrm>
              <a:off x="730250" y="874717"/>
              <a:ext cx="3686175" cy="265271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7D872"/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6" name="Овал 3"/>
            <p:cNvSpPr/>
            <p:nvPr/>
          </p:nvSpPr>
          <p:spPr>
            <a:xfrm>
              <a:off x="4957762" y="785817"/>
              <a:ext cx="3543300" cy="221138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994E4"/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7" name="Овал 4"/>
            <p:cNvSpPr/>
            <p:nvPr/>
          </p:nvSpPr>
          <p:spPr>
            <a:xfrm>
              <a:off x="7015162" y="3703640"/>
              <a:ext cx="1843087" cy="153352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EDB176"/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2060"/>
                  </a:solidFill>
                  <a:latin typeface="Times New Roman" pitchFamily="18"/>
                  <a:cs typeface="Times New Roman" pitchFamily="18"/>
                </a:rPr>
                <a:t>10,00%</a:t>
              </a:r>
            </a:p>
          </p:txBody>
        </p:sp>
        <p:sp>
          <p:nvSpPr>
            <p:cNvPr id="41997" name="Прямоугольник 5"/>
            <p:cNvSpPr>
              <a:spLocks noChangeArrowheads="1"/>
            </p:cNvSpPr>
            <p:nvPr/>
          </p:nvSpPr>
          <p:spPr bwMode="auto">
            <a:xfrm>
              <a:off x="4752978" y="3614742"/>
              <a:ext cx="2376489" cy="132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Управление культуры, туризма и молодёжной политики</a:t>
              </a:r>
            </a:p>
          </p:txBody>
        </p:sp>
        <p:sp>
          <p:nvSpPr>
            <p:cNvPr id="41998" name="Прямоугольник 7"/>
            <p:cNvSpPr>
              <a:spLocks noChangeArrowheads="1"/>
            </p:cNvSpPr>
            <p:nvPr/>
          </p:nvSpPr>
          <p:spPr bwMode="auto">
            <a:xfrm>
              <a:off x="6146797" y="5965829"/>
              <a:ext cx="1566860" cy="749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Финансовое  управление</a:t>
              </a:r>
            </a:p>
          </p:txBody>
        </p:sp>
        <p:sp>
          <p:nvSpPr>
            <p:cNvPr id="41999" name="Прямоугольник 12"/>
            <p:cNvSpPr>
              <a:spLocks noChangeArrowheads="1"/>
            </p:cNvSpPr>
            <p:nvPr/>
          </p:nvSpPr>
          <p:spPr bwMode="auto">
            <a:xfrm>
              <a:off x="3932240" y="6121395"/>
              <a:ext cx="1550986" cy="50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3"/>
            <p:cNvSpPr/>
            <p:nvPr/>
          </p:nvSpPr>
          <p:spPr>
            <a:xfrm>
              <a:off x="3287713" y="5310188"/>
              <a:ext cx="658812" cy="50958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C4D054">
                <a:alpha val="85000"/>
              </a:srgbClr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2" name="Овал 14"/>
            <p:cNvSpPr/>
            <p:nvPr/>
          </p:nvSpPr>
          <p:spPr>
            <a:xfrm>
              <a:off x="1747838" y="4364039"/>
              <a:ext cx="660400" cy="508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F3CD60"/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42002" name="Прямоугольник 15"/>
            <p:cNvSpPr>
              <a:spLocks noChangeArrowheads="1"/>
            </p:cNvSpPr>
            <p:nvPr/>
          </p:nvSpPr>
          <p:spPr bwMode="auto">
            <a:xfrm>
              <a:off x="2185992" y="5703890"/>
              <a:ext cx="1743075" cy="83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Дума городского округа</a:t>
              </a:r>
            </a:p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0,53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</a:p>
          </p:txBody>
        </p:sp>
        <p:sp>
          <p:nvSpPr>
            <p:cNvPr id="42003" name="Прямоугольник 16"/>
            <p:cNvSpPr>
              <a:spLocks noChangeArrowheads="1"/>
            </p:cNvSpPr>
            <p:nvPr/>
          </p:nvSpPr>
          <p:spPr bwMode="auto">
            <a:xfrm>
              <a:off x="428625" y="5018090"/>
              <a:ext cx="1879604" cy="72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Счётная палата</a:t>
              </a:r>
            </a:p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0,35%</a:t>
              </a:r>
            </a:p>
          </p:txBody>
        </p:sp>
        <p:sp>
          <p:nvSpPr>
            <p:cNvPr id="15" name="Овал 8"/>
            <p:cNvSpPr/>
            <p:nvPr/>
          </p:nvSpPr>
          <p:spPr>
            <a:xfrm>
              <a:off x="5643562" y="5295900"/>
              <a:ext cx="1066800" cy="836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E79645"/>
            </a:solidFill>
            <a:ln>
              <a:noFill/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2060"/>
                </a:solidFill>
                <a:latin typeface="Times New Roman" pitchFamily="18"/>
                <a:cs typeface="Times New Roman" pitchFamily="18"/>
              </a:endParaRPr>
            </a:p>
          </p:txBody>
        </p:sp>
      </p:grpSp>
      <p:sp>
        <p:nvSpPr>
          <p:cNvPr id="41988" name="Прямоугольник 26"/>
          <p:cNvSpPr>
            <a:spLocks noChangeArrowheads="1"/>
          </p:cNvSpPr>
          <p:nvPr/>
        </p:nvSpPr>
        <p:spPr bwMode="auto">
          <a:xfrm>
            <a:off x="5715008" y="5500702"/>
            <a:ext cx="857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1,57%</a:t>
            </a:r>
          </a:p>
        </p:txBody>
      </p:sp>
      <p:sp>
        <p:nvSpPr>
          <p:cNvPr id="41989" name="Прямоугольник 22"/>
          <p:cNvSpPr>
            <a:spLocks noChangeArrowheads="1"/>
          </p:cNvSpPr>
          <p:nvPr/>
        </p:nvSpPr>
        <p:spPr bwMode="auto">
          <a:xfrm>
            <a:off x="2071688" y="5572125"/>
            <a:ext cx="785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Прямоугольник 23"/>
          <p:cNvSpPr>
            <a:spLocks noChangeArrowheads="1"/>
          </p:cNvSpPr>
          <p:nvPr/>
        </p:nvSpPr>
        <p:spPr bwMode="auto">
          <a:xfrm>
            <a:off x="1071563" y="1357313"/>
            <a:ext cx="3214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53,98%</a:t>
            </a:r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1991" name="Прямоугольник 33"/>
          <p:cNvSpPr>
            <a:spLocks noChangeArrowheads="1"/>
          </p:cNvSpPr>
          <p:nvPr/>
        </p:nvSpPr>
        <p:spPr bwMode="auto">
          <a:xfrm>
            <a:off x="5072063" y="642938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 Верхотурский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33,57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1992" name="Прямоугольник 34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0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на 2018 год в разрезе</a:t>
            </a:r>
          </a:p>
          <a:p>
            <a:pPr algn="ctr"/>
            <a:r>
              <a:rPr lang="ru-RU" sz="20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главных распорядителей бюджетных средств </a:t>
            </a:r>
            <a:endParaRPr lang="ru-RU" sz="2000" b="1" dirty="0">
              <a:solidFill>
                <a:srgbClr val="245794"/>
              </a:solidFill>
              <a:latin typeface="Franklin Gothic 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Прямая соединительная линия 21"/>
          <p:cNvCxnSpPr>
            <a:cxnSpLocks noChangeShapeType="1"/>
          </p:cNvCxnSpPr>
          <p:nvPr/>
        </p:nvCxnSpPr>
        <p:spPr bwMode="auto">
          <a:xfrm rot="5400013" flipH="1" flipV="1">
            <a:off x="5750719" y="2536032"/>
            <a:ext cx="285750" cy="214312"/>
          </a:xfrm>
          <a:prstGeom prst="straightConnector1">
            <a:avLst/>
          </a:prstGeom>
          <a:noFill/>
          <a:ln w="9528">
            <a:solidFill>
              <a:srgbClr val="439631"/>
            </a:solidFill>
            <a:round/>
            <a:headEnd/>
            <a:tailEnd/>
          </a:ln>
        </p:spPr>
      </p:cxnSp>
      <p:sp>
        <p:nvSpPr>
          <p:cNvPr id="1028" name="Прямоугольник 33"/>
          <p:cNvSpPr>
            <a:spLocks noChangeArrowheads="1"/>
          </p:cNvSpPr>
          <p:nvPr/>
        </p:nvSpPr>
        <p:spPr bwMode="auto">
          <a:xfrm>
            <a:off x="4572000" y="19288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0E2C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10"/>
          <p:cNvGraphicFramePr>
            <a:graphicFrameLocks noChangeAspect="1"/>
          </p:cNvGraphicFramePr>
          <p:nvPr/>
        </p:nvGraphicFramePr>
        <p:xfrm>
          <a:off x="2643188" y="1571625"/>
          <a:ext cx="3594100" cy="3784600"/>
        </p:xfrm>
        <a:graphic>
          <a:graphicData uri="http://schemas.openxmlformats.org/presentationml/2006/ole">
            <p:oleObj spid="_x0000_s1026" name="Worksheet" r:id="rId4" imgW="3581535" imgH="3562361" progId="Excel.Sheet.8">
              <p:embed/>
            </p:oleObj>
          </a:graphicData>
        </a:graphic>
      </p:graphicFrame>
      <p:sp>
        <p:nvSpPr>
          <p:cNvPr id="1029" name="Прямоугольник 12"/>
          <p:cNvSpPr>
            <a:spLocks noChangeArrowheads="1"/>
          </p:cNvSpPr>
          <p:nvPr/>
        </p:nvSpPr>
        <p:spPr bwMode="auto">
          <a:xfrm>
            <a:off x="5072063" y="2214563"/>
            <a:ext cx="857250" cy="3571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500" b="1" dirty="0" smtClean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1,22%</a:t>
            </a:r>
            <a:endParaRPr lang="ru-RU" sz="1500" b="1" dirty="0">
              <a:solidFill>
                <a:srgbClr val="2457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Прямоугольник 13"/>
          <p:cNvSpPr>
            <a:spLocks noChangeArrowheads="1"/>
          </p:cNvSpPr>
          <p:nvPr/>
        </p:nvSpPr>
        <p:spPr bwMode="auto">
          <a:xfrm>
            <a:off x="2286000" y="5500688"/>
            <a:ext cx="285750" cy="285750"/>
          </a:xfrm>
          <a:prstGeom prst="rect">
            <a:avLst/>
          </a:prstGeom>
          <a:solidFill>
            <a:srgbClr val="876EA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1" name="Прямоугольник 14"/>
          <p:cNvSpPr>
            <a:spLocks noChangeArrowheads="1"/>
          </p:cNvSpPr>
          <p:nvPr/>
        </p:nvSpPr>
        <p:spPr bwMode="auto">
          <a:xfrm>
            <a:off x="2286000" y="6000750"/>
            <a:ext cx="285750" cy="2857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32" name="Прямоугольник 15"/>
          <p:cNvSpPr>
            <a:spLocks noChangeArrowheads="1"/>
          </p:cNvSpPr>
          <p:nvPr/>
        </p:nvSpPr>
        <p:spPr bwMode="auto">
          <a:xfrm>
            <a:off x="2643188" y="5500688"/>
            <a:ext cx="428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</p:txBody>
      </p:sp>
      <p:sp>
        <p:nvSpPr>
          <p:cNvPr id="1033" name="Прямоугольник 16"/>
          <p:cNvSpPr>
            <a:spLocks noChangeArrowheads="1"/>
          </p:cNvSpPr>
          <p:nvPr/>
        </p:nvSpPr>
        <p:spPr bwMode="auto">
          <a:xfrm>
            <a:off x="2643188" y="6000750"/>
            <a:ext cx="4357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cxnSp>
        <p:nvCxnSpPr>
          <p:cNvPr id="1034" name="Прямая соединительная линия 31"/>
          <p:cNvCxnSpPr>
            <a:cxnSpLocks noChangeShapeType="1"/>
          </p:cNvCxnSpPr>
          <p:nvPr/>
        </p:nvCxnSpPr>
        <p:spPr bwMode="auto">
          <a:xfrm rot="5400013" flipH="1" flipV="1">
            <a:off x="5679282" y="2321719"/>
            <a:ext cx="642937" cy="428625"/>
          </a:xfrm>
          <a:prstGeom prst="straightConnector1">
            <a:avLst/>
          </a:prstGeom>
          <a:noFill/>
          <a:ln w="9528">
            <a:solidFill>
              <a:srgbClr val="439631"/>
            </a:solidFill>
            <a:round/>
            <a:headEnd/>
            <a:tailEnd/>
          </a:ln>
        </p:spPr>
      </p:cxnSp>
      <p:sp>
        <p:nvSpPr>
          <p:cNvPr id="1035" name="Прямоугольник 38"/>
          <p:cNvSpPr>
            <a:spLocks noChangeArrowheads="1"/>
          </p:cNvSpPr>
          <p:nvPr/>
        </p:nvSpPr>
        <p:spPr bwMode="auto">
          <a:xfrm>
            <a:off x="5643563" y="1357313"/>
            <a:ext cx="1928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400" dirty="0">
              <a:solidFill>
                <a:srgbClr val="3B64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40"/>
          <p:cNvSpPr/>
          <p:nvPr/>
        </p:nvSpPr>
        <p:spPr>
          <a:xfrm>
            <a:off x="2786063" y="4000500"/>
            <a:ext cx="1357312" cy="428625"/>
          </a:xfrm>
          <a:prstGeom prst="rect">
            <a:avLst/>
          </a:prstGeom>
          <a:solidFill>
            <a:srgbClr val="A088B7"/>
          </a:solidFill>
          <a:ln w="9528">
            <a:solidFill>
              <a:srgbClr val="439631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rgbClr val="245794"/>
                </a:solidFill>
                <a:latin typeface="Times New Roman" pitchFamily="18"/>
                <a:cs typeface="Times New Roman" pitchFamily="18"/>
              </a:rPr>
              <a:t>567,9</a:t>
            </a:r>
            <a:endParaRPr lang="ru-RU" sz="1400" dirty="0">
              <a:solidFill>
                <a:srgbClr val="245794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245794"/>
                </a:solidFill>
                <a:latin typeface="Times New Roman" pitchFamily="18"/>
                <a:cs typeface="Times New Roman" pitchFamily="18"/>
              </a:rPr>
              <a:t>млн. рублей</a:t>
            </a:r>
          </a:p>
        </p:txBody>
      </p:sp>
      <p:sp>
        <p:nvSpPr>
          <p:cNvPr id="13" name="Скругленный прямоугольник 18"/>
          <p:cNvSpPr/>
          <p:nvPr/>
        </p:nvSpPr>
        <p:spPr>
          <a:xfrm>
            <a:off x="6215063" y="1357313"/>
            <a:ext cx="2500312" cy="100012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CC"/>
          </a:solidFill>
          <a:ln w="9528">
            <a:solidFill>
              <a:srgbClr val="439631"/>
            </a:solidFill>
            <a:prstDash val="solid"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7,0 млн</a:t>
            </a:r>
            <a:r>
              <a:rPr lang="ru-RU" sz="1400" b="1" dirty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. рублей</a:t>
            </a:r>
          </a:p>
        </p:txBody>
      </p:sp>
      <p:cxnSp>
        <p:nvCxnSpPr>
          <p:cNvPr id="1038" name="Прямая соединительная линия 34"/>
          <p:cNvCxnSpPr>
            <a:cxnSpLocks noChangeShapeType="1"/>
          </p:cNvCxnSpPr>
          <p:nvPr/>
        </p:nvCxnSpPr>
        <p:spPr bwMode="auto">
          <a:xfrm rot="16199987" flipV="1">
            <a:off x="3286125" y="2143125"/>
            <a:ext cx="428625" cy="428625"/>
          </a:xfrm>
          <a:prstGeom prst="straightConnector1">
            <a:avLst/>
          </a:prstGeom>
          <a:noFill/>
          <a:ln w="9528">
            <a:solidFill>
              <a:srgbClr val="439631"/>
            </a:solidFill>
            <a:round/>
            <a:headEnd/>
            <a:tailEnd/>
          </a:ln>
        </p:spPr>
      </p:cxnSp>
      <p:cxnSp>
        <p:nvCxnSpPr>
          <p:cNvPr id="1039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2643188" y="1785938"/>
            <a:ext cx="642937" cy="358775"/>
          </a:xfrm>
          <a:prstGeom prst="straightConnector1">
            <a:avLst/>
          </a:prstGeom>
          <a:noFill/>
          <a:ln w="9528">
            <a:solidFill>
              <a:srgbClr val="439631"/>
            </a:solidFill>
            <a:round/>
            <a:headEnd/>
            <a:tailEnd/>
          </a:ln>
        </p:spPr>
      </p:cxnSp>
      <p:grpSp>
        <p:nvGrpSpPr>
          <p:cNvPr id="1040" name="Группа 68"/>
          <p:cNvGrpSpPr>
            <a:grpSpLocks/>
          </p:cNvGrpSpPr>
          <p:nvPr/>
        </p:nvGrpSpPr>
        <p:grpSpPr bwMode="auto">
          <a:xfrm>
            <a:off x="214313" y="2214557"/>
            <a:ext cx="2428875" cy="3214708"/>
            <a:chOff x="214309" y="2123785"/>
            <a:chExt cx="2428882" cy="3234032"/>
          </a:xfrm>
        </p:grpSpPr>
        <p:sp>
          <p:nvSpPr>
            <p:cNvPr id="18" name="Скругленный прямоугольник 42"/>
            <p:cNvSpPr/>
            <p:nvPr/>
          </p:nvSpPr>
          <p:spPr>
            <a:xfrm>
              <a:off x="214309" y="2123785"/>
              <a:ext cx="2428882" cy="70514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CC9A"/>
            </a:solidFill>
            <a:ln w="9528">
              <a:solidFill>
                <a:srgbClr val="035E94"/>
              </a:solidFill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17375E"/>
                  </a:solidFill>
                  <a:latin typeface="Times New Roman" pitchFamily="18"/>
                  <a:cs typeface="Times New Roman" pitchFamily="18"/>
                </a:rPr>
                <a:t>Администрация городского округа</a:t>
              </a:r>
            </a:p>
          </p:txBody>
        </p:sp>
        <p:sp>
          <p:nvSpPr>
            <p:cNvPr id="19" name="Скругленный прямоугольник 43"/>
            <p:cNvSpPr/>
            <p:nvPr/>
          </p:nvSpPr>
          <p:spPr>
            <a:xfrm>
              <a:off x="214309" y="2828927"/>
              <a:ext cx="2428882" cy="674689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CC9A"/>
            </a:solidFill>
            <a:ln w="9528">
              <a:solidFill>
                <a:srgbClr val="035E94"/>
              </a:solidFill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17375E"/>
                  </a:solidFill>
                  <a:latin typeface="Times New Roman" pitchFamily="18"/>
                  <a:cs typeface="Times New Roman" pitchFamily="18"/>
                </a:rPr>
                <a:t>Управление образования</a:t>
              </a:r>
            </a:p>
          </p:txBody>
        </p:sp>
        <p:sp>
          <p:nvSpPr>
            <p:cNvPr id="20" name="Скругленный прямоугольник 44"/>
            <p:cNvSpPr/>
            <p:nvPr/>
          </p:nvSpPr>
          <p:spPr>
            <a:xfrm>
              <a:off x="214309" y="3503615"/>
              <a:ext cx="2428882" cy="101123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CC9A"/>
            </a:solidFill>
            <a:ln w="9528">
              <a:solidFill>
                <a:srgbClr val="035E94"/>
              </a:solidFill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17375E"/>
                  </a:solidFill>
                  <a:latin typeface="Times New Roman" pitchFamily="18"/>
                  <a:cs typeface="Times New Roman" pitchFamily="18"/>
                </a:rPr>
                <a:t>Управление культуры,  туризма и  молодёжной политики  </a:t>
              </a:r>
            </a:p>
          </p:txBody>
        </p:sp>
        <p:sp>
          <p:nvSpPr>
            <p:cNvPr id="21" name="Скругленный прямоугольник 45"/>
            <p:cNvSpPr/>
            <p:nvPr/>
          </p:nvSpPr>
          <p:spPr>
            <a:xfrm>
              <a:off x="214309" y="4514853"/>
              <a:ext cx="2428882" cy="84296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BCC9A"/>
            </a:solidFill>
            <a:ln w="9528">
              <a:solidFill>
                <a:srgbClr val="035E94"/>
              </a:solidFill>
              <a:prstDash val="solid"/>
            </a:ln>
            <a:effectLst>
              <a:outerShdw dist="38103" dir="5400000" algn="tl">
                <a:srgbClr val="000000">
                  <a:alpha val="40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17375E"/>
                  </a:solidFill>
                  <a:latin typeface="Times New Roman" pitchFamily="18"/>
                  <a:cs typeface="Times New Roman" pitchFamily="18"/>
                </a:rPr>
                <a:t>Финансовое управление</a:t>
              </a:r>
            </a:p>
          </p:txBody>
        </p:sp>
      </p:grpSp>
      <p:sp>
        <p:nvSpPr>
          <p:cNvPr id="1041" name="Прямоугольник 60"/>
          <p:cNvSpPr>
            <a:spLocks noChangeArrowheads="1"/>
          </p:cNvSpPr>
          <p:nvPr/>
        </p:nvSpPr>
        <p:spPr bwMode="auto">
          <a:xfrm>
            <a:off x="6286500" y="2500313"/>
            <a:ext cx="2500313" cy="642937"/>
          </a:xfrm>
          <a:prstGeom prst="rect">
            <a:avLst/>
          </a:prstGeom>
          <a:solidFill>
            <a:srgbClr val="BCE29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Дума городского округа</a:t>
            </a:r>
          </a:p>
          <a:p>
            <a:pPr algn="ctr"/>
            <a:r>
              <a:rPr lang="ru-RU" sz="1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  <p:sp>
        <p:nvSpPr>
          <p:cNvPr id="1042" name="Прямоугольник 61"/>
          <p:cNvSpPr>
            <a:spLocks noChangeArrowheads="1"/>
          </p:cNvSpPr>
          <p:nvPr/>
        </p:nvSpPr>
        <p:spPr bwMode="auto">
          <a:xfrm>
            <a:off x="6286500" y="3286125"/>
            <a:ext cx="2500313" cy="642938"/>
          </a:xfrm>
          <a:prstGeom prst="rect">
            <a:avLst/>
          </a:prstGeom>
          <a:solidFill>
            <a:srgbClr val="BCE292"/>
          </a:solidFill>
          <a:ln w="42501">
            <a:solidFill>
              <a:srgbClr val="C9E7A7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Контрольно-счётная палата городского округа </a:t>
            </a:r>
            <a:r>
              <a:rPr lang="ru-RU" sz="1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</a:t>
            </a:r>
            <a:r>
              <a:rPr lang="ru-RU" sz="1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43" name="Rectangle 1"/>
          <p:cNvSpPr>
            <a:spLocks noChangeArrowheads="1"/>
          </p:cNvSpPr>
          <p:nvPr/>
        </p:nvSpPr>
        <p:spPr bwMode="auto">
          <a:xfrm>
            <a:off x="0" y="2548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2018 год в разрезе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программных/непрограммных направлениям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35"/>
          <p:cNvSpPr txBox="1">
            <a:spLocks noChangeArrowheads="1"/>
          </p:cNvSpPr>
          <p:nvPr/>
        </p:nvSpPr>
        <p:spPr bwMode="auto">
          <a:xfrm>
            <a:off x="4714875" y="928688"/>
            <a:ext cx="407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расходов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574,9 млн. рублей</a:t>
            </a:r>
          </a:p>
        </p:txBody>
      </p:sp>
      <p:sp>
        <p:nvSpPr>
          <p:cNvPr id="1045" name="Прямоугольник 37"/>
          <p:cNvSpPr>
            <a:spLocks noChangeArrowheads="1"/>
          </p:cNvSpPr>
          <p:nvPr/>
        </p:nvSpPr>
        <p:spPr bwMode="auto">
          <a:xfrm>
            <a:off x="6286500" y="4714875"/>
            <a:ext cx="2500313" cy="571500"/>
          </a:xfrm>
          <a:prstGeom prst="rect">
            <a:avLst/>
          </a:prstGeom>
          <a:solidFill>
            <a:srgbClr val="BCE29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Резервный</a:t>
            </a:r>
            <a:r>
              <a:rPr lang="ru-RU" sz="12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фонд Администрации</a:t>
            </a:r>
            <a:endParaRPr lang="ru-RU" sz="1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Прямоугольник 28"/>
          <p:cNvSpPr>
            <a:spLocks noChangeArrowheads="1"/>
          </p:cNvSpPr>
          <p:nvPr/>
        </p:nvSpPr>
        <p:spPr bwMode="auto">
          <a:xfrm>
            <a:off x="6286500" y="4071938"/>
            <a:ext cx="2500313" cy="500062"/>
          </a:xfrm>
          <a:prstGeom prst="rect">
            <a:avLst/>
          </a:prstGeom>
          <a:solidFill>
            <a:srgbClr val="BCE292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Глава городского округа</a:t>
            </a:r>
          </a:p>
          <a:p>
            <a:pPr algn="ctr"/>
            <a:r>
              <a:rPr lang="ru-RU" sz="1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(в части обеспечения функционирования)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1285860"/>
            <a:ext cx="2428892" cy="928694"/>
          </a:xfrm>
          <a:prstGeom prst="roundRect">
            <a:avLst/>
          </a:prstGeom>
          <a:solidFill>
            <a:srgbClr val="F68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Расходы на реализацию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17375E"/>
                </a:solidFill>
                <a:latin typeface="Times New Roman" pitchFamily="18"/>
                <a:cs typeface="Times New Roman" pitchFamily="18"/>
              </a:rPr>
              <a:t>13 муниципальных программ</a:t>
            </a:r>
            <a:endParaRPr lang="ru-RU" sz="1200" b="1" dirty="0">
              <a:solidFill>
                <a:srgbClr val="17375E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 cstate="print">
            <a:lum bright="14000" contrast="-52000"/>
          </a:blip>
          <a:srcRect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>
            <a:noFill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</p:pic>
      <p:pic>
        <p:nvPicPr>
          <p:cNvPr id="43011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2400" dirty="0">
              <a:solidFill>
                <a:srgbClr val="FBEE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3857625" y="928688"/>
            <a:ext cx="4572000" cy="33242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200" b="1" spc="150" dirty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Муниципальные программы городского округа Верхотурский</a:t>
            </a:r>
          </a:p>
        </p:txBody>
      </p:sp>
      <p:pic>
        <p:nvPicPr>
          <p:cNvPr id="43014" name="Рисунок 8" descr="программы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785813"/>
            <a:ext cx="31162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3" y="4857750"/>
            <a:ext cx="7643812" cy="12001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pc="150" dirty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В целях обеспечения наглядности и доступности информации объем бюджетных ассигнований на реализацию муниципальных программ на последующих слайдах отражен в части расходов на 2018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 cstate="print">
            <a:lum bright="14000" contrast="-52000"/>
          </a:blip>
          <a:srcRect/>
          <a:stretch>
            <a:fillRect/>
          </a:stretch>
        </p:blipFill>
        <p:spPr>
          <a:xfrm>
            <a:off x="0" y="0"/>
            <a:ext cx="9144000" cy="500063"/>
          </a:xfrm>
          <a:prstGeom prst="rect">
            <a:avLst/>
          </a:prstGeom>
          <a:noFill/>
          <a:ln>
            <a:noFill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</p:pic>
      <p:pic>
        <p:nvPicPr>
          <p:cNvPr id="44035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2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285750" y="642938"/>
            <a:ext cx="77866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</a:t>
            </a:r>
            <a:r>
              <a:rPr lang="en-US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представляет собой комплекс подпрограмм и отдельных мероприятий, объединенных единой системой целей, задач и ориентиров социально-экономического характера, увязанный по ресурсам, исполнителям и срокам реализации, обеспечивающий эффективное решение задач в определенной сфере (отрасли), согласно полномочиям муниципального образования (переданным государственным полномочиям).</a:t>
            </a:r>
          </a:p>
          <a:p>
            <a:pPr algn="just"/>
            <a:endParaRPr lang="ru-RU" sz="1600" b="1" u="sng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Исполнителями муниципальной программы </a:t>
            </a: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структурное подразделение Администрации городского округа, в том числе осуществляющее функции управления в соответствующей сфере муниципального образования, включая структурное подразделение Администрации городского округа без образования юридического лица, муниципальное учреждение, не отнесенное к подведомственности структурного подразделения Администрации городского округа, которое осуществляет разработку муниципальной программы, обеспечивает эффективное взаимодействие с муниципальной программы в ходе ее реализации, несет ответственность за реализацию муниципальной программы в целом.</a:t>
            </a:r>
          </a:p>
          <a:p>
            <a:pPr algn="just"/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14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400" dirty="0">
                <a:solidFill>
                  <a:srgbClr val="FBEEC9"/>
                </a:solidFill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BEEC9"/>
                </a:solidFill>
                <a:latin typeface="Times New Roman" pitchFamily="18" charset="0"/>
                <a:cs typeface="Times New Roman" pitchFamily="18" charset="0"/>
              </a:rPr>
              <a:t>понятия и термины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0"/>
            <a:ext cx="8001056" cy="58579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источников финансирования дефицита бюджета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источников финансирования дефицита бюджета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Российской Федерацией, субъектом Российской Федерации или муниципальным образованием.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0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городского округа  Верхотурский  </a:t>
            </a:r>
          </a:p>
        </p:txBody>
      </p:sp>
      <p:sp>
        <p:nvSpPr>
          <p:cNvPr id="3" name="Прямоугольник 6"/>
          <p:cNvSpPr/>
          <p:nvPr/>
        </p:nvSpPr>
        <p:spPr>
          <a:xfrm>
            <a:off x="1000125" y="571500"/>
            <a:ext cx="7929593" cy="60721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«Развитие муниципальной службы  до 2020 года» - 43472,2 тыс.рублей;</a:t>
            </a:r>
          </a:p>
          <a:p>
            <a:pPr marL="342900" indent="-342900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2. «Управление муниципальными финансами  городского округа Верхотурский до 2020 года» - 9035,8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3. «Развитие образования в городском округе Верхотурский до 2020 года» - 310346,4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4. «Развитие культуры в городском округе Верхотурский до 2020 года» - 57486,4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5. «Развитие физической культуры и спорта в городском округе Верхотурский до 2020 года» - 4309,5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6. «Социальная политика в городском округа Верхотурский до 2020 года» - 31711,9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7.  «Развитие жилищно-коммунального хозяйства и благоустройства городского округа Верхотурский до 2020 года» -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82886,8 </a:t>
            </a: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тыс.рублей;</a:t>
            </a:r>
          </a:p>
          <a:p>
            <a:pPr algn="just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8. «Развитие земельных отношений, градостроительная деятельность, управление муниципальной собственностью городского округа Верхотурский до 2020 года» - 1912,3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9. «Развитие транспортного обслуживания и дорожного хозяйства городского округа Верхотурский до 2020 года» - 15007,5 тыс.рублей;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10. «Экология и природные ресурсы городского округа Верхотурский до 2020 года» -1770,3 тыс.рублей;</a:t>
            </a:r>
          </a:p>
          <a:p>
            <a:pPr algn="just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11. «Национальная безопасность и правоохранительная деятельность на территории городского округа Верхотурский до 2020 года» - 8803,2 тыс.рублей;</a:t>
            </a:r>
          </a:p>
          <a:p>
            <a:pPr algn="just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12. </a:t>
            </a:r>
            <a:r>
              <a:rPr lang="ru-RU" sz="1400" dirty="0">
                <a:solidFill>
                  <a:srgbClr val="262626"/>
                </a:solidFill>
                <a:latin typeface="Times New Roman" pitchFamily="18"/>
                <a:cs typeface="Times New Roman" pitchFamily="18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Содействие развитию малого и среднего предпринимательства и сельскохозяйственных товаропроизводителей  в городском округе Верхотурский до 2020 года» - 157,5 тыс.рублей</a:t>
            </a:r>
          </a:p>
          <a:p>
            <a:pPr algn="just" fontAlgn="auto">
              <a:lnSpc>
                <a:spcPts val="168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13. «Формирование современной городской среды на территории городского округа Верхотурский на 2018-2022 годы» - 1000,0 тыс. рублей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262626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FFFFFF"/>
              </a:solidFill>
              <a:latin typeface="Verdana"/>
              <a:cs typeface="+mn-cs"/>
            </a:endParaRPr>
          </a:p>
        </p:txBody>
      </p:sp>
      <p:pic>
        <p:nvPicPr>
          <p:cNvPr id="45060" name="Рисунок 7" descr="планирование градостроительной деятельност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28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8" descr="повышение уровн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428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10" descr="спорт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0716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1" descr="театры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566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18" descr="дети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20" descr="транспортная систем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786190"/>
            <a:ext cx="523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Рисунок 13" descr="дом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28868"/>
            <a:ext cx="5476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6" descr="управление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357562"/>
            <a:ext cx="393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17" descr="профилактика экстремизма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86256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Рисунок 10" descr="ГОиЧС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4714884"/>
            <a:ext cx="500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Рисунок 12" descr="озеленение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5214950"/>
            <a:ext cx="500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Рисунок 22" descr="многоквартирный дом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472" y="2786058"/>
            <a:ext cx="52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2" descr="http://metsovet.ru/wp-content/uploads/2017/11/1b0b3b90e5ac50f489427dc345d54cc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472" y="5857892"/>
            <a:ext cx="5762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000108"/>
          <a:ext cx="828680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3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spc="150" dirty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Муниципальные программы городского округа </a:t>
            </a:r>
            <a:r>
              <a:rPr lang="ru-RU" sz="2400" b="1" spc="150" dirty="0" smtClean="0">
                <a:solidFill>
                  <a:srgbClr val="000066"/>
                </a:solidFill>
                <a:effectLst>
                  <a:outerShdw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Верхотурский на 2018 год</a:t>
            </a:r>
            <a:endParaRPr lang="ru-RU" sz="2400" b="1" spc="150" dirty="0">
              <a:solidFill>
                <a:srgbClr val="000066"/>
              </a:solidFill>
              <a:effectLst>
                <a:outerShdw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Трапеция 42"/>
          <p:cNvSpPr>
            <a:spLocks/>
          </p:cNvSpPr>
          <p:nvPr/>
        </p:nvSpPr>
        <p:spPr bwMode="auto">
          <a:xfrm rot="10799991">
            <a:off x="3714750" y="3071813"/>
            <a:ext cx="2071688" cy="1214437"/>
          </a:xfrm>
          <a:custGeom>
            <a:avLst/>
            <a:gdLst>
              <a:gd name="T0" fmla="*/ 1035851 w 2071701"/>
              <a:gd name="T1" fmla="*/ 0 h 1214442"/>
              <a:gd name="T2" fmla="*/ 2071701 w 2071701"/>
              <a:gd name="T3" fmla="*/ 607221 h 1214442"/>
              <a:gd name="T4" fmla="*/ 1035851 w 2071701"/>
              <a:gd name="T5" fmla="*/ 1214442 h 1214442"/>
              <a:gd name="T6" fmla="*/ 0 w 2071701"/>
              <a:gd name="T7" fmla="*/ 607221 h 1214442"/>
              <a:gd name="T8" fmla="*/ 138501 w 2071701"/>
              <a:gd name="T9" fmla="*/ 607221 h 1214442"/>
              <a:gd name="T10" fmla="*/ 1933200 w 2071701"/>
              <a:gd name="T11" fmla="*/ 607221 h 121444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38501 w 2071701"/>
              <a:gd name="T19" fmla="*/ 108253 h 1214442"/>
              <a:gd name="T20" fmla="*/ 1933200 w 2071701"/>
              <a:gd name="T21" fmla="*/ 1214442 h 12144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214442">
                <a:moveTo>
                  <a:pt x="0" y="1214442"/>
                </a:moveTo>
                <a:lnTo>
                  <a:pt x="277002" y="0"/>
                </a:lnTo>
                <a:lnTo>
                  <a:pt x="1794699" y="0"/>
                </a:lnTo>
                <a:lnTo>
                  <a:pt x="2071701" y="1214442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6083" name="Трапеция 39"/>
          <p:cNvSpPr>
            <a:spLocks noChangeArrowheads="1"/>
          </p:cNvSpPr>
          <p:nvPr/>
        </p:nvSpPr>
        <p:spPr bwMode="auto">
          <a:xfrm>
            <a:off x="3714750" y="5572125"/>
            <a:ext cx="2071688" cy="1143000"/>
          </a:xfrm>
          <a:custGeom>
            <a:avLst/>
            <a:gdLst>
              <a:gd name="T0" fmla="*/ 1035851 w 2071701"/>
              <a:gd name="T1" fmla="*/ 0 h 1143009"/>
              <a:gd name="T2" fmla="*/ 2071701 w 2071701"/>
              <a:gd name="T3" fmla="*/ 571505 h 1143009"/>
              <a:gd name="T4" fmla="*/ 1035851 w 2071701"/>
              <a:gd name="T5" fmla="*/ 1143009 h 1143009"/>
              <a:gd name="T6" fmla="*/ 0 w 2071701"/>
              <a:gd name="T7" fmla="*/ 571505 h 1143009"/>
              <a:gd name="T8" fmla="*/ 122262 w 2071701"/>
              <a:gd name="T9" fmla="*/ 571505 h 1143009"/>
              <a:gd name="T10" fmla="*/ 1949439 w 2071701"/>
              <a:gd name="T11" fmla="*/ 571505 h 11430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22262 w 2071701"/>
              <a:gd name="T19" fmla="*/ 89940 h 1143009"/>
              <a:gd name="T20" fmla="*/ 1949439 w 2071701"/>
              <a:gd name="T21" fmla="*/ 1143009 h 11430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143009">
                <a:moveTo>
                  <a:pt x="0" y="1143009"/>
                </a:moveTo>
                <a:lnTo>
                  <a:pt x="244524" y="0"/>
                </a:lnTo>
                <a:lnTo>
                  <a:pt x="1827177" y="0"/>
                </a:lnTo>
                <a:lnTo>
                  <a:pt x="2071701" y="11430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 –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 городского округа Верхотурский</a:t>
            </a:r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Равнобедренный треугольник 15"/>
          <p:cNvSpPr>
            <a:spLocks/>
          </p:cNvSpPr>
          <p:nvPr/>
        </p:nvSpPr>
        <p:spPr bwMode="auto">
          <a:xfrm rot="5400013">
            <a:off x="2250282" y="4679156"/>
            <a:ext cx="3429000" cy="500063"/>
          </a:xfrm>
          <a:custGeom>
            <a:avLst/>
            <a:gdLst>
              <a:gd name="T0" fmla="*/ 1714514 w 3429027"/>
              <a:gd name="T1" fmla="*/ 0 h 500067"/>
              <a:gd name="T2" fmla="*/ 3429027 w 3429027"/>
              <a:gd name="T3" fmla="*/ 250034 h 500067"/>
              <a:gd name="T4" fmla="*/ 1714514 w 3429027"/>
              <a:gd name="T5" fmla="*/ 500067 h 500067"/>
              <a:gd name="T6" fmla="*/ 0 w 3429027"/>
              <a:gd name="T7" fmla="*/ 250034 h 500067"/>
              <a:gd name="T8" fmla="*/ 1732722 w 3429027"/>
              <a:gd name="T9" fmla="*/ 0 h 500067"/>
              <a:gd name="T10" fmla="*/ 866361 w 3429027"/>
              <a:gd name="T11" fmla="*/ 250034 h 500067"/>
              <a:gd name="T12" fmla="*/ 0 w 3429027"/>
              <a:gd name="T13" fmla="*/ 500067 h 500067"/>
              <a:gd name="T14" fmla="*/ 1732722 w 3429027"/>
              <a:gd name="T15" fmla="*/ 500067 h 500067"/>
              <a:gd name="T16" fmla="*/ 3429027 w 3429027"/>
              <a:gd name="T17" fmla="*/ 500067 h 500067"/>
              <a:gd name="T18" fmla="*/ 2580874 w 3429027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66361 w 3429027"/>
              <a:gd name="T31" fmla="*/ 250034 h 500067"/>
              <a:gd name="T32" fmla="*/ 2580874 w 3429027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29027" h="500067">
                <a:moveTo>
                  <a:pt x="0" y="500067"/>
                </a:moveTo>
                <a:lnTo>
                  <a:pt x="1732722" y="0"/>
                </a:lnTo>
                <a:lnTo>
                  <a:pt x="3429027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6085" name="Равнобедренный треугольник 36"/>
          <p:cNvSpPr>
            <a:spLocks/>
          </p:cNvSpPr>
          <p:nvPr/>
        </p:nvSpPr>
        <p:spPr bwMode="auto">
          <a:xfrm rot="-5399996">
            <a:off x="3893344" y="4750594"/>
            <a:ext cx="3286125" cy="500063"/>
          </a:xfrm>
          <a:custGeom>
            <a:avLst/>
            <a:gdLst>
              <a:gd name="T0" fmla="*/ 1643076 w 3286152"/>
              <a:gd name="T1" fmla="*/ 0 h 500067"/>
              <a:gd name="T2" fmla="*/ 3286152 w 3286152"/>
              <a:gd name="T3" fmla="*/ 250034 h 500067"/>
              <a:gd name="T4" fmla="*/ 1643076 w 3286152"/>
              <a:gd name="T5" fmla="*/ 500067 h 500067"/>
              <a:gd name="T6" fmla="*/ 0 w 3286152"/>
              <a:gd name="T7" fmla="*/ 250034 h 500067"/>
              <a:gd name="T8" fmla="*/ 1660525 w 3286152"/>
              <a:gd name="T9" fmla="*/ 0 h 500067"/>
              <a:gd name="T10" fmla="*/ 830263 w 3286152"/>
              <a:gd name="T11" fmla="*/ 250034 h 500067"/>
              <a:gd name="T12" fmla="*/ 0 w 3286152"/>
              <a:gd name="T13" fmla="*/ 500067 h 500067"/>
              <a:gd name="T14" fmla="*/ 1660525 w 3286152"/>
              <a:gd name="T15" fmla="*/ 500067 h 500067"/>
              <a:gd name="T16" fmla="*/ 3286152 w 3286152"/>
              <a:gd name="T17" fmla="*/ 500067 h 500067"/>
              <a:gd name="T18" fmla="*/ 2473339 w 328615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30263 w 3286152"/>
              <a:gd name="T31" fmla="*/ 250034 h 500067"/>
              <a:gd name="T32" fmla="*/ 2473339 w 328615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86152" h="500067">
                <a:moveTo>
                  <a:pt x="0" y="500067"/>
                </a:moveTo>
                <a:lnTo>
                  <a:pt x="1660525" y="0"/>
                </a:lnTo>
                <a:lnTo>
                  <a:pt x="328615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6" name="Прямоугольник 18"/>
          <p:cNvSpPr/>
          <p:nvPr/>
        </p:nvSpPr>
        <p:spPr>
          <a:xfrm>
            <a:off x="142875" y="3000375"/>
            <a:ext cx="3571875" cy="3714750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 Администрации городского округа Верхотурский, Территориальных управлений Администрации городского округа Верхотурский </a:t>
            </a: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</a:t>
            </a:r>
            <a:r>
              <a:rPr lang="ru-RU" sz="11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организацию расходов по содержанию работников органов местного самоуправления, профессиональное развитие и подготовка кадров, информационно-техническое обеспечение, пенсионное обеспечение лиц, замещавших муниципальные должности и осуществление государственных полномочий Свердловской области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7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4071938" y="4286250"/>
            <a:ext cx="1357312" cy="10715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43472,2</a:t>
            </a:r>
            <a:endParaRPr lang="ru-RU" sz="12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200" b="1" kern="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200" b="1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44819,8</a:t>
            </a: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2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2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44955,2</a:t>
            </a:r>
            <a:endParaRPr lang="ru-RU" sz="120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608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34"/>
          <p:cNvSpPr/>
          <p:nvPr/>
        </p:nvSpPr>
        <p:spPr>
          <a:xfrm>
            <a:off x="5786438" y="3000375"/>
            <a:ext cx="3214687" cy="3714750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создание условий для работы  муниципальных служащих.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проведение работы по кадровому резерву.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обеспечение надлежащего уровня квалификации муниципальных служащих.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обеспечение число муниципальных служащих, прошедших профессиональную переподготовку и повышение квалификации.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пенсионное обеспечение лиц, замещавших муниципальные должности.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проведение социологического опроса  об уровне коррумпированности в сфере муниципальной службы.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создание условий для работы административной комиссии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получение  гражданами городского округа Верхотурский правовой информации  через опубликование НПА</a:t>
            </a:r>
          </a:p>
        </p:txBody>
      </p:sp>
      <p:pic>
        <p:nvPicPr>
          <p:cNvPr id="4609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</a:t>
            </a:r>
          </a:p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службы до 2020 года»</a:t>
            </a:r>
          </a:p>
        </p:txBody>
      </p:sp>
      <p:sp>
        <p:nvSpPr>
          <p:cNvPr id="46092" name="Rectangle 1"/>
          <p:cNvSpPr>
            <a:spLocks noChangeArrowheads="1"/>
          </p:cNvSpPr>
          <p:nvPr/>
        </p:nvSpPr>
        <p:spPr bwMode="auto">
          <a:xfrm>
            <a:off x="571472" y="642918"/>
            <a:ext cx="81438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деятельности муниципальных служащих в муниципальном образовании городской округ Верхотурский.</a:t>
            </a:r>
          </a:p>
          <a:p>
            <a:pPr indent="342900"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Подпрограммы муниципальной программы: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деятельности органов местного самоуправления городского округа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37860,2</a:t>
            </a:r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 «Развитие архивного дела в городском округе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277,0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 «Совершенствование кадровой политики городского округа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130,0</a:t>
            </a:r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 «Реализация пенсионного обеспечения муниципальных служащих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3388,1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 «Обеспечение нормативно-правовыми актами органов местного самоуправления городского округа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«Информатизация городского округа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1410,8</a:t>
            </a:r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indent="342900"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«Осуществление государственных полномочий Свердловской области по организации деятельности административной комиссии городского округа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106,5</a:t>
            </a:r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46093" name="Прямоугольник 28"/>
          <p:cNvSpPr>
            <a:spLocks noChangeArrowheads="1"/>
          </p:cNvSpPr>
          <p:nvPr/>
        </p:nvSpPr>
        <p:spPr bwMode="auto">
          <a:xfrm>
            <a:off x="0" y="1071563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6094" name="Прямоугольник 43"/>
          <p:cNvSpPr>
            <a:spLocks noChangeArrowheads="1"/>
          </p:cNvSpPr>
          <p:nvPr/>
        </p:nvSpPr>
        <p:spPr bwMode="auto">
          <a:xfrm>
            <a:off x="3714750" y="3071813"/>
            <a:ext cx="2071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 программы 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 городского округа Верхотурский </a:t>
            </a:r>
            <a:endParaRPr lang="ru-RU" sz="10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6095" name="Прямоугольник 44"/>
          <p:cNvSpPr>
            <a:spLocks noChangeArrowheads="1"/>
          </p:cNvSpPr>
          <p:nvPr/>
        </p:nvSpPr>
        <p:spPr bwMode="auto">
          <a:xfrm>
            <a:off x="928688" y="5214938"/>
            <a:ext cx="1928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соадминистраторы 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(структурные подразделения Администрации города, МКУ «Наш город», МКУ «МФЦ»), Дума города, Контрольно-счётная палата.</a:t>
            </a:r>
            <a:endParaRPr lang="ru-RU" sz="10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46096" name="Рисунок 16" descr="развитие мун служб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214938"/>
            <a:ext cx="264318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Трапеция 39"/>
          <p:cNvSpPr>
            <a:spLocks/>
          </p:cNvSpPr>
          <p:nvPr/>
        </p:nvSpPr>
        <p:spPr bwMode="auto">
          <a:xfrm>
            <a:off x="3714744" y="5214951"/>
            <a:ext cx="1928813" cy="1214446"/>
          </a:xfrm>
          <a:custGeom>
            <a:avLst/>
            <a:gdLst>
              <a:gd name="T0" fmla="*/ 964413 w 1928826"/>
              <a:gd name="T1" fmla="*/ 0 h 1357326"/>
              <a:gd name="T2" fmla="*/ 1928826 w 1928826"/>
              <a:gd name="T3" fmla="*/ 678663 h 1357326"/>
              <a:gd name="T4" fmla="*/ 964413 w 1928826"/>
              <a:gd name="T5" fmla="*/ 1357326 h 1357326"/>
              <a:gd name="T6" fmla="*/ 0 w 1928826"/>
              <a:gd name="T7" fmla="*/ 678663 h 1357326"/>
              <a:gd name="T8" fmla="*/ 145186 w 1928826"/>
              <a:gd name="T9" fmla="*/ 678663 h 1357326"/>
              <a:gd name="T10" fmla="*/ 1783640 w 1928826"/>
              <a:gd name="T11" fmla="*/ 678663 h 135732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45186 w 1928826"/>
              <a:gd name="T19" fmla="*/ 136225 h 1357326"/>
              <a:gd name="T20" fmla="*/ 1783640 w 1928826"/>
              <a:gd name="T21" fmla="*/ 1357326 h 1357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8826" h="1357326">
                <a:moveTo>
                  <a:pt x="0" y="1357326"/>
                </a:moveTo>
                <a:lnTo>
                  <a:pt x="290373" y="0"/>
                </a:lnTo>
                <a:lnTo>
                  <a:pt x="1638453" y="0"/>
                </a:lnTo>
                <a:lnTo>
                  <a:pt x="1928826" y="1357326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7107" name="Трапеция 42"/>
          <p:cNvSpPr>
            <a:spLocks/>
          </p:cNvSpPr>
          <p:nvPr/>
        </p:nvSpPr>
        <p:spPr bwMode="auto">
          <a:xfrm rot="10799991">
            <a:off x="3643313" y="2357438"/>
            <a:ext cx="2000250" cy="1285875"/>
          </a:xfrm>
          <a:custGeom>
            <a:avLst/>
            <a:gdLst>
              <a:gd name="T0" fmla="*/ 1000134 w 2000268"/>
              <a:gd name="T1" fmla="*/ 0 h 1285884"/>
              <a:gd name="T2" fmla="*/ 2000268 w 2000268"/>
              <a:gd name="T3" fmla="*/ 642942 h 1285884"/>
              <a:gd name="T4" fmla="*/ 1000134 w 2000268"/>
              <a:gd name="T5" fmla="*/ 1285884 h 1285884"/>
              <a:gd name="T6" fmla="*/ 0 w 2000268"/>
              <a:gd name="T7" fmla="*/ 642942 h 1285884"/>
              <a:gd name="T8" fmla="*/ 133095 w 2000268"/>
              <a:gd name="T9" fmla="*/ 642942 h 1285884"/>
              <a:gd name="T10" fmla="*/ 1867173 w 2000268"/>
              <a:gd name="T11" fmla="*/ 642942 h 128588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33095 w 2000268"/>
              <a:gd name="T19" fmla="*/ 114082 h 1285884"/>
              <a:gd name="T20" fmla="*/ 1867173 w 2000268"/>
              <a:gd name="T21" fmla="*/ 1285884 h 12858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268" h="1285884">
                <a:moveTo>
                  <a:pt x="0" y="1285884"/>
                </a:moveTo>
                <a:lnTo>
                  <a:pt x="266191" y="0"/>
                </a:lnTo>
                <a:lnTo>
                  <a:pt x="1734077" y="0"/>
                </a:lnTo>
                <a:lnTo>
                  <a:pt x="2000268" y="128588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7108" name="Равнобедренный треугольник 15"/>
          <p:cNvSpPr>
            <a:spLocks/>
          </p:cNvSpPr>
          <p:nvPr/>
        </p:nvSpPr>
        <p:spPr bwMode="auto">
          <a:xfrm rot="5400013">
            <a:off x="1643063" y="4214813"/>
            <a:ext cx="4286250" cy="571500"/>
          </a:xfrm>
          <a:custGeom>
            <a:avLst/>
            <a:gdLst>
              <a:gd name="T0" fmla="*/ 2143139 w 4286277"/>
              <a:gd name="T1" fmla="*/ 0 h 571500"/>
              <a:gd name="T2" fmla="*/ 4286277 w 4286277"/>
              <a:gd name="T3" fmla="*/ 285750 h 571500"/>
              <a:gd name="T4" fmla="*/ 2143139 w 4286277"/>
              <a:gd name="T5" fmla="*/ 571500 h 571500"/>
              <a:gd name="T6" fmla="*/ 0 w 4286277"/>
              <a:gd name="T7" fmla="*/ 285750 h 571500"/>
              <a:gd name="T8" fmla="*/ 2221406 w 4286277"/>
              <a:gd name="T9" fmla="*/ 0 h 571500"/>
              <a:gd name="T10" fmla="*/ 1110703 w 4286277"/>
              <a:gd name="T11" fmla="*/ 285750 h 571500"/>
              <a:gd name="T12" fmla="*/ 0 w 4286277"/>
              <a:gd name="T13" fmla="*/ 571500 h 571500"/>
              <a:gd name="T14" fmla="*/ 2221406 w 4286277"/>
              <a:gd name="T15" fmla="*/ 571500 h 571500"/>
              <a:gd name="T16" fmla="*/ 4286277 w 4286277"/>
              <a:gd name="T17" fmla="*/ 571500 h 571500"/>
              <a:gd name="T18" fmla="*/ 3253841 w 4286277"/>
              <a:gd name="T19" fmla="*/ 285750 h 57150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10703 w 4286277"/>
              <a:gd name="T31" fmla="*/ 285750 h 571500"/>
              <a:gd name="T32" fmla="*/ 3253841 w 4286277"/>
              <a:gd name="T33" fmla="*/ 571500 h 5715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86277" h="571500">
                <a:moveTo>
                  <a:pt x="0" y="571500"/>
                </a:moveTo>
                <a:lnTo>
                  <a:pt x="2221406" y="0"/>
                </a:lnTo>
                <a:lnTo>
                  <a:pt x="4286277" y="571500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7109" name="Равнобедренный треугольник 36"/>
          <p:cNvSpPr>
            <a:spLocks/>
          </p:cNvSpPr>
          <p:nvPr/>
        </p:nvSpPr>
        <p:spPr bwMode="auto">
          <a:xfrm rot="-5399996">
            <a:off x="3429000" y="4286250"/>
            <a:ext cx="4214813" cy="500063"/>
          </a:xfrm>
          <a:custGeom>
            <a:avLst/>
            <a:gdLst>
              <a:gd name="T0" fmla="*/ 2107422 w 4214844"/>
              <a:gd name="T1" fmla="*/ 0 h 500067"/>
              <a:gd name="T2" fmla="*/ 4214844 w 4214844"/>
              <a:gd name="T3" fmla="*/ 250034 h 500067"/>
              <a:gd name="T4" fmla="*/ 2107422 w 4214844"/>
              <a:gd name="T5" fmla="*/ 500067 h 500067"/>
              <a:gd name="T6" fmla="*/ 0 w 4214844"/>
              <a:gd name="T7" fmla="*/ 250034 h 500067"/>
              <a:gd name="T8" fmla="*/ 2129803 w 4214844"/>
              <a:gd name="T9" fmla="*/ 0 h 500067"/>
              <a:gd name="T10" fmla="*/ 1064901 w 4214844"/>
              <a:gd name="T11" fmla="*/ 250034 h 500067"/>
              <a:gd name="T12" fmla="*/ 0 w 4214844"/>
              <a:gd name="T13" fmla="*/ 500067 h 500067"/>
              <a:gd name="T14" fmla="*/ 2129803 w 4214844"/>
              <a:gd name="T15" fmla="*/ 500067 h 500067"/>
              <a:gd name="T16" fmla="*/ 4214844 w 4214844"/>
              <a:gd name="T17" fmla="*/ 500067 h 500067"/>
              <a:gd name="T18" fmla="*/ 3172323 w 4214844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064901 w 4214844"/>
              <a:gd name="T31" fmla="*/ 250034 h 500067"/>
              <a:gd name="T32" fmla="*/ 3172323 w 4214844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14844" h="500067">
                <a:moveTo>
                  <a:pt x="0" y="500067"/>
                </a:moveTo>
                <a:lnTo>
                  <a:pt x="2129803" y="0"/>
                </a:lnTo>
                <a:lnTo>
                  <a:pt x="4214844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7110" name="Прямоугольник 18"/>
          <p:cNvSpPr>
            <a:spLocks noChangeArrowheads="1"/>
          </p:cNvSpPr>
          <p:nvPr/>
        </p:nvSpPr>
        <p:spPr bwMode="auto">
          <a:xfrm>
            <a:off x="142844" y="2339975"/>
            <a:ext cx="3357594" cy="2952750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на: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выполнение установленных функций финансового управления;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обеспечение функционирования и развития автоматизированных систем управления бюджетным процессом;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обслуживание муниципального долга в форме оплаты процентных платежей по муниципальным заимствованиям, отраженных в структуре муниципального долга;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на обеспечение обязательств по предоставленным муниципальным гарантиям;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условно утвержденных расходов на 2016 – 2017 годы. Размер условно утвержденных расходов соответствует требованиям, установленным Бюджетным Кодексом Российской Федерации (не менее 2,5% в первый год планового периода, не менее 5% во второй год планового периода);</a:t>
            </a:r>
          </a:p>
        </p:txBody>
      </p:sp>
      <p:sp>
        <p:nvSpPr>
          <p:cNvPr id="7" name="Прямоугольник 31"/>
          <p:cNvSpPr/>
          <p:nvPr/>
        </p:nvSpPr>
        <p:spPr>
          <a:xfrm>
            <a:off x="4000500" y="4143375"/>
            <a:ext cx="1357313" cy="5715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9035,8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kern="0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9431,7</a:t>
            </a: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9528,0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711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Прямоугольник 34"/>
          <p:cNvSpPr>
            <a:spLocks noChangeArrowheads="1"/>
          </p:cNvSpPr>
          <p:nvPr/>
        </p:nvSpPr>
        <p:spPr bwMode="auto">
          <a:xfrm>
            <a:off x="5786438" y="2357438"/>
            <a:ext cx="3214687" cy="4286250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наличие достаточной, актуализированной с учетом изменений бюджетного законодательства нормативно-правовой базы по организации бюджетного процесса в городском округе, формирование которой отнесено к компетенции  финансового органа;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исполнение требований, установленных бюджетных законодательством к содержанию  проекта решения Думы города о бюджете города, составу годового отчета об исполнении бюджета городского округа, срокам предоставления годовой бюджетной отчетности в Министерство финансов Свердловской области;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своевременное исполнение денежных обязательств получателей бюджетных средств, предъявленных  к оплате  в установленном порядке;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исполнение обязательств по муниципальным заимствованиям в установленные сроки и в полном объеме;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функционирование автоматизированных систем исполнения бюджета городского округа;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финансовое  обеспечение прогнозируемых к возникновению новых расходных обязательств в планируемом периоде;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бюджетного процесса.</a:t>
            </a:r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городского округа Верхотурский  «Управление муниципальными финансами городского округа Верхотурский до 2020 года»</a:t>
            </a:r>
          </a:p>
        </p:txBody>
      </p:sp>
      <p:sp>
        <p:nvSpPr>
          <p:cNvPr id="47116" name="Rectangle 1"/>
          <p:cNvSpPr>
            <a:spLocks noChangeArrowheads="1"/>
          </p:cNvSpPr>
          <p:nvPr/>
        </p:nvSpPr>
        <p:spPr bwMode="auto">
          <a:xfrm>
            <a:off x="500034" y="785794"/>
            <a:ext cx="8143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     Комплексная цель муниципальной программы: </a:t>
            </a: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сбалансированности, устойчивости бюджета городского округа, создание условий для качественной организации бюджетного процесса в городском округе Верхотурский</a:t>
            </a:r>
            <a:r>
              <a:rPr lang="ru-RU" sz="1100" dirty="0">
                <a:solidFill>
                  <a:srgbClr val="000000"/>
                </a:solidFill>
                <a:latin typeface="Franklin Gothic Book"/>
              </a:rPr>
              <a:t>.</a:t>
            </a: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8"/>
          <p:cNvSpPr>
            <a:spLocks noChangeArrowheads="1"/>
          </p:cNvSpPr>
          <p:nvPr/>
        </p:nvSpPr>
        <p:spPr bwMode="auto">
          <a:xfrm>
            <a:off x="571472" y="1214422"/>
            <a:ext cx="81438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    Подпрограммы муниципальной программы: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«Совершенствование информационной системы управления финансами»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551,6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муниципальным долгом»  - 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212,0 тыс. руб.;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реализации муниципальной программы городского округа Верхотурский «Управление муниципальными финансами городского округа Верхотурский до 2020 года» - 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8272,2 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</a:p>
        </p:txBody>
      </p:sp>
      <p:sp>
        <p:nvSpPr>
          <p:cNvPr id="47118" name="Прямоугольник 43"/>
          <p:cNvSpPr>
            <a:spLocks noChangeArrowheads="1"/>
          </p:cNvSpPr>
          <p:nvPr/>
        </p:nvSpPr>
        <p:spPr bwMode="auto">
          <a:xfrm>
            <a:off x="3714750" y="2643188"/>
            <a:ext cx="207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программы –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Финансовое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7119" name="Прямоугольник 44"/>
          <p:cNvSpPr>
            <a:spLocks noChangeArrowheads="1"/>
          </p:cNvSpPr>
          <p:nvPr/>
        </p:nvSpPr>
        <p:spPr bwMode="auto">
          <a:xfrm>
            <a:off x="3857625" y="5429250"/>
            <a:ext cx="1857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 –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  <a:p>
            <a:pPr algn="ctr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50" y="5286375"/>
            <a:ext cx="3000375" cy="1571625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рапеция 42"/>
          <p:cNvSpPr>
            <a:spLocks/>
          </p:cNvSpPr>
          <p:nvPr/>
        </p:nvSpPr>
        <p:spPr bwMode="auto">
          <a:xfrm rot="10799991">
            <a:off x="4071938" y="2428875"/>
            <a:ext cx="2071687" cy="1428750"/>
          </a:xfrm>
          <a:custGeom>
            <a:avLst/>
            <a:gdLst>
              <a:gd name="T0" fmla="*/ 1035851 w 2071701"/>
              <a:gd name="T1" fmla="*/ 0 h 1428759"/>
              <a:gd name="T2" fmla="*/ 2071701 w 2071701"/>
              <a:gd name="T3" fmla="*/ 714380 h 1428759"/>
              <a:gd name="T4" fmla="*/ 1035851 w 2071701"/>
              <a:gd name="T5" fmla="*/ 1428759 h 1428759"/>
              <a:gd name="T6" fmla="*/ 0 w 2071701"/>
              <a:gd name="T7" fmla="*/ 714380 h 1428759"/>
              <a:gd name="T8" fmla="*/ 144890 w 2071701"/>
              <a:gd name="T9" fmla="*/ 714380 h 1428759"/>
              <a:gd name="T10" fmla="*/ 1926811 w 2071701"/>
              <a:gd name="T11" fmla="*/ 714380 h 142875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44890 w 2071701"/>
              <a:gd name="T19" fmla="*/ 133233 h 1428759"/>
              <a:gd name="T20" fmla="*/ 1926811 w 2071701"/>
              <a:gd name="T21" fmla="*/ 1428759 h 14287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428759">
                <a:moveTo>
                  <a:pt x="0" y="1428759"/>
                </a:moveTo>
                <a:lnTo>
                  <a:pt x="289781" y="0"/>
                </a:lnTo>
                <a:lnTo>
                  <a:pt x="1781920" y="0"/>
                </a:lnTo>
                <a:lnTo>
                  <a:pt x="2071701" y="142875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8131" name="Трапеция 39"/>
          <p:cNvSpPr>
            <a:spLocks/>
          </p:cNvSpPr>
          <p:nvPr/>
        </p:nvSpPr>
        <p:spPr bwMode="auto">
          <a:xfrm>
            <a:off x="4071938" y="4929188"/>
            <a:ext cx="2000250" cy="1500208"/>
          </a:xfrm>
          <a:custGeom>
            <a:avLst/>
            <a:gdLst>
              <a:gd name="T0" fmla="*/ 1000134 w 2000268"/>
              <a:gd name="T1" fmla="*/ 0 h 1714509"/>
              <a:gd name="T2" fmla="*/ 2000268 w 2000268"/>
              <a:gd name="T3" fmla="*/ 857255 h 1714509"/>
              <a:gd name="T4" fmla="*/ 1000134 w 2000268"/>
              <a:gd name="T5" fmla="*/ 1714509 h 1714509"/>
              <a:gd name="T6" fmla="*/ 0 w 2000268"/>
              <a:gd name="T7" fmla="*/ 857255 h 1714509"/>
              <a:gd name="T8" fmla="*/ 183392 w 2000268"/>
              <a:gd name="T9" fmla="*/ 857255 h 1714509"/>
              <a:gd name="T10" fmla="*/ 1816876 w 2000268"/>
              <a:gd name="T11" fmla="*/ 857255 h 17145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83392 w 2000268"/>
              <a:gd name="T19" fmla="*/ 209591 h 1714509"/>
              <a:gd name="T20" fmla="*/ 1816876 w 2000268"/>
              <a:gd name="T21" fmla="*/ 1714509 h 17145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268" h="1714509">
                <a:moveTo>
                  <a:pt x="0" y="1714509"/>
                </a:moveTo>
                <a:lnTo>
                  <a:pt x="366785" y="0"/>
                </a:lnTo>
                <a:lnTo>
                  <a:pt x="1633483" y="0"/>
                </a:lnTo>
                <a:lnTo>
                  <a:pt x="2000268" y="17145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8132" name="Равнобедренный треугольник 15"/>
          <p:cNvSpPr>
            <a:spLocks/>
          </p:cNvSpPr>
          <p:nvPr/>
        </p:nvSpPr>
        <p:spPr bwMode="auto">
          <a:xfrm rot="5400013">
            <a:off x="1893094" y="4250532"/>
            <a:ext cx="4357687" cy="571500"/>
          </a:xfrm>
          <a:custGeom>
            <a:avLst/>
            <a:gdLst>
              <a:gd name="T0" fmla="*/ 2178860 w 4357719"/>
              <a:gd name="T1" fmla="*/ 0 h 571500"/>
              <a:gd name="T2" fmla="*/ 4357719 w 4357719"/>
              <a:gd name="T3" fmla="*/ 285750 h 571500"/>
              <a:gd name="T4" fmla="*/ 2178860 w 4357719"/>
              <a:gd name="T5" fmla="*/ 571500 h 571500"/>
              <a:gd name="T6" fmla="*/ 0 w 4357719"/>
              <a:gd name="T7" fmla="*/ 285750 h 571500"/>
              <a:gd name="T8" fmla="*/ 2201999 w 4357719"/>
              <a:gd name="T9" fmla="*/ 0 h 571500"/>
              <a:gd name="T10" fmla="*/ 1100999 w 4357719"/>
              <a:gd name="T11" fmla="*/ 285750 h 571500"/>
              <a:gd name="T12" fmla="*/ 0 w 4357719"/>
              <a:gd name="T13" fmla="*/ 571500 h 571500"/>
              <a:gd name="T14" fmla="*/ 2201999 w 4357719"/>
              <a:gd name="T15" fmla="*/ 571500 h 571500"/>
              <a:gd name="T16" fmla="*/ 4357719 w 4357719"/>
              <a:gd name="T17" fmla="*/ 571500 h 571500"/>
              <a:gd name="T18" fmla="*/ 3279859 w 4357719"/>
              <a:gd name="T19" fmla="*/ 285750 h 571500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00999 w 4357719"/>
              <a:gd name="T31" fmla="*/ 285750 h 571500"/>
              <a:gd name="T32" fmla="*/ 3279859 w 4357719"/>
              <a:gd name="T33" fmla="*/ 571500 h 5715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57719" h="571500">
                <a:moveTo>
                  <a:pt x="0" y="571500"/>
                </a:moveTo>
                <a:lnTo>
                  <a:pt x="2201999" y="0"/>
                </a:lnTo>
                <a:lnTo>
                  <a:pt x="4357719" y="571500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8133" name="Равнобедренный треугольник 36"/>
          <p:cNvSpPr>
            <a:spLocks/>
          </p:cNvSpPr>
          <p:nvPr/>
        </p:nvSpPr>
        <p:spPr bwMode="auto">
          <a:xfrm rot="-5399996">
            <a:off x="3786188" y="4357688"/>
            <a:ext cx="4500562" cy="500062"/>
          </a:xfrm>
          <a:custGeom>
            <a:avLst/>
            <a:gdLst>
              <a:gd name="T0" fmla="*/ 2250297 w 4500594"/>
              <a:gd name="T1" fmla="*/ 0 h 500067"/>
              <a:gd name="T2" fmla="*/ 4500594 w 4500594"/>
              <a:gd name="T3" fmla="*/ 250034 h 500067"/>
              <a:gd name="T4" fmla="*/ 2250297 w 4500594"/>
              <a:gd name="T5" fmla="*/ 500067 h 500067"/>
              <a:gd name="T6" fmla="*/ 0 w 4500594"/>
              <a:gd name="T7" fmla="*/ 250034 h 500067"/>
              <a:gd name="T8" fmla="*/ 2274195 w 4500594"/>
              <a:gd name="T9" fmla="*/ 0 h 500067"/>
              <a:gd name="T10" fmla="*/ 1137098 w 4500594"/>
              <a:gd name="T11" fmla="*/ 250034 h 500067"/>
              <a:gd name="T12" fmla="*/ 0 w 4500594"/>
              <a:gd name="T13" fmla="*/ 500067 h 500067"/>
              <a:gd name="T14" fmla="*/ 2274195 w 4500594"/>
              <a:gd name="T15" fmla="*/ 500067 h 500067"/>
              <a:gd name="T16" fmla="*/ 4500594 w 4500594"/>
              <a:gd name="T17" fmla="*/ 500067 h 500067"/>
              <a:gd name="T18" fmla="*/ 3387395 w 4500594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37098 w 4500594"/>
              <a:gd name="T31" fmla="*/ 250034 h 500067"/>
              <a:gd name="T32" fmla="*/ 3387395 w 4500594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00594" h="500067">
                <a:moveTo>
                  <a:pt x="0" y="500067"/>
                </a:moveTo>
                <a:lnTo>
                  <a:pt x="2274195" y="0"/>
                </a:lnTo>
                <a:lnTo>
                  <a:pt x="4500594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6" name="Прямоугольник 18"/>
          <p:cNvSpPr/>
          <p:nvPr/>
        </p:nvSpPr>
        <p:spPr>
          <a:xfrm>
            <a:off x="0" y="2428875"/>
            <a:ext cx="3786188" cy="4429125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финансовое обеспечение выполнения подведомственными муниципальными бюджетными и автономными учреждениями, муниципального задания и предоставлением субсидий на иные цели (обновление материально-технической базы, проведение текущего ремонта зданий и сооружений;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выполнение функций подведомственными муниципальными казенными учреждениями;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повышение заработной платы работников образования по Указу Президента;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предоставление субсидий на возмещение затрат по оказанию услуг по предоставлению общего образования с выполнением требований федерального государственного образовательного стандарта,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организацию обеспечения в каникулярный период отдыха, оздоровления  и занятости детей и подростков;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на развитие и укрепление системы гражданско-патриотического воспитания;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на финансовое обеспечение выполнения функций аппаратом Управления образования.</a:t>
            </a:r>
          </a:p>
        </p:txBody>
      </p:sp>
      <p:sp>
        <p:nvSpPr>
          <p:cNvPr id="7" name="Прямоугольник 31"/>
          <p:cNvSpPr/>
          <p:nvPr/>
        </p:nvSpPr>
        <p:spPr>
          <a:xfrm>
            <a:off x="4357688" y="3929063"/>
            <a:ext cx="1428750" cy="9286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310346,4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kern="0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316640,2</a:t>
            </a: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325933,2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</a:t>
            </a:r>
            <a:endParaRPr lang="ru-RU" sz="130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Прямоугольник 34"/>
          <p:cNvSpPr/>
          <p:nvPr/>
        </p:nvSpPr>
        <p:spPr>
          <a:xfrm>
            <a:off x="6286500" y="2428875"/>
            <a:ext cx="2857500" cy="4429125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численность воспитанников, получающих муниципальную услугу «Дошкольное образование в образовательных учреждениях, реализующих программу дошкольного образования»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численность обучающихся, получающих муниципальную услугу «Общее и дополнительное образование в общеобразовательных учреждениях»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численность обучающихся, получающих муниципальную услугу «Дополнительное образование в учреждениях дополнительного образования детей»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численность детей, получающих муниципальную услугу «Организация и обеспечение отдыха и оздоровления детей» в оздоровительных лагерях с дневным пребыванием детей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количество приобретенных для детей  в возрасте от 6 до 17 лет путёвок в организации, обеспечивающие отдых и оздоровление детей</a:t>
            </a:r>
            <a:endParaRPr lang="ru-RU" sz="97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8137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7C7154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 «Развитие образования в городском округе Верхотурский до 2020 года»</a:t>
            </a:r>
          </a:p>
        </p:txBody>
      </p:sp>
      <p:sp>
        <p:nvSpPr>
          <p:cNvPr id="48139" name="Rectangle 1"/>
          <p:cNvSpPr>
            <a:spLocks noChangeArrowheads="1"/>
          </p:cNvSpPr>
          <p:nvPr/>
        </p:nvSpPr>
        <p:spPr bwMode="auto">
          <a:xfrm>
            <a:off x="500034" y="571480"/>
            <a:ext cx="8143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 городского округа, современным потребностям общества</a:t>
            </a: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0" name="Прямоугольник 28"/>
          <p:cNvSpPr>
            <a:spLocks noChangeArrowheads="1"/>
          </p:cNvSpPr>
          <p:nvPr/>
        </p:nvSpPr>
        <p:spPr bwMode="auto">
          <a:xfrm>
            <a:off x="642910" y="928670"/>
            <a:ext cx="8143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дошкольного образования в городском округе Верхотурский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88046,7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общего образования в городском округе Верхотурский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181391,3 тыс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руб.;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дополнительного образования в городском округе Верхотурский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21569,5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системы оздоровления и отдыха детей и подростков  в городском округе Верхотурский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9269,6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«Патриотическое воспитание подрастающего поколения в городском округе Верхотурский»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630,1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реализации программы «Развитие системы образования в городском округе Верхотурский до 2020 года» -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9403,1 </a:t>
            </a:r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тыс.руб..</a:t>
            </a:r>
          </a:p>
        </p:txBody>
      </p:sp>
      <p:sp>
        <p:nvSpPr>
          <p:cNvPr id="48141" name="Прямоугольник 43"/>
          <p:cNvSpPr>
            <a:spLocks noChangeArrowheads="1"/>
          </p:cNvSpPr>
          <p:nvPr/>
        </p:nvSpPr>
        <p:spPr bwMode="auto">
          <a:xfrm>
            <a:off x="4000500" y="2357438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программы –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8142" name="Прямоугольник 44"/>
          <p:cNvSpPr>
            <a:spLocks noChangeArrowheads="1"/>
          </p:cNvSpPr>
          <p:nvPr/>
        </p:nvSpPr>
        <p:spPr bwMode="auto">
          <a:xfrm>
            <a:off x="4071938" y="5357813"/>
            <a:ext cx="2000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</a:t>
            </a: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  <a:p>
            <a:pPr algn="ctr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48143" name="Picture 30" descr="https://encrypted-tbn3.gstatic.com/images?q=tbn:ANd9GcTEfNrrr5RdLFvBpYB8Q_tadf0dAJjzVWh5Q1VZXXK3SFs_pvcuR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453063"/>
            <a:ext cx="22288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Трапеция 42"/>
          <p:cNvSpPr>
            <a:spLocks/>
          </p:cNvSpPr>
          <p:nvPr/>
        </p:nvSpPr>
        <p:spPr bwMode="auto">
          <a:xfrm rot="10799991">
            <a:off x="4143375" y="2428875"/>
            <a:ext cx="2000250" cy="1500188"/>
          </a:xfrm>
          <a:custGeom>
            <a:avLst/>
            <a:gdLst>
              <a:gd name="T0" fmla="*/ 1000134 w 2000268"/>
              <a:gd name="T1" fmla="*/ 0 h 1500182"/>
              <a:gd name="T2" fmla="*/ 2000268 w 2000268"/>
              <a:gd name="T3" fmla="*/ 750091 h 1500182"/>
              <a:gd name="T4" fmla="*/ 1000134 w 2000268"/>
              <a:gd name="T5" fmla="*/ 1500182 h 1500182"/>
              <a:gd name="T6" fmla="*/ 0 w 2000268"/>
              <a:gd name="T7" fmla="*/ 750091 h 1500182"/>
              <a:gd name="T8" fmla="*/ 168800 w 2000268"/>
              <a:gd name="T9" fmla="*/ 750091 h 1500182"/>
              <a:gd name="T10" fmla="*/ 1831468 w 2000268"/>
              <a:gd name="T11" fmla="*/ 750091 h 150018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68800 w 2000268"/>
              <a:gd name="T19" fmla="*/ 168798 h 1500182"/>
              <a:gd name="T20" fmla="*/ 1831468 w 2000268"/>
              <a:gd name="T21" fmla="*/ 1500182 h 1500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268" h="1500182">
                <a:moveTo>
                  <a:pt x="0" y="1500182"/>
                </a:moveTo>
                <a:lnTo>
                  <a:pt x="337601" y="0"/>
                </a:lnTo>
                <a:lnTo>
                  <a:pt x="1662667" y="0"/>
                </a:lnTo>
                <a:lnTo>
                  <a:pt x="2000268" y="1500182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9155" name="Трапеция 39"/>
          <p:cNvSpPr>
            <a:spLocks/>
          </p:cNvSpPr>
          <p:nvPr/>
        </p:nvSpPr>
        <p:spPr bwMode="auto">
          <a:xfrm>
            <a:off x="4143375" y="5143501"/>
            <a:ext cx="2000250" cy="1357334"/>
          </a:xfrm>
          <a:custGeom>
            <a:avLst/>
            <a:gdLst>
              <a:gd name="T0" fmla="*/ 1000134 w 2000268"/>
              <a:gd name="T1" fmla="*/ 0 h 1571634"/>
              <a:gd name="T2" fmla="*/ 2000268 w 2000268"/>
              <a:gd name="T3" fmla="*/ 785817 h 1571634"/>
              <a:gd name="T4" fmla="*/ 1000134 w 2000268"/>
              <a:gd name="T5" fmla="*/ 1571634 h 1571634"/>
              <a:gd name="T6" fmla="*/ 0 w 2000268"/>
              <a:gd name="T7" fmla="*/ 785817 h 1571634"/>
              <a:gd name="T8" fmla="*/ 168110 w 2000268"/>
              <a:gd name="T9" fmla="*/ 785817 h 1571634"/>
              <a:gd name="T10" fmla="*/ 1832158 w 2000268"/>
              <a:gd name="T11" fmla="*/ 785817 h 157163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68110 w 2000268"/>
              <a:gd name="T19" fmla="*/ 176115 h 1571634"/>
              <a:gd name="T20" fmla="*/ 1832158 w 2000268"/>
              <a:gd name="T21" fmla="*/ 1571634 h 15716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268" h="1571634">
                <a:moveTo>
                  <a:pt x="0" y="1571634"/>
                </a:moveTo>
                <a:lnTo>
                  <a:pt x="336220" y="0"/>
                </a:lnTo>
                <a:lnTo>
                  <a:pt x="1664048" y="0"/>
                </a:lnTo>
                <a:lnTo>
                  <a:pt x="2000268" y="157163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49156" name="Равнобедренный треугольник 15"/>
          <p:cNvSpPr>
            <a:spLocks/>
          </p:cNvSpPr>
          <p:nvPr/>
        </p:nvSpPr>
        <p:spPr bwMode="auto">
          <a:xfrm rot="5400013">
            <a:off x="2286000" y="4286251"/>
            <a:ext cx="4071937" cy="500062"/>
          </a:xfrm>
          <a:custGeom>
            <a:avLst/>
            <a:gdLst>
              <a:gd name="T0" fmla="*/ 2035985 w 4071969"/>
              <a:gd name="T1" fmla="*/ 0 h 500067"/>
              <a:gd name="T2" fmla="*/ 4071969 w 4071969"/>
              <a:gd name="T3" fmla="*/ 250034 h 500067"/>
              <a:gd name="T4" fmla="*/ 2035985 w 4071969"/>
              <a:gd name="T5" fmla="*/ 500067 h 500067"/>
              <a:gd name="T6" fmla="*/ 0 w 4071969"/>
              <a:gd name="T7" fmla="*/ 250034 h 500067"/>
              <a:gd name="T8" fmla="*/ 2057607 w 4071969"/>
              <a:gd name="T9" fmla="*/ 0 h 500067"/>
              <a:gd name="T10" fmla="*/ 1028803 w 4071969"/>
              <a:gd name="T11" fmla="*/ 250034 h 500067"/>
              <a:gd name="T12" fmla="*/ 0 w 4071969"/>
              <a:gd name="T13" fmla="*/ 500067 h 500067"/>
              <a:gd name="T14" fmla="*/ 2057607 w 4071969"/>
              <a:gd name="T15" fmla="*/ 500067 h 500067"/>
              <a:gd name="T16" fmla="*/ 4071969 w 4071969"/>
              <a:gd name="T17" fmla="*/ 500067 h 500067"/>
              <a:gd name="T18" fmla="*/ 3064788 w 4071969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028803 w 4071969"/>
              <a:gd name="T31" fmla="*/ 250034 h 500067"/>
              <a:gd name="T32" fmla="*/ 3064788 w 4071969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71969" h="500067">
                <a:moveTo>
                  <a:pt x="0" y="500067"/>
                </a:moveTo>
                <a:lnTo>
                  <a:pt x="2057607" y="0"/>
                </a:lnTo>
                <a:lnTo>
                  <a:pt x="4071969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9157" name="Равнобедренный треугольник 36"/>
          <p:cNvSpPr>
            <a:spLocks/>
          </p:cNvSpPr>
          <p:nvPr/>
        </p:nvSpPr>
        <p:spPr bwMode="auto">
          <a:xfrm rot="-5399996">
            <a:off x="3786188" y="4429125"/>
            <a:ext cx="4357687" cy="500063"/>
          </a:xfrm>
          <a:custGeom>
            <a:avLst/>
            <a:gdLst>
              <a:gd name="T0" fmla="*/ 2178846 w 4357692"/>
              <a:gd name="T1" fmla="*/ 0 h 500067"/>
              <a:gd name="T2" fmla="*/ 4357692 w 4357692"/>
              <a:gd name="T3" fmla="*/ 250034 h 500067"/>
              <a:gd name="T4" fmla="*/ 2178846 w 4357692"/>
              <a:gd name="T5" fmla="*/ 500067 h 500067"/>
              <a:gd name="T6" fmla="*/ 0 w 4357692"/>
              <a:gd name="T7" fmla="*/ 250034 h 500067"/>
              <a:gd name="T8" fmla="*/ 2201985 w 4357692"/>
              <a:gd name="T9" fmla="*/ 0 h 500067"/>
              <a:gd name="T10" fmla="*/ 1100993 w 4357692"/>
              <a:gd name="T11" fmla="*/ 250034 h 500067"/>
              <a:gd name="T12" fmla="*/ 0 w 4357692"/>
              <a:gd name="T13" fmla="*/ 500067 h 500067"/>
              <a:gd name="T14" fmla="*/ 2201985 w 4357692"/>
              <a:gd name="T15" fmla="*/ 500067 h 500067"/>
              <a:gd name="T16" fmla="*/ 4357692 w 4357692"/>
              <a:gd name="T17" fmla="*/ 500067 h 500067"/>
              <a:gd name="T18" fmla="*/ 3279839 w 435769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00993 w 4357692"/>
              <a:gd name="T31" fmla="*/ 250034 h 500067"/>
              <a:gd name="T32" fmla="*/ 3279839 w 435769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57692" h="500067">
                <a:moveTo>
                  <a:pt x="0" y="500067"/>
                </a:moveTo>
                <a:lnTo>
                  <a:pt x="2201985" y="0"/>
                </a:lnTo>
                <a:lnTo>
                  <a:pt x="435769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49158" name="Прямоугольник 18"/>
          <p:cNvSpPr>
            <a:spLocks noChangeArrowheads="1"/>
          </p:cNvSpPr>
          <p:nvPr/>
        </p:nvSpPr>
        <p:spPr bwMode="auto">
          <a:xfrm>
            <a:off x="142875" y="2428875"/>
            <a:ext cx="3929063" cy="4357688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расходы: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финансовое обеспечение выполнения подведомственными муниципальными бюджетными учреждениями муниципальных заданий;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предоставление подведомственным муниципальным бюджетным учреждениям культуры, учреждениям дополнительного образования детей субсидий на иные цели (приобретение оборудования, ремонт учреждений, комплектование книжных фондов и формирование информационных ресурсов библиотек);  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реализацию мероприятий, направленных на создание условий для развития туризма в городском округе Верхотурский, расширения спектра туристических услуг для жителей и гостей города;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разработку проектно-сметной документации;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повышение заработной платы работников образования и культуры по Указу Президента от 07.05.2012.</a:t>
            </a:r>
          </a:p>
        </p:txBody>
      </p:sp>
      <p:sp>
        <p:nvSpPr>
          <p:cNvPr id="7" name="Прямоугольник 31"/>
          <p:cNvSpPr/>
          <p:nvPr/>
        </p:nvSpPr>
        <p:spPr>
          <a:xfrm>
            <a:off x="4500562" y="4143380"/>
            <a:ext cx="1357312" cy="6429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57486,4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58002,6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59214,0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9160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1" name="Прямоугольник 34"/>
          <p:cNvSpPr>
            <a:spLocks noChangeArrowheads="1"/>
          </p:cNvSpPr>
          <p:nvPr/>
        </p:nvSpPr>
        <p:spPr bwMode="auto">
          <a:xfrm>
            <a:off x="6215063" y="2428875"/>
            <a:ext cx="2786062" cy="4357688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Franklin Gothic Book"/>
              </a:rPr>
              <a:t>-</a:t>
            </a:r>
            <a:r>
              <a:rPr lang="ru-RU" sz="1200" dirty="0">
                <a:solidFill>
                  <a:srgbClr val="FFFFFF"/>
                </a:solidFill>
                <a:latin typeface="Franklin Gothic Book"/>
              </a:rPr>
              <a:t> </a:t>
            </a: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организационно-правовых условий  для развития туризма, повышение качества туристских услуг  и продвижение туристского продукта;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обеспечение возможности для потребителей независимо от наличия в районе проживания стационарной библиотеки получить библиотечную услугу, повышение доступности библиотечного обслуживания для инвалидов, сохранение имеющейся доступности оказываемой услуги, с количеством посещений общедоступных библиотек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организации продуктивной занятости и социально-полезного досуга, путем проведения культурно-массовых мероприятий, концертов, и иных зрелищных мероприятий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дополнительного образования детей в детских школах искусств города Верхотурья;</a:t>
            </a: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solidFill>
            <a:srgbClr val="7C7154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5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 «Развитие культуры в городском округе Верхотурский до 2020 года»</a:t>
            </a:r>
          </a:p>
        </p:txBody>
      </p:sp>
      <p:sp>
        <p:nvSpPr>
          <p:cNvPr id="49164" name="Rectangle 1"/>
          <p:cNvSpPr>
            <a:spLocks noChangeArrowheads="1"/>
          </p:cNvSpPr>
          <p:nvPr/>
        </p:nvSpPr>
        <p:spPr bwMode="auto">
          <a:xfrm>
            <a:off x="428596" y="500042"/>
            <a:ext cx="81438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культурного потенциала как важнейшего стратегического ресурса городского округа Верхотурский, способствующего повышению качества жизни населения и формированию туристской привлекательности города Верхотурья.</a:t>
            </a:r>
          </a:p>
          <a:p>
            <a:pPr indent="342900"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Прямоугольник 28"/>
          <p:cNvSpPr>
            <a:spLocks noChangeArrowheads="1"/>
          </p:cNvSpPr>
          <p:nvPr/>
        </p:nvSpPr>
        <p:spPr bwMode="auto">
          <a:xfrm>
            <a:off x="500034" y="1000108"/>
            <a:ext cx="81438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культуры и искусства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32001,4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«Организация дополнительного образования до 2020 года» 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7416,8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реализации муниципальной программы «Развитие культуры в городском округе Верхотурский до 2020 года» 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10426,8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«Библиотечное обслуживание населения до 2020 года» 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7298,3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«Молодежь Верхотурья до 2020 года»  - 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323,1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 дополнительных  мерах по ограничению распространения ВИЧ-инфекции до 2020 года»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15,0 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0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Прямоугольник 43"/>
          <p:cNvSpPr>
            <a:spLocks noChangeArrowheads="1"/>
          </p:cNvSpPr>
          <p:nvPr/>
        </p:nvSpPr>
        <p:spPr bwMode="auto">
          <a:xfrm>
            <a:off x="4071938" y="2714625"/>
            <a:ext cx="2071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программы 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Управление культуры,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туризма и молодежной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49167" name="Прямоугольник 44"/>
          <p:cNvSpPr>
            <a:spLocks noChangeArrowheads="1"/>
          </p:cNvSpPr>
          <p:nvPr/>
        </p:nvSpPr>
        <p:spPr bwMode="auto">
          <a:xfrm>
            <a:off x="4214813" y="5286375"/>
            <a:ext cx="1928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  <a:endParaRPr lang="ru-RU" sz="10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49168" name="Picture 30" descr="https://encrypted-tbn1.gstatic.com/images?q=tbn:ANd9GcShumV2xiO8IbyEBiV7BNd_L9CAecfaGCTg9_44Z_GHM5SGbP4Yjw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981575"/>
            <a:ext cx="24288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Трапеция 42"/>
          <p:cNvSpPr>
            <a:spLocks/>
          </p:cNvSpPr>
          <p:nvPr/>
        </p:nvSpPr>
        <p:spPr bwMode="auto">
          <a:xfrm rot="10799991">
            <a:off x="4143375" y="2143125"/>
            <a:ext cx="2214563" cy="1714500"/>
          </a:xfrm>
          <a:custGeom>
            <a:avLst/>
            <a:gdLst>
              <a:gd name="T0" fmla="*/ 1107288 w 2214576"/>
              <a:gd name="T1" fmla="*/ 0 h 1714509"/>
              <a:gd name="T2" fmla="*/ 2214576 w 2214576"/>
              <a:gd name="T3" fmla="*/ 857255 h 1714509"/>
              <a:gd name="T4" fmla="*/ 1107288 w 2214576"/>
              <a:gd name="T5" fmla="*/ 1714509 h 1714509"/>
              <a:gd name="T6" fmla="*/ 0 w 2214576"/>
              <a:gd name="T7" fmla="*/ 857255 h 1714509"/>
              <a:gd name="T8" fmla="*/ 209796 w 2214576"/>
              <a:gd name="T9" fmla="*/ 857255 h 1714509"/>
              <a:gd name="T10" fmla="*/ 2004780 w 2214576"/>
              <a:gd name="T11" fmla="*/ 857255 h 17145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209796 w 2214576"/>
              <a:gd name="T19" fmla="*/ 216563 h 1714509"/>
              <a:gd name="T20" fmla="*/ 2004780 w 2214576"/>
              <a:gd name="T21" fmla="*/ 1714509 h 17145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14576" h="1714509">
                <a:moveTo>
                  <a:pt x="0" y="1714509"/>
                </a:moveTo>
                <a:lnTo>
                  <a:pt x="419592" y="0"/>
                </a:lnTo>
                <a:lnTo>
                  <a:pt x="1794984" y="0"/>
                </a:lnTo>
                <a:lnTo>
                  <a:pt x="2214576" y="17145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0179" name="Трапеция 39"/>
          <p:cNvSpPr>
            <a:spLocks/>
          </p:cNvSpPr>
          <p:nvPr/>
        </p:nvSpPr>
        <p:spPr bwMode="auto">
          <a:xfrm>
            <a:off x="4071938" y="5000625"/>
            <a:ext cx="2357437" cy="1500209"/>
          </a:xfrm>
          <a:custGeom>
            <a:avLst/>
            <a:gdLst>
              <a:gd name="T0" fmla="*/ 1178726 w 2357451"/>
              <a:gd name="T1" fmla="*/ 0 h 1714518"/>
              <a:gd name="T2" fmla="*/ 2357451 w 2357451"/>
              <a:gd name="T3" fmla="*/ 857259 h 1714518"/>
              <a:gd name="T4" fmla="*/ 1178726 w 2357451"/>
              <a:gd name="T5" fmla="*/ 1714518 h 1714518"/>
              <a:gd name="T6" fmla="*/ 0 w 2357451"/>
              <a:gd name="T7" fmla="*/ 857259 h 1714518"/>
              <a:gd name="T8" fmla="*/ 244533 w 2357451"/>
              <a:gd name="T9" fmla="*/ 857259 h 1714518"/>
              <a:gd name="T10" fmla="*/ 2112918 w 2357451"/>
              <a:gd name="T11" fmla="*/ 857259 h 171451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244533 w 2357451"/>
              <a:gd name="T19" fmla="*/ 237124 h 1714518"/>
              <a:gd name="T20" fmla="*/ 2112918 w 2357451"/>
              <a:gd name="T21" fmla="*/ 1714518 h 17145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7451" h="1714518">
                <a:moveTo>
                  <a:pt x="0" y="1714518"/>
                </a:moveTo>
                <a:lnTo>
                  <a:pt x="489066" y="0"/>
                </a:lnTo>
                <a:lnTo>
                  <a:pt x="1868385" y="0"/>
                </a:lnTo>
                <a:lnTo>
                  <a:pt x="2357451" y="1714518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0180" name="Равнобедренный треугольник 15"/>
          <p:cNvSpPr>
            <a:spLocks/>
          </p:cNvSpPr>
          <p:nvPr/>
        </p:nvSpPr>
        <p:spPr bwMode="auto">
          <a:xfrm rot="5400013">
            <a:off x="2178844" y="4179094"/>
            <a:ext cx="4286250" cy="500062"/>
          </a:xfrm>
          <a:custGeom>
            <a:avLst/>
            <a:gdLst>
              <a:gd name="T0" fmla="*/ 2143139 w 4286277"/>
              <a:gd name="T1" fmla="*/ 0 h 500067"/>
              <a:gd name="T2" fmla="*/ 4286277 w 4286277"/>
              <a:gd name="T3" fmla="*/ 250034 h 500067"/>
              <a:gd name="T4" fmla="*/ 2143139 w 4286277"/>
              <a:gd name="T5" fmla="*/ 500067 h 500067"/>
              <a:gd name="T6" fmla="*/ 0 w 4286277"/>
              <a:gd name="T7" fmla="*/ 250034 h 500067"/>
              <a:gd name="T8" fmla="*/ 2165899 w 4286277"/>
              <a:gd name="T9" fmla="*/ 0 h 500067"/>
              <a:gd name="T10" fmla="*/ 1082949 w 4286277"/>
              <a:gd name="T11" fmla="*/ 250034 h 500067"/>
              <a:gd name="T12" fmla="*/ 0 w 4286277"/>
              <a:gd name="T13" fmla="*/ 500067 h 500067"/>
              <a:gd name="T14" fmla="*/ 2165899 w 4286277"/>
              <a:gd name="T15" fmla="*/ 500067 h 500067"/>
              <a:gd name="T16" fmla="*/ 4286277 w 4286277"/>
              <a:gd name="T17" fmla="*/ 500067 h 500067"/>
              <a:gd name="T18" fmla="*/ 3226088 w 4286277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082949 w 4286277"/>
              <a:gd name="T31" fmla="*/ 250034 h 500067"/>
              <a:gd name="T32" fmla="*/ 3226088 w 4286277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86277" h="500067">
                <a:moveTo>
                  <a:pt x="0" y="500067"/>
                </a:moveTo>
                <a:lnTo>
                  <a:pt x="2165899" y="0"/>
                </a:lnTo>
                <a:lnTo>
                  <a:pt x="4286277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0181" name="Равнобедренный треугольник 36"/>
          <p:cNvSpPr>
            <a:spLocks/>
          </p:cNvSpPr>
          <p:nvPr/>
        </p:nvSpPr>
        <p:spPr bwMode="auto">
          <a:xfrm rot="-5399996">
            <a:off x="4000500" y="4143375"/>
            <a:ext cx="4429125" cy="428625"/>
          </a:xfrm>
          <a:custGeom>
            <a:avLst/>
            <a:gdLst>
              <a:gd name="T0" fmla="*/ 2214576 w 4429152"/>
              <a:gd name="T1" fmla="*/ 0 h 428625"/>
              <a:gd name="T2" fmla="*/ 4429152 w 4429152"/>
              <a:gd name="T3" fmla="*/ 214313 h 428625"/>
              <a:gd name="T4" fmla="*/ 2214576 w 4429152"/>
              <a:gd name="T5" fmla="*/ 428625 h 428625"/>
              <a:gd name="T6" fmla="*/ 0 w 4429152"/>
              <a:gd name="T7" fmla="*/ 214313 h 428625"/>
              <a:gd name="T8" fmla="*/ 2238095 w 4429152"/>
              <a:gd name="T9" fmla="*/ 0 h 428625"/>
              <a:gd name="T10" fmla="*/ 1119047 w 4429152"/>
              <a:gd name="T11" fmla="*/ 214313 h 428625"/>
              <a:gd name="T12" fmla="*/ 0 w 4429152"/>
              <a:gd name="T13" fmla="*/ 428625 h 428625"/>
              <a:gd name="T14" fmla="*/ 2238095 w 4429152"/>
              <a:gd name="T15" fmla="*/ 428625 h 428625"/>
              <a:gd name="T16" fmla="*/ 4429152 w 4429152"/>
              <a:gd name="T17" fmla="*/ 428625 h 428625"/>
              <a:gd name="T18" fmla="*/ 3333623 w 4429152"/>
              <a:gd name="T19" fmla="*/ 214313 h 42862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19047 w 4429152"/>
              <a:gd name="T31" fmla="*/ 214313 h 428625"/>
              <a:gd name="T32" fmla="*/ 3333623 w 4429152"/>
              <a:gd name="T33" fmla="*/ 428625 h 4286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29152" h="428625">
                <a:moveTo>
                  <a:pt x="0" y="428625"/>
                </a:moveTo>
                <a:lnTo>
                  <a:pt x="2238095" y="0"/>
                </a:lnTo>
                <a:lnTo>
                  <a:pt x="4429152" y="428625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6" name="Прямоугольник 18"/>
          <p:cNvSpPr/>
          <p:nvPr/>
        </p:nvSpPr>
        <p:spPr>
          <a:xfrm>
            <a:off x="142875" y="2143125"/>
            <a:ext cx="3929063" cy="4572023"/>
          </a:xfrm>
          <a:prstGeom prst="rect">
            <a:avLst/>
          </a:prstGeom>
          <a:solidFill>
            <a:srgbClr val="95D054">
              <a:alpha val="62000"/>
            </a:srgbClr>
          </a:solidFill>
          <a:ln>
            <a:noFill/>
            <a:prstDash val="solid"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В рамках данной программы предусмотрены расходы: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на финансовое обеспечение выполнения подведомственным муниципальным бюджетным учреждением муниципального задания по оказанию муниципальных услуг «Доступ к открытым и закрытым спортивным объектам для свободного пользования», «Организация работы подростковых клубов по месту жительства», (на базе учреждения Доступ к открытым и закрытым спортивным объектам для свободного пользования);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на предоставление подведомственному муниципальному бюджетному учреждению физической культуры и спорта субсидий на иные цели (приобретение оборудования, ремонт учреждений);  </a:t>
            </a:r>
          </a:p>
        </p:txBody>
      </p:sp>
      <p:sp>
        <p:nvSpPr>
          <p:cNvPr id="7" name="Прямоугольник 31"/>
          <p:cNvSpPr/>
          <p:nvPr/>
        </p:nvSpPr>
        <p:spPr>
          <a:xfrm>
            <a:off x="4572000" y="4000500"/>
            <a:ext cx="1357313" cy="6429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4309,5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4309,5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4309,5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0184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34"/>
          <p:cNvSpPr/>
          <p:nvPr/>
        </p:nvSpPr>
        <p:spPr>
          <a:xfrm>
            <a:off x="6429375" y="2143125"/>
            <a:ext cx="2571750" cy="4572000"/>
          </a:xfrm>
          <a:prstGeom prst="rect">
            <a:avLst/>
          </a:prstGeom>
          <a:solidFill>
            <a:srgbClr val="A7D872">
              <a:alpha val="62000"/>
            </a:srgbClr>
          </a:solidFill>
          <a:ln>
            <a:noFill/>
            <a:prstDash val="solid"/>
          </a:ln>
        </p:spPr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Реализация мероприятий муниципальной программы направлена на: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</a:t>
            </a: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создание условий для  удовлетворения потребностей населения в поддержании и укреплении здоровья, физической реабилитации, проведении физкультурно-оздоровительного и спортивного досуга, достижении спортивных результатов и обеспечение численности потребителей услуги;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97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- обеспечение  работы подростковым клубам по месту жительства для обучающихся  и  привлечение  дополнительного количества детей к занятиям физической культурой и спортом;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97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5018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 «Развитие физической культуры и спорта в городском округе Верхотурский до 2020 года»</a:t>
            </a:r>
          </a:p>
        </p:txBody>
      </p:sp>
      <p:sp>
        <p:nvSpPr>
          <p:cNvPr id="50188" name="Rectangle 1"/>
          <p:cNvSpPr>
            <a:spLocks noChangeArrowheads="1"/>
          </p:cNvSpPr>
          <p:nvPr/>
        </p:nvSpPr>
        <p:spPr bwMode="auto">
          <a:xfrm>
            <a:off x="428596" y="642918"/>
            <a:ext cx="8143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спортом, развитие массового спорта на территории городского округа Верхотурский.</a:t>
            </a:r>
          </a:p>
          <a:p>
            <a:pPr indent="342900"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9" name="Прямоугольник 28"/>
          <p:cNvSpPr>
            <a:spLocks noChangeArrowheads="1"/>
          </p:cNvSpPr>
          <p:nvPr/>
        </p:nvSpPr>
        <p:spPr bwMode="auto">
          <a:xfrm>
            <a:off x="571472" y="1214422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деятельности подростковых клубов до 2020 года» 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149,6 тыс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«Массовая физкультурно-спортивная работа и подготовка спортивного резерва до 2020 года» 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4159,9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sp>
        <p:nvSpPr>
          <p:cNvPr id="50190" name="Прямоугольник 43"/>
          <p:cNvSpPr>
            <a:spLocks noChangeArrowheads="1"/>
          </p:cNvSpPr>
          <p:nvPr/>
        </p:nvSpPr>
        <p:spPr bwMode="auto">
          <a:xfrm>
            <a:off x="4214813" y="2357438"/>
            <a:ext cx="2071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программы 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0191" name="Прямоугольник 44"/>
          <p:cNvSpPr>
            <a:spLocks noChangeArrowheads="1"/>
          </p:cNvSpPr>
          <p:nvPr/>
        </p:nvSpPr>
        <p:spPr bwMode="auto">
          <a:xfrm>
            <a:off x="4214813" y="5286375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</a:t>
            </a: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</a:t>
            </a:r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0192" name="AutoShape 30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193" name="AutoShape 32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194" name="AutoShape 34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195" name="AutoShape 36" descr="data:image/jpeg;base64,/9j/4AAQSkZJRgABAQAAAQABAAD/2wCEAAkGBxQQEBQUDxQUFBQVFBUUFBUXFBQVFxQWFRQWFxUVFhQYHCggGBwlGxYYLTEhJSksLi4uFx8zODMsNygtLisBCgoKDg0OGxAQGywkHyQsLCwsLCwsLCwsLCwsLCwsLCwsLCwsLCwsLCwsLCwsLCwsLCwsLCwsLCwsLCwsLCwsLP/AABEIAM0A9QMBEQACEQEDEQH/xAAbAAEAAgMBAQAAAAAAAAAAAAAABgcBBAUDAv/EAFAQAAEDAgEFCQwGCAQFBQAAAAEAAgMEERIFBiExUQcTFEFhcXOBkRYiIzI0U1SSsbPR0jNCUnKhsmJ0gpOUo8HwFyRDohU1Y8LhJYO00/H/xAAaAQEAAwEBAQAAAAAAAAAAAAAAAwQFAQIG/8QAMREAAgIBAgQFBAICAgMBAAAAAAECAxEEEhQhMVETMjNBUmFxgZEioQUjFUJiweFE/9oADAMBAAIRAxEAPwC8UAQBAEAQBAEAQBAEAQHwgMOcALk2HGToQHhw6Pzkfrt+K7tfY5uXczw6Pzkfrt+KbX2G5dxw6Pzkfrt+KbX2G5Dh0fnI/Xb8U2vsNy7jh0fnI/Xb8U2vsNyHDo/OM9dvxTa+w3LuOHR+cZ67fim19huXccOj85H67fiu7X2G5dxw+Pzsfrt+K5tfYbkOHx+cj9dvxTa+w3IcPj85H67fim19huXccPj85H67fiu7X2G5dxw6Pzkfrt+K5tfYbl3PZrwRcEEbQbjtXDpm6A+ggMoAgCAxdAC5AAUBlAEAQBAEAQAoD4KAqHPDON1ZIWt0QscQ1t/HsbY3beTZdbGm06hHL6sydRe5ywuhHMA2DsVsrYQwDYOwIMIYBsHYgwhgGwdgQYQwDYOxBhEgzWzUdWkuNo4mmxfYEk/ZYP66gq2o1Sq5LmyxTpvE68kTE7nNLhteW/2sTfZhsqPH2/QucFXjBCs6M2H0Lhez43GzXhttP2XDiNu3TsV/T6lW8vcpX6fw39Dh4BsHYFYyQYQwDYOwIMIzgGwdgQYRjANg7F0YQwDYOxcGDr5u5ekopA5pJjv4SPic3jIHE4DUVBfRGyP1J6rpVy+hdLHAi40g6QdoOpYZsH21AZQBAfDjxlAcKbPCiY4gztJH2WyPHrNaQe1TrTWvoiF6ite55921F57+VN8i7wtvY88TV3HdtRee/lTfInC29jvE1dx3bUXnv5U3yJwtvY5xNXcd21F57+VN8icLb2HE1dx3bUXnv5U3yJwtvY7xNXcd21F57+VN8icLb2HE19x3bUXnv5U3yJwtvYcTX3HdtRee/lTfInC29hxNXcd21F57+VN8icLb8TnFVdw7POiIPh+K30cvHyYU4W34jiamupXLclUoFv8AiDNVvI6j4rR8W34f2UPDr+f9G4/JmT8GiufjtrNPIW3+7hvbrXnxdRnycj066ceY135tl8bn0k8dVhF3sY10cjRt3pxJI/uy9LU4eJrB58DKzB5OECrRAZQAocLuzapmx0kDWat6YecuaHOPWSVgWycpts26klBJHUUZIcPPSAPoKjF9WMvH3md823WPxU2nbVscEN6TreSmVumMEOhAbWTKF1RMyKO2J5sL6hYEknmAK8WTUIuTPUIOctqJ5/htHg+nfjtrwNw3+7rt1rO/5CWehe4GOOpBMsZNfSyviktibxjU4EXDhzhaFVisjuRRsrdctrLsyb9DF0bPyhYUvMzbj0RtNXk6ZQBAQPdPyo5jI4GEgSBzpLaLtaQA3mJJvzK9oa1JuT9ijrbGkor3K5WqZ4Q4EOhAdXNvIb62bAw4WtF5H6w0X0WHGTxDkOxQX3qqOSWmp2PBMqrc4jweClkEltBfgLSeUBoI7e1UY6+ef5LkW5aKOOT5leTwuje5jxZzXFrhsINiFqRkpLKM9xaeGea6BdATLIuYMk0Qkmk3rELtZhxOsdRdpFubSqFuuUXiKyXK9G5LLeDh5xZAkopA2SzmuuWPF7OtrBHERs5dasUXxtXLqQW0yrfM5KnIQh09qOrfDI2SI4XsN2n+h2g8YXmcFOO1nqMnGWUb+dmHhjjGMLZIoZwNm+tuR2gnrUGmk9mH7ciXUpKeV7nLjYXEBoJJNgBpJJ0AAKw2ksshSy8Ilke59VGPEXRNda+9lxvzFwBF+3nVPj4J9GWeDsazyJHmblre2ijq/BTxd6wO0Y2fVsdRIGjlAFlU1FWX4kOaZaotx/CfJomN1ULRCs8sscI/yVH4WSQ+ELSCGNBBILtQN7X2DlIVzT17P9s+SRTvs3f64c2yPz7n9U2PEDE9wFyxrnX5g4ixPYrS11beGV3o7EskTcLGx0EaCDoII1ghXU0+hVfIICQZgn/1GH/3PdPVXWekyxpfURcKxjWKk3SPLndFH7CtfQ+n+zK1nqfgtHJv0MfRs/KFlS8zNSPQ2mrydMoAgK03VPp4Ojd+cLT/AMf5ZGdrfMiELQKQQBAYKAuPMrI3BKZocPCSd/JyEjQ3qFhz3WHqbfEnn2Rr6evZD6necba1ATlGZbrBPUzSt8V8hLebiPWFvUw21pMxbZbptmkpSMkeY2Q+FVGJ48FEQ599TnfVZ2i55Byqpq79kcLqyzpqt8svoi3QFjmqQjdUnbvMLPrmQuG0NawgntcFe0Ce9spa1rakVstUzggBQ4TY5XpIJGNqqffXcDpCDvcbtGB2i7isqFVsm3B45s0pWVxS3LLwSTNeakqsUlPStj3twAeY42nERpwlt9IB/wByivVkP4ylklpdc+cVgk9lWLBzMrZAp6otNRGHlosDdzTbZdpFwpK7Zw5RZHOqM3lo8jmxTFuEsfh+zv01uzGu+NPOf/SHhRxg9sk5CgpcXB4wzFa5u4k21C7ibDkXLLZ2eZiFcYeVHRsoyQi2c89JSOa+opWyb6Xd+I4z3wtcOLraSPYVZoVtnKMsYK1zrhzkjid02TfQv5MPxVnh9R8v7IPHp+Jv5Ay/QyVMbIKbe5HFwa/e4m270k6Wm+oFRXU3Rg3KWUSVXVSliK5k1VIuEMzmytQR1Dm1VMZJA1t3b2x2i1wLlwPGrlFV0oZhLCKl1lSliS5kspSCxpYLNLWlo2CwsOxVHnPMtLobDVw6ZQBAVpuqfTwdG784Wn/j/LIztb5kQhaBSCAIcJLmFkbhNSHvHg4bPdsL7+Db26f2eVVNZbshtXVlrS1b5ZfRFuLGNUim6JlbeKXe2mz5rsG0MHjnssP2lb0dW+zPsitqrNkMLqyqVsmUelPC6R7WMF3OIa0DjJNgF5lJRWWdScnhF1ZvZJbSU7Ym6SNL3faefGPw5AFhW2OyW5mzVWoR2o6E0ga0ucQGtBJJ1AAXJUaWeR7bxzKTzjysayofKfF8WMbGAnD1nSTylbtFSrjgx7rHOWTmqYiCAFDh1M4Yy6qia0Xc6jo2tA4yWuAHaqemaSk33ZavWXFfRFuZv5MFLTxxDSWjvj9p50uPb/RZltniTcjRrgoR2nSUZIEAQBAEByc58k8Lpnx/WtiYdj26W9urmKlos8OakRXV74tFKOaQSCLEGxB1gjWCt1PKyY2MHbzH/wCYQfed7t6r6v0mT6b1EXIsU1yot0Q/5+T7kf5FsaL0jJ1fqFqZO+hj6Nn5QsmXVmrHojaC8nTKAICvt0DJ0lTWU8cLbuMTzsDQHi7nHiAWhpLI1wk5FHVVynOKR9U+5s3D4Sd2L9BjQ0etcn8EeveeSC0S92R7OXNGWjGMOEkV7F4Fi2+rG3iHKPwVijVRs5dGV7tNKtZXQjwBJ0Ak6gBrJ4gFbbxzK6WS581Mj8EpmRm2M9/IdrzrHLYWHUsG+3xJ5NimvZDB2CoiYpjO3K3Cqt7wbsb4OP7rTr6zc9YW3pqvDrS92Y+os3zZxlYISwNzXIeuqkG1sIPY5/8AQde1Zmtuz/Bfkv6Sr/uywVnl8gu6XlvAwUzD3zxil5GcTf2iOwcqvaKnL3v2KWrtwtqK4WqZwQBAEOFgZt5K33KLJnjvYaGkw8sjmOt2D2hY9lm2Divds1YV5kpP2RYIVQtGboAgCAIAgMOQFUbomSN4qd9aO8nu7mkHj9twety1tFbuhtfVGXq69sty9yNUlS6J7ZIzhew3adhVucVJYZWUnF5RMP8AEebBbeY8f2sTrc+D/wAqlwEc9S5x0sdCIVtU+Z75JSXPcSXHq/AciuwioR2opyk5Ntl45O+hj6Nn5Qvn5eZm5HojaC4dMoAgPMRDFisMVg2/HYEm3aSgwfaA8aunbKxzHi7XNLXDaCLFdi2nlHmSTWGVluf5E32qdI/SyBxA2Okv3vYBf1Vp6y7bBR92Z+lqzPPsi0wss0iNZ/ZX4PSFrTaSa8bdoBHfu6h+JCsaWrxJ/RFfUWbIfUqNbZknRzeyS6rqGRNuAe+e4fVYPGPPxDlKhvtVcGySmvxJJF2U0LY2NYwBrWgNaBxACwCw223lmylhYR45Urm08T5ZPFY255dgHKTYda7CLm1FHJyUVllIZQrXTyvlk8Z7i48mxo5AAB1LergoRUUYs5ucnJmuvZ5CAIAgLLzYytHHU7zI4Nc+ko3MJIAd4MgtB26Bo5ViWVyacl3ZrwsSxF9iZSzNYC55DWjWSQAOclV0m3hEzaXNkYdnzAamOGEGQPe1hkGhoLjhGEEXdpI2DnVrhJ7HJ8ivxUd21ErCqlkygMFAROlz6gM8kUwMWGRzGvJu12Fxab28TSDr0cqtPST2KS5lZaqG7a+RKWSBwu0gg6QQbg9aq8+hZyVzulZYjlMcMTg8xuLnkG4abYQ2/GdJvs0LS0NUo5kzP1lieIog60SiEBg6kOF8ZO+hj6Nn5QvnpeZm9HojaC8nTKAIDiZRy+ynqo4ZiGtlYS150AODrWceIEce0cqlhVKUHJexFK1Rkov3Oy0qIlOHnTl0U0eGPvqiTvIoxpJc7QHEcQBPXqU1NTm8voupDdaorC6mzm7koUlOyIaSBd7vtPOlx7fwAXm2xzm5HquGyODplRkhXGektLUVAMlWe8bgDI4jIG6buu8GxJPsC0dKrIR5RM/UeHKXOXQj/A6L0qX+GPzK1vv+K/ZBsq+T/RI818tUNCxwbJI97zdzzCQbDxWgXNgNPaqt9N9ry0ixTZVWuTO33fUn2pP3blBwVpNxVfc4mdGcNLWsazf5Y2A4nAQF2I/Vv3w0DTo+CnootqecJ/khuursWMtfgjnA6L0qX+GPzq1vu+K/ZX21fJ/ocDovSpf4Y/Om+74r9jZT8n+hwOi9Kl/hj8yb7viv2NlPyf6HA6L0qX+GPzJvu+K/Y2VfJ/ocDovSpf4Y/Mub7viv2NlXyf6NjKTaKeRr+EyjDBFDbg5N96BGLxuO+pR1Ruhn+K5/UksdU8fy/o8XU9IRY1k5HEDTuIHUXqRO1dIL9/8Aw8NVP/u/0bGSxRQzxympldvbw/Dwci+HSNOI20rzZ404uO1c/qdgqoyT3f0WjkvKkVSzFA8PGo20EHY5p0jrWTOuUHiSNKE4zWUzeXk9mCgKSzppt6rahv8A1XO6pO/H5luaaW6pGNfHFjOa2RwFgSBsBIHYpnFPngjy17nyunkIdCAw7UeZDhfOTx4GPo2flC+dl1ZvR6I2QuHTKAICs91T6eDonfnC1P8AH+WRna7qiJ0+U5o24Y5pWN+y2R4HUAdCtuqD5tIqKya6Nkr3OMkGWd1TJciPQ0nSXSEaTc68LT/uGxU9baox8OPuW9JW297LMCzDRIxuh1zoaMiM2MjxGSNYaQ5zrc4bbrVnSQUrOfsVtVJxr5FSraMkIdCAIAgCAIAgPSnp3SODI2ue46mtBJPUF5lJRWWzqi5PCOnNmtWMbidTyW1m2BxH7LXE/golqam8biR6exLO05CnzkiCAIDs5n17oK2ItOh7mxPH2mvIH4Eg9Sr6qtTrefYm083GxYLoBWIbAKArndPyTZ7Klup1o5OQi+B3WLjqC0tDZ1gZ+sr6TIItEohAEAQGHajzIC+aA+Cj+4z8oXzsvMzdj0RsArh0yCgMoCs91T6eDonfnC0/8f5ZGdrfMiFxsLiGtFy4hoG0k2A7Sr8nhZZSSy8F45Fyc2mgZE3UxtiftOOlzuskrAsm5ycmbdcFCOEb68Hshu6j5JH07fdyK5oPUf2Kms8n5KvWuZgQBAEBsMoZTqilPNG8+wLx4ke6/Z62S7P9H1/w6bzM37mT5U8SHdfsbJdn+jxnp3x23xj2X1YmObfmxDSvSlF9GccWuqPNdPJcOZeRW01Mw2G+SNa+R1tPfC4bfYPisPUWuyb7GxRWoQ+pILKAnK73TMjNbhqYxYudgltqJIJa/n0WO3RsWjobXnYyhq6l50QJaRQCA3sheVU/Txe8ao7vTl9j3T519yandGaxz2mBxLJJI7426d7kcy+r9FZsNE5rOS/PVqMsYM/4lN9Hf+8b8F7/AOPfyPPGrsa2Uc/IaiJ0UtM8seLEb42+0EG2ggjWux0M4vcpf0clq4yWHEj3CqH0af8AiB8qtbL/AJL9FfdT8X+xwqh9Gn/iB8qbL/kv0N1Pxf7HCqH0af8AiB8qbL/kv0N1Pxf7HCqH0af+IHypsv8Akv0N1Pxf7HCqH0af+IHypsu+S/Q3U/F/slEG6LGxobweTvQGjv2HQBYaVUehk35iytbFLGD0G6TF5iX1mfFc4CXccbHsSTIGX4a1pMJIc3xmOsHNvx2B0jlCq20yqeJFmq6Ni5HXURKVpuqfTwdE784Wn/j/ACyM7W+ZEMglLHtc3xmua5vO0gj8Qr8llYKaeHkuzIGWGVkIkj0cT28bHcbT/Q8YWDbU65bWbNVisjuR01GSEN3UfJI+nb7uRXNB6j+xU1nk/JV61zMCA6ubmQ31suBmhosZH/ZbybXHiChvuVUc+5LTS7Hj2LZyRkGClaBDG0G2l5ALzzvOn+ixrLZzeZM1YVRguSOnZRkgsgNXKOT46iMxzND2niPEdoOsHlC9QnKLymeZRUlhlY5z5mSU13w3kh0k/bjH6QHjDlHWONalGrjP+MuTM27SuHOPQsHNbKbamlie06Q0MeNj2gBw/viIWdfBwm0y/TNTgmjr3URKQXdQyk0RMgBu9zhI4fZY0G1+c+wq9oa25bvYpayaUdpXC1TOCA38g+VU/Txe8ao7vTf5PdPnX3NSr+mn/Wan38i5R6aO3ednmpSMIAgCAIAgCAIAgO1mbUOjr4C0+M/AeVrxYg/h2BV9Uk6mT6Z4sRc6xDXK03Vfp4Ojd+cLT/x/lkZ2t8yIStApHUzcy2+imEjblp0SM+234ji/8qG+lWxx7+xLTa65ZLloaxk0bZIjia4XaR/eg8iw5RcXhmxGSksoi26j5JH07fdyK3oPUf2Kus8n5KvWuZhu5HyXJVTNiiGk6STqY0a3O5PboUdtqrjuZ7rrdktqLkyJkiOkiEcQ0DS5x1vdxuP96BYLDsslZLczYrgoRwjekkDQS4gAayTYDnK8I9N4PCjyhFNcwyMkANjgc11jy2OhepQlHzLByMlLozaXk9BAYIQEbyjm89j3T5OeIZTpfHa8U33m6mu/SCsQuTW2xZX9oryqa/lDk/6IrlLPatjJjkjjikGs4Di5wHOIty6Qrlekpl/JPKKs9VZHk0RCondI8vkcXOcbucTckq7GKisIqOTk8s816OBAb+QfKqfp4veNUd3pv7M90+ovualX9NP+s1Pv5Fyj00du87PNSkYQBAEAQBAEAQBAdXNby6n6VvtUGp9KRLp/URdiwzZK03VPp4Ojd+cLT/x/lkZ2t8yIStApBASfMjOTgkm9ynwDzp/6bvtj9Hb2qnq9P4i3R6otaa/Y9r6En3Tzekj6dvu5FU0HqP7FjWemVitczSzdy+mYKZ8gsXulLXHjAaBhb+JP7Sydc34mPY0tGlsyTKSQNBLiAALknUANZJVLr0Lb5FS555zGsfgjJEDDoGrfCPru5Ng69erY02mVazLqZeov3vC6Ei3NcjPja+eS7RK0NjbxloJOMjl4uTTxqrrbVJqK9ixpKnFbn7k6Col0ygCAwUBHM+8lNnpJHEDHE0yMdxgN0uHMQCrGltcLF2ZBqIKUGVCtsxwh0IDfyD5VT9PF7xqju9N/Znun1F9zUq/pp/1mp9/IuUemjt3nZ5qUjCAIAgCAIAgCAIDq5reW0/St9qg1PpSJdP6iLsWGbJXG6hA508OFrneDd4rSfr8i0tBJKLyzP1sW2sIhnA5PNyfu3/BX/Ej3RT2S7DgUvmpP3b/gueJHuhsl2ZngMvmpf3b/AIJ4kO6GyXZnerJpTkljZg4b3VBjMTXNODeXEDTrAJNlVgorUZj7onk5eDiXsyMq6VjpZFy7NRuJgcLO8Zrhia62okaNPKCoraIW+YkqtlX0PbLOc1RVjDK8BnGxgwtPPpJPMTZeKtNXW8o7ZfOawzezEyCKuculF4orFw4nvPitPJrJ6tqj1lzrjhdWSaWrfLL6Itpossg1T6QGCgOVnBl6Oijxy6SdDGDxnHjtyDjKkrqlY8IjssjWss6cUgcA5puCAQdoOkFRtY5HtPKyauWYS+nma0XLopGgbSWEAL1B4kmzk1mLRTwzbq/RpfVW3xFXyRj+BZ8Wa1bkuaAAzRSRg6AXNIF9l9V16jbCXlZ5lXOPVGopDyb2QfKqfp4veNUd3pv7M90+dfc1av6af9ZqPfyLlHpo7b52fMcZc4NaC5xNg0Akk7ABrUjaSyyNLLwiS0OYlXI3E4Mj5Hu77rDQbKrLW1J4XMsx0lj+hystZCmo3ATtsD4r2nEx3IDxHkNlLVfCzykVlMoPmc1TEQQ6EAQBAEB1M1vLafpW+1Qan0pEtHqIu0LDNkgu6BlyopZYm08hYHMcXDCw3IdYeMCr2jphYnuRS1VsoNbSK92Nb58+pF8qu8JT2KnE29x3Y1vn3epF8qcJV2HE29x3YVvpDvUi+VOEq7Dibe5tZQynLU5NxTvL3CsDQSGiw3gm3egcZKjhXGF+IrHI9zslOnMu5GFcKwQBAWluYRgUbiNbpnX6msAWPrn/ALfwamkX+smCqFoIDSyvW7xDJLhc/A0uwt1m39NvIF6hHdJR7nmctsclLZVylJVSmWY3cdQ4mjia0cQC3a6o1x2oxrJucsssPc6y4JYRA8+EiFmj7UfERtw6j1bVl6ynZLcujNDSW7o7X1RMlULYQHjV07ZWOZIA5rhZwPGCie15RxpNYZQ8rA1zgDcBxAO0AkA9a+ii20mzDfJtI28heV0/Txe8avF3pv7M9Vedfc72ScypqqWZ8h3qI1NQQdb3DhEnit4uc9ipLVxhBJc2W+FlObb6Fg5GyDBSC0LACdbz3z3c7j7BoVGy6dnmZcrqhDojqWUZIaWWMmsqYXxSanDXxtI8Vw5QV6rm4SUkeJwU4tMpKuo3QSvjkFnsdhPLyjkIsetb8JqcVJGNOLhJxZ4L0eQgCAIAgOpmv5bT9Mz2qHU+lIl0/qIu5YRsldbqtK7FBLbvbPjJ2G4c3tF+xaOgkucShrYvkyBLSM8IdCA7jf8AlZ/XR/8AHVb/APR+Cdeh+ThqyQBAEBaW5gf8m7kmf+Vix9d6v4NTRv8A1kwVQtBAfLm31oCms78i8DqS1o8E+74ubjb+yT2ELa0t3iQ+qMjUVbJfQ48E7o3B0bi1zTdrgbEHkP8AetWJRUlhkKbTyiY0O6LMwASxMlP2g4xk8pFiD1WVGWgi/K8FuOtklzRtf4lu9GH74/8A1rx/x/8A5f0euO/8f7NDK2f80zCyKNsOIWLg4vdbjwmww8+lSQ0MYvMnk8T1kpLCWCIBXiob2QvKqfp4veNUd3ps90+dfcuLIX0R6Wf38iwDbMZWy7BS23+QNJ1NALnHlDRc9akrqnZ5URztjDqzyyNnJT1ZLYHkuaLlrmuabbQCNI5l22idfmRyu6FnlZ1yoiUgu6TkPGwVMY75gwy242cTv2Sew8ivaK7a9j6MpaurctyK4WqZwQBAEOBAdTNby2n6VntUGp9KRNR6iLuWGbJr11GyaN0crQ5jtBB/vQeVeoycXlHmUVJYZD59zeIuJZNI0bCGut16D2q5HXzS5oqPRR9meX+GrPSH+o34r1x8uxzgo9x/hqz0h/qN+K5x8uw4KPc0c6sgihoGsa8vDqoPuQBbwLm20fdXvT3O27LXseL6lXVhdyELRKQQBAWfuXH/ACknTu93GsjXep+DT0fkJmqZbCAIDhZ3ZEFZTOaPpG9/Ef0gPF5iNHYptPa6559iG+vxI4KaItoOgjWNnIt1PkY+MBAEAQBAb2QvKqfp4veNUd3pv8nurzr7kjyhnq9jXw0owFs04dIbE33+TxG6hznsVDT6NSW6T/Bcu1TT2xIjLI57i55LnONy4kkk8pK0kklhFFtvmz3yXXuppmSx+Mw3t9oanNPOLjrXm2tWRcWdrm4SUi8KGrbNGySM3a9oc08h/qsCUXF4ZtRkpLKPSVgcCHC4IIIOogjSFzp0OvmUvnPkY0dQ6PTgPfRnawnVfjI1dXKtzT2+JDPv7mPfX4csH3mtkF1dNgvhYwB0juMAnQ0fpHT2Fc1F6qjn3O0UuyX0LOpc1KSNuEQRu5XjG487nXWU9Ra35jSVFa9iOZ25kxiN0tI3A5gLnRi5a5o0nCD4rrcWoqzp9XJPbPmV79KsboFdrUM46ma3l1P0rfaoNT6UibT+oi7lhmyEAQBAEBDd1HySPp2+7kVzQeo/sVNZ5PyVetczAgCAs3cs8ll6c+7YsnXeovsaWj8hNVSLgQBAYKApjPSlEVfO1uouD+bG0OP4krb0snKpGPqFixnFVghCAIAgN/IPlVP08XvGqO7039me6fOvualX9NP+s1Pv5Fyj00dt87PNSkYQ4W1udwPZQt3wEXe9zAdBwONwes4jzELF1bTteDX0qarWSTqsWCP56ZC4XTkMHhY7uj5T9Zl9hH4gKfTXeFPPsQX1eJH6nE3KyBFO3U8SNxA6CBhsARzh34qfXZck/bBDo+j75J2qJdPmRwAN9QGnm40OPoUC8i5w6r6ObiX0MeiMOXVnTzX8tp+mZ7VFqfSf2JNP6iLuWGbIQBAEAQEN3UfJI+nb7uRXNB6j+xU1nk/JV61zMCA2cm0L6iVkUQu55tyAcbjyALxZNQjuZ6hBzltRdORclspYWxR6mjSeNzj4zjylYVljsluZs1wUI4RvErweyMyZ+0jXuaXP702xBhc0242kXJHLZWVpLWs4Kz1VaeD1jz3onf6xHPHIP+1cekt7HVqa37mtlDP6lY072Xyu4g1rmjrc4AAdq9Q0Vsnz5HmWrrXTmVnlKudUTPlk8Z5ubagNQA5AAAtautVxUUZs5uctzOvmjmwa5znOJZEwgOcPGcbXwt2aLXPL2QanUqtYXUmo0/ic30JtLmDSFlg17TbxhI4nnsbj8FQWstTyXHpK37FeZxZEfRTb284gRiY/Vibe2riI4x8Vp0XK2OShbU63g5amIjfyD5VT9PF7xqiu9N/Znurzr7mpV/TT/rNT7+Rco9NHbfOzZyVkmaqfhgYXbTqa37zjoHNrXqy6Fa/kzkKpTeIosTN7MWKGz6i00msAjwbDyNPjHlPYsu7VynyjyRoVaWMeb5sl4CqFs+kBgoCIZdoJKOc1tG3ECLVMI+u3zjeX/wDeMq1XNWR8Of4ZVsg4S8SH5Rs0mfVG9t3SOYeNrmOJHW0EHqK49HanhI7HVVtdSOZ2Z7iaN0NJiDXCz5CMJLTraxp0i+02/qrOn0bT3TILtVlbYEHWiUTqZreW0/TM9qg1PpMlo9RF3LDNkIAgCAICG7qPkkfTt93Irmg9R/Yqazyfkq9a5mBAWzmLm7wWLHKPDSDvv0G6wzn28vMsbVX+JLC6I1dPTsjz6koVUsle5/Z0+NTU55Jnj8Y2n2nq220NJps/zl+Chqr8fwiQBaZQCHAh0IC1tzaVpoQBbE2R4fzk3H+0jsWPrE/FeTU0mPDwStVC0V7urSN/y7freEdzNOEe32LQ/wAenmTKGtxhEAWmUDeyF5VT9PF7xqiu9N/k91edfcnGQsyIXukmqHOkxVFQ4MHetHh5NBtpd2gciy+LmoqMeRo8LDdukSOoyxSUbcBkijDRojbYkfsM0/golVbZzSbJXZXDk2ji1O6JTN+jZLJyhoaP9xv+CsR0Nj64RC9ZBdOZou3StlObcstvYwr3wD+RHxv0PWDdJj/1IJB91zXe3CuPQS9mj0tbH3R2KLPajl1yb2dkjSz/AHeL+KglpbY+2fsTR1Ncvc78UrXtDmEOB1EEEHrCrtNdSbkyG5yZitmJkpCI3nS5h+jcdot4h/Dm1q7RrHDlLmipdpVLnHkyC12QqmA2lhkHKGl7fWbcLRjfXLoyjKmceqNNlM9xs1j3HYGOJ7AF7c490eNkuzJNmpmzVcIhlfEY2Me1xL7NJA2NOm/Uqmo1Fbg4p5ZaoonuUmuRayyTTMoAgCAICG7qPkkfTt93Irmg9R/Yqazyfkq9a5mEo3OqBk1ZeQA70wyNB43YgAbcl+2yp62bjXhe5Z0kFKfP2LYWQapEM+s6ODtMMB8M4d84f6TTx/fPFs17L3NLpvEe6XQqam/Ytq6lXLXMwIAgCAIDp5By5LRSF8JBBsHsPivA1X2EcR5eNQ3UxtWGSVXSrfIlcu6ScPe09ncsl2jlsG3Kpr/H8+ci09dy5LmQvKOUJKiV0kzsTndgA1NaOIDYr9darjhFOc3N5Zqr2eTeyD5XT9PF7xqju9Nnunzr7ntlHLdQ98sZleGNnqGhjThFhO/Xh8bruoNPRXsTxzJbrpuTWeRy7K2VwgCAIAgNmgyhLTuxQSPjP6JsDzt1HrC8TqhPzI9QslDysl+Td0aRotURB/6TDgPW03F+YhUp6Bf9WW4a1rlJHWZui0/HHMOTCw/96h4Cz6Eq1kDUrt0htrQQuJ2yODR2NvftC9x0D/7P9HiWtS8qOJk3L9RV11Pv0hw782zG96wafsjX13U1unhXU8IjrunZYsstpZJphAEAQBAcbOrI/DKZ0YIDgQ+MnUHt1X5CCR1qWi3w5qRFdX4kGioK3J0sLi2aN7CNrTY8x1EcoW1C2EllMyZVyi8NH3kmvlpZWyw6HC4sQSHA62uGz4BctjCyO2R2EpQllIl1TuiSGO0dPhkItiLi5oO0Nwi/WqS0Mc85ci29XLHKPMhEznvc5z8TnOJc4m9yTrJV9bYrCKT3N5ZjenfZd2Fd3R7nNr7GDGdh7Cu7l3G19hgOw9hTcu42vsMB2HsKbl3G19hgOw9hTcu42vsMB2HsKbl3G19gYiNbT2EJuXcYfYxgOw9hTcu4wzOA7D2FNyGH2JDm/k405FXVtLI4u+ja4YXzSW7xrWnTa+m/JzqrdZv/ANcObfX6FiqGz/ZLoiOEklzjrc97zzvcXO/ElWYRUYpFeUtzyF6OBAEAQBAEAQBAEB1M1fLqfpW+1Qan0pE1HqIu5YZsBAEAQBAYQGLIDGFDmEMKZGEMCZGEfVkOmMKHMDCmRgYUyMDCgwMKDBDd0qtlhjhdBK+ImRzXFpGkYbgG4OxW9HXGcmpFbVTlBJxIH3Q1npU3az5VocJV2KPEWdx3Q1npU3az5U4WrsOIs7mnVVckrsU0j5HbXuLrcgGoDkCmhXGCxFEc5yn5meK9HkIAgCAIAgCAIAgCA6maw/ztP0rPaoNT6bJaPURdoWGbJlAEAQBAEAQBAEAQBAEAQBAEAQHIzmyMKyAxk4XXxMda+F4vYkbNJB5CpabXVPciK2tWRwyrqrNSsjcQYHu/SZZ7Tygj+oBWtHVVNdTMemtT6Hj3OVfo8vqFeuIq+SOeBZ2Hc5V+jy+oVziavkPAs7Ducq/R5fUK7xFXyQ8CzsO5yr9Hl9QpxFXyQ8CzsO5yr9Hl9QpxFXyQ8CzsO5yr9Hl9QrnEV/JDwLOw7nKv0eX1Cu8RV8kPAs7Ducq/R5fUKcRV8kPAs7Ducq/R5fUKcRV8kPAs7Ducq/R5fUKcRX8kPAs7Ducq/R5fUKcRV8kPAs7GRm3V+jy+qU4ir5IeBZ2JlmRmg+GQT1QDXNB3uO4JaSLFziNF7EgAE6z1UNVqlNbY9C5p9M4vdInSol0ygCAIAgCAIAgCAIAgCAIAgCAIAgMWQCyAWQCyAIAgMEIBgCAYAgGEIBgCAYAgGEIDKAAID//Z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0196" name="Picture 38" descr="http://static-web-0.kspu.ru/web/images/2013/10/14/639f2e2e300b91ef80cbf812a259b3d3/sport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2148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Трапеция 42"/>
          <p:cNvSpPr>
            <a:spLocks/>
          </p:cNvSpPr>
          <p:nvPr/>
        </p:nvSpPr>
        <p:spPr bwMode="auto">
          <a:xfrm rot="10799991">
            <a:off x="3500438" y="3214688"/>
            <a:ext cx="2500312" cy="1143000"/>
          </a:xfrm>
          <a:custGeom>
            <a:avLst/>
            <a:gdLst>
              <a:gd name="T0" fmla="*/ 1250163 w 2500326"/>
              <a:gd name="T1" fmla="*/ 0 h 1142990"/>
              <a:gd name="T2" fmla="*/ 2500326 w 2500326"/>
              <a:gd name="T3" fmla="*/ 571495 h 1142990"/>
              <a:gd name="T4" fmla="*/ 1250163 w 2500326"/>
              <a:gd name="T5" fmla="*/ 1142990 h 1142990"/>
              <a:gd name="T6" fmla="*/ 0 w 2500326"/>
              <a:gd name="T7" fmla="*/ 571495 h 1142990"/>
              <a:gd name="T8" fmla="*/ 132313 w 2500326"/>
              <a:gd name="T9" fmla="*/ 571495 h 1142990"/>
              <a:gd name="T10" fmla="*/ 2368013 w 2500326"/>
              <a:gd name="T11" fmla="*/ 571495 h 114299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32313 w 2500326"/>
              <a:gd name="T19" fmla="*/ 80647 h 1142990"/>
              <a:gd name="T20" fmla="*/ 2368013 w 2500326"/>
              <a:gd name="T21" fmla="*/ 1142990 h 11429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0326" h="1142990">
                <a:moveTo>
                  <a:pt x="0" y="1142990"/>
                </a:moveTo>
                <a:lnTo>
                  <a:pt x="264625" y="0"/>
                </a:lnTo>
                <a:lnTo>
                  <a:pt x="2235701" y="0"/>
                </a:lnTo>
                <a:lnTo>
                  <a:pt x="2500326" y="1142990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1203" name="Трапеция 39"/>
          <p:cNvSpPr>
            <a:spLocks/>
          </p:cNvSpPr>
          <p:nvPr/>
        </p:nvSpPr>
        <p:spPr bwMode="auto">
          <a:xfrm>
            <a:off x="3500438" y="5572125"/>
            <a:ext cx="2500312" cy="928709"/>
          </a:xfrm>
          <a:custGeom>
            <a:avLst/>
            <a:gdLst>
              <a:gd name="T0" fmla="*/ 1250163 w 2500326"/>
              <a:gd name="T1" fmla="*/ 0 h 1285856"/>
              <a:gd name="T2" fmla="*/ 2500326 w 2500326"/>
              <a:gd name="T3" fmla="*/ 642928 h 1285856"/>
              <a:gd name="T4" fmla="*/ 1250163 w 2500326"/>
              <a:gd name="T5" fmla="*/ 1285856 h 1285856"/>
              <a:gd name="T6" fmla="*/ 0 w 2500326"/>
              <a:gd name="T7" fmla="*/ 642928 h 1285856"/>
              <a:gd name="T8" fmla="*/ 128701 w 2500326"/>
              <a:gd name="T9" fmla="*/ 642928 h 1285856"/>
              <a:gd name="T10" fmla="*/ 2371625 w 2500326"/>
              <a:gd name="T11" fmla="*/ 642928 h 128585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28701 w 2500326"/>
              <a:gd name="T19" fmla="*/ 88251 h 1285856"/>
              <a:gd name="T20" fmla="*/ 2371625 w 2500326"/>
              <a:gd name="T21" fmla="*/ 1285856 h 12858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0326" h="1285856">
                <a:moveTo>
                  <a:pt x="0" y="1285856"/>
                </a:moveTo>
                <a:lnTo>
                  <a:pt x="257403" y="0"/>
                </a:lnTo>
                <a:lnTo>
                  <a:pt x="2242923" y="0"/>
                </a:lnTo>
                <a:lnTo>
                  <a:pt x="2500326" y="1285856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1204" name="Равнобедренный треугольник 15"/>
          <p:cNvSpPr>
            <a:spLocks/>
          </p:cNvSpPr>
          <p:nvPr/>
        </p:nvSpPr>
        <p:spPr bwMode="auto">
          <a:xfrm rot="5400013">
            <a:off x="1928813" y="4786313"/>
            <a:ext cx="3643312" cy="500062"/>
          </a:xfrm>
          <a:custGeom>
            <a:avLst/>
            <a:gdLst>
              <a:gd name="T0" fmla="*/ 1821668 w 3643335"/>
              <a:gd name="T1" fmla="*/ 0 h 500067"/>
              <a:gd name="T2" fmla="*/ 3643335 w 3643335"/>
              <a:gd name="T3" fmla="*/ 250034 h 500067"/>
              <a:gd name="T4" fmla="*/ 1821668 w 3643335"/>
              <a:gd name="T5" fmla="*/ 500067 h 500067"/>
              <a:gd name="T6" fmla="*/ 0 w 3643335"/>
              <a:gd name="T7" fmla="*/ 250034 h 500067"/>
              <a:gd name="T8" fmla="*/ 1841014 w 3643335"/>
              <a:gd name="T9" fmla="*/ 0 h 500067"/>
              <a:gd name="T10" fmla="*/ 920507 w 3643335"/>
              <a:gd name="T11" fmla="*/ 250034 h 500067"/>
              <a:gd name="T12" fmla="*/ 0 w 3643335"/>
              <a:gd name="T13" fmla="*/ 500067 h 500067"/>
              <a:gd name="T14" fmla="*/ 1841014 w 3643335"/>
              <a:gd name="T15" fmla="*/ 500067 h 500067"/>
              <a:gd name="T16" fmla="*/ 3643335 w 3643335"/>
              <a:gd name="T17" fmla="*/ 500067 h 500067"/>
              <a:gd name="T18" fmla="*/ 2742174 w 3643335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20507 w 3643335"/>
              <a:gd name="T31" fmla="*/ 250034 h 500067"/>
              <a:gd name="T32" fmla="*/ 2742174 w 3643335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3335" h="500067">
                <a:moveTo>
                  <a:pt x="0" y="500067"/>
                </a:moveTo>
                <a:lnTo>
                  <a:pt x="1841014" y="0"/>
                </a:lnTo>
                <a:lnTo>
                  <a:pt x="3643335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1205" name="Равнобедренный треугольник 36"/>
          <p:cNvSpPr>
            <a:spLocks/>
          </p:cNvSpPr>
          <p:nvPr/>
        </p:nvSpPr>
        <p:spPr bwMode="auto">
          <a:xfrm rot="-5399996">
            <a:off x="3929063" y="4786313"/>
            <a:ext cx="3643312" cy="500062"/>
          </a:xfrm>
          <a:custGeom>
            <a:avLst/>
            <a:gdLst>
              <a:gd name="T0" fmla="*/ 1821659 w 3643317"/>
              <a:gd name="T1" fmla="*/ 0 h 500067"/>
              <a:gd name="T2" fmla="*/ 3643317 w 3643317"/>
              <a:gd name="T3" fmla="*/ 250034 h 500067"/>
              <a:gd name="T4" fmla="*/ 1821659 w 3643317"/>
              <a:gd name="T5" fmla="*/ 500067 h 500067"/>
              <a:gd name="T6" fmla="*/ 0 w 3643317"/>
              <a:gd name="T7" fmla="*/ 250034 h 500067"/>
              <a:gd name="T8" fmla="*/ 1841005 w 3643317"/>
              <a:gd name="T9" fmla="*/ 0 h 500067"/>
              <a:gd name="T10" fmla="*/ 920502 w 3643317"/>
              <a:gd name="T11" fmla="*/ 250034 h 500067"/>
              <a:gd name="T12" fmla="*/ 0 w 3643317"/>
              <a:gd name="T13" fmla="*/ 500067 h 500067"/>
              <a:gd name="T14" fmla="*/ 1841005 w 3643317"/>
              <a:gd name="T15" fmla="*/ 500067 h 500067"/>
              <a:gd name="T16" fmla="*/ 3643317 w 3643317"/>
              <a:gd name="T17" fmla="*/ 500067 h 500067"/>
              <a:gd name="T18" fmla="*/ 2742161 w 3643317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20502 w 3643317"/>
              <a:gd name="T31" fmla="*/ 250034 h 500067"/>
              <a:gd name="T32" fmla="*/ 2742161 w 3643317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3317" h="500067">
                <a:moveTo>
                  <a:pt x="0" y="500067"/>
                </a:moveTo>
                <a:lnTo>
                  <a:pt x="1841005" y="0"/>
                </a:lnTo>
                <a:lnTo>
                  <a:pt x="3643317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1206" name="Прямоугольник 18"/>
          <p:cNvSpPr>
            <a:spLocks noChangeArrowheads="1"/>
          </p:cNvSpPr>
          <p:nvPr/>
        </p:nvSpPr>
        <p:spPr bwMode="auto">
          <a:xfrm>
            <a:off x="142875" y="3214688"/>
            <a:ext cx="3357563" cy="3643312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на: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предоставление дополнительных мер социальной поддержки отдельным категориям граждан</a:t>
            </a:r>
          </a:p>
          <a:p>
            <a:pPr algn="just">
              <a:buSzPct val="100000"/>
              <a:buFontTx/>
              <a:buChar char="-"/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больных туберкулезом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-организация и проведение мероприятий по вакцинации населения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-оказание содействия в выявлении и лечении наркомании и алкоголизма среди населения городского округа Верхотурский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-обеспечение предоставления гражданам, молодым специалистам, молодым семьям социальных выплат для приобретения, строительства жилого помещения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-оказание поддержки гражданам, находящимся в трудной жизненной ситуации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-поддержка общественных организаций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4000500" y="4286250"/>
            <a:ext cx="1357313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31711,9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32087,2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32136,6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120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9" name="Прямоугольник 34"/>
          <p:cNvSpPr>
            <a:spLocks noChangeArrowheads="1"/>
          </p:cNvSpPr>
          <p:nvPr/>
        </p:nvSpPr>
        <p:spPr bwMode="auto">
          <a:xfrm>
            <a:off x="6000750" y="3214688"/>
            <a:ext cx="3000375" cy="3643312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 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улучшение уровня материального благополучия отдельных категорий граждан городского округа Верхотурский и способствует созданию благоприятного социального климата в городском округе  </a:t>
            </a: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 «Социальная политика в городском округе Верхотурский до 2020 года»</a:t>
            </a:r>
          </a:p>
        </p:txBody>
      </p:sp>
      <p:sp>
        <p:nvSpPr>
          <p:cNvPr id="51212" name="Rectangle 1"/>
          <p:cNvSpPr>
            <a:spLocks noChangeArrowheads="1"/>
          </p:cNvSpPr>
          <p:nvPr/>
        </p:nvSpPr>
        <p:spPr bwMode="auto">
          <a:xfrm>
            <a:off x="500034" y="571480"/>
            <a:ext cx="81438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усиление социальной защищенности и уровня материального благополучия отдельных категорий граждан в муниципальном образовании городской округ Верхотурский.</a:t>
            </a: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8"/>
          <p:cNvSpPr/>
          <p:nvPr/>
        </p:nvSpPr>
        <p:spPr>
          <a:xfrm>
            <a:off x="428596" y="928670"/>
            <a:ext cx="8143875" cy="22780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Подпрограммы муниципальной 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 дополнительных мерах по ограничению распространения туберкулеза до 2020 года» - 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72,0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«Вакцинопрофилактика до 2020 года» - </a:t>
            </a:r>
            <a:r>
              <a:rPr lang="ru-RU" sz="1000" b="1" kern="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211,8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«Профилактика правонарушений, наркомании и пьянства  в городском округе Верхотурский до 2020 года» -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125,2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«Устойчивое развитие сельских территорий городского округа Верхотурский до 2020 года» -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143,6 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</a:t>
            </a: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«Старшее поколение городского округа Верхотурский до 2020 года» -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303,9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«Поддержка малообеспеченных слоев населения и общественных организаций до 2020 года» -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353,8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тыс.рублей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"Осуществление государственных полномочий по предоставлению гражданам субсидий на оплату жилого помещения и коммунальных услуг, предоставление отдельным категориям граждан компенсации расходов на оплату жилого помещения и коммунальных услуг« – </a:t>
            </a:r>
            <a:r>
              <a:rPr lang="ru-RU" sz="1000" b="1" dirty="0" smtClean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30370,0 тыс.рублей</a:t>
            </a:r>
            <a:endParaRPr lang="ru-RU" sz="100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Подпрограмма «Осуществление государственных полномочий Свердловской области по постановке на учет и учету граждан Российской Федерации, имеющих право на получение жилищных субсидий на приобретение или строительство жилых помещений в соответствии с федеральным законом о жилищных субсидиях гражданам, выезжающим из районов Крайнего Севера и приравненных к ним местностей» - </a:t>
            </a:r>
            <a:r>
              <a:rPr lang="ru-RU" sz="10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0,2 тыс. рублей</a:t>
            </a:r>
          </a:p>
        </p:txBody>
      </p:sp>
      <p:sp>
        <p:nvSpPr>
          <p:cNvPr id="51214" name="Прямоугольник 43"/>
          <p:cNvSpPr>
            <a:spLocks noChangeArrowheads="1"/>
          </p:cNvSpPr>
          <p:nvPr/>
        </p:nvSpPr>
        <p:spPr bwMode="auto">
          <a:xfrm>
            <a:off x="3714750" y="3286125"/>
            <a:ext cx="2071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 программы –</a:t>
            </a:r>
          </a:p>
          <a:p>
            <a:pPr algn="ctr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Верхотурский</a:t>
            </a:r>
          </a:p>
          <a:p>
            <a:pPr algn="ctr"/>
            <a:endParaRPr lang="ru-RU" sz="10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1215" name="Прямоугольник 44"/>
          <p:cNvSpPr>
            <a:spLocks noChangeArrowheads="1"/>
          </p:cNvSpPr>
          <p:nvPr/>
        </p:nvSpPr>
        <p:spPr bwMode="auto">
          <a:xfrm>
            <a:off x="3643313" y="5715000"/>
            <a:ext cx="2214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</a:t>
            </a: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</a:t>
            </a:r>
            <a:endParaRPr lang="ru-RU" sz="1200" dirty="0">
              <a:solidFill>
                <a:srgbClr val="FFFFFF"/>
              </a:solidFill>
              <a:latin typeface="Franklin Gothic Book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1216" name="Рисунок 16" descr="доп меры соц поддержк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5072063"/>
            <a:ext cx="2428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Трапеция 42"/>
          <p:cNvSpPr>
            <a:spLocks/>
          </p:cNvSpPr>
          <p:nvPr/>
        </p:nvSpPr>
        <p:spPr bwMode="auto">
          <a:xfrm rot="10799991">
            <a:off x="3429000" y="2857500"/>
            <a:ext cx="2357438" cy="928688"/>
          </a:xfrm>
          <a:custGeom>
            <a:avLst/>
            <a:gdLst>
              <a:gd name="T0" fmla="*/ 1178726 w 2357451"/>
              <a:gd name="T1" fmla="*/ 0 h 928692"/>
              <a:gd name="T2" fmla="*/ 2357451 w 2357451"/>
              <a:gd name="T3" fmla="*/ 464346 h 928692"/>
              <a:gd name="T4" fmla="*/ 1178726 w 2357451"/>
              <a:gd name="T5" fmla="*/ 928692 h 928692"/>
              <a:gd name="T6" fmla="*/ 0 w 2357451"/>
              <a:gd name="T7" fmla="*/ 464346 h 928692"/>
              <a:gd name="T8" fmla="*/ 142373 w 2357451"/>
              <a:gd name="T9" fmla="*/ 464346 h 928692"/>
              <a:gd name="T10" fmla="*/ 2215078 w 2357451"/>
              <a:gd name="T11" fmla="*/ 464346 h 92869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42373 w 2357451"/>
              <a:gd name="T19" fmla="*/ 74782 h 928692"/>
              <a:gd name="T20" fmla="*/ 2215078 w 2357451"/>
              <a:gd name="T21" fmla="*/ 928692 h 9286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7451" h="928692">
                <a:moveTo>
                  <a:pt x="0" y="928692"/>
                </a:moveTo>
                <a:lnTo>
                  <a:pt x="284746" y="0"/>
                </a:lnTo>
                <a:lnTo>
                  <a:pt x="2072705" y="0"/>
                </a:lnTo>
                <a:lnTo>
                  <a:pt x="2357451" y="928692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2227" name="Трапеция 39"/>
          <p:cNvSpPr>
            <a:spLocks/>
          </p:cNvSpPr>
          <p:nvPr/>
        </p:nvSpPr>
        <p:spPr bwMode="auto">
          <a:xfrm>
            <a:off x="3429000" y="5286375"/>
            <a:ext cx="2357438" cy="1071563"/>
          </a:xfrm>
          <a:custGeom>
            <a:avLst/>
            <a:gdLst>
              <a:gd name="T0" fmla="*/ 1178726 w 2357451"/>
              <a:gd name="T1" fmla="*/ 0 h 1071567"/>
              <a:gd name="T2" fmla="*/ 2357451 w 2357451"/>
              <a:gd name="T3" fmla="*/ 535784 h 1071567"/>
              <a:gd name="T4" fmla="*/ 1178726 w 2357451"/>
              <a:gd name="T5" fmla="*/ 1071567 h 1071567"/>
              <a:gd name="T6" fmla="*/ 0 w 2357451"/>
              <a:gd name="T7" fmla="*/ 535784 h 1071567"/>
              <a:gd name="T8" fmla="*/ 211886 w 2357451"/>
              <a:gd name="T9" fmla="*/ 535784 h 1071567"/>
              <a:gd name="T10" fmla="*/ 2145565 w 2357451"/>
              <a:gd name="T11" fmla="*/ 535784 h 1071567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211886 w 2357451"/>
              <a:gd name="T19" fmla="*/ 128416 h 1071567"/>
              <a:gd name="T20" fmla="*/ 2145565 w 2357451"/>
              <a:gd name="T21" fmla="*/ 1071567 h 10715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7451" h="1071567">
                <a:moveTo>
                  <a:pt x="0" y="1071567"/>
                </a:moveTo>
                <a:lnTo>
                  <a:pt x="423773" y="0"/>
                </a:lnTo>
                <a:lnTo>
                  <a:pt x="1933678" y="0"/>
                </a:lnTo>
                <a:lnTo>
                  <a:pt x="2357451" y="1071567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2228" name="Равнобедренный треугольник 15"/>
          <p:cNvSpPr>
            <a:spLocks/>
          </p:cNvSpPr>
          <p:nvPr/>
        </p:nvSpPr>
        <p:spPr bwMode="auto">
          <a:xfrm rot="5400013">
            <a:off x="2107406" y="4250532"/>
            <a:ext cx="3286125" cy="642938"/>
          </a:xfrm>
          <a:custGeom>
            <a:avLst/>
            <a:gdLst>
              <a:gd name="T0" fmla="*/ 1643076 w 3286152"/>
              <a:gd name="T1" fmla="*/ 0 h 642942"/>
              <a:gd name="T2" fmla="*/ 3286152 w 3286152"/>
              <a:gd name="T3" fmla="*/ 321471 h 642942"/>
              <a:gd name="T4" fmla="*/ 1643076 w 3286152"/>
              <a:gd name="T5" fmla="*/ 642942 h 642942"/>
              <a:gd name="T6" fmla="*/ 0 w 3286152"/>
              <a:gd name="T7" fmla="*/ 321471 h 642942"/>
              <a:gd name="T8" fmla="*/ 1660525 w 3286152"/>
              <a:gd name="T9" fmla="*/ 0 h 642942"/>
              <a:gd name="T10" fmla="*/ 830263 w 3286152"/>
              <a:gd name="T11" fmla="*/ 321471 h 642942"/>
              <a:gd name="T12" fmla="*/ 0 w 3286152"/>
              <a:gd name="T13" fmla="*/ 642942 h 642942"/>
              <a:gd name="T14" fmla="*/ 1660525 w 3286152"/>
              <a:gd name="T15" fmla="*/ 642942 h 642942"/>
              <a:gd name="T16" fmla="*/ 3286152 w 3286152"/>
              <a:gd name="T17" fmla="*/ 642942 h 642942"/>
              <a:gd name="T18" fmla="*/ 2473339 w 3286152"/>
              <a:gd name="T19" fmla="*/ 321471 h 642942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30263 w 3286152"/>
              <a:gd name="T31" fmla="*/ 321471 h 642942"/>
              <a:gd name="T32" fmla="*/ 2473339 w 3286152"/>
              <a:gd name="T33" fmla="*/ 642942 h 6429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86152" h="642942">
                <a:moveTo>
                  <a:pt x="0" y="642942"/>
                </a:moveTo>
                <a:lnTo>
                  <a:pt x="1660525" y="0"/>
                </a:lnTo>
                <a:lnTo>
                  <a:pt x="3286152" y="642942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2229" name="Равнобедренный треугольник 36"/>
          <p:cNvSpPr>
            <a:spLocks/>
          </p:cNvSpPr>
          <p:nvPr/>
        </p:nvSpPr>
        <p:spPr bwMode="auto">
          <a:xfrm rot="-5399996">
            <a:off x="3893344" y="4321969"/>
            <a:ext cx="3286125" cy="500063"/>
          </a:xfrm>
          <a:custGeom>
            <a:avLst/>
            <a:gdLst>
              <a:gd name="T0" fmla="*/ 1643076 w 3286152"/>
              <a:gd name="T1" fmla="*/ 0 h 500067"/>
              <a:gd name="T2" fmla="*/ 3286152 w 3286152"/>
              <a:gd name="T3" fmla="*/ 250034 h 500067"/>
              <a:gd name="T4" fmla="*/ 1643076 w 3286152"/>
              <a:gd name="T5" fmla="*/ 500067 h 500067"/>
              <a:gd name="T6" fmla="*/ 0 w 3286152"/>
              <a:gd name="T7" fmla="*/ 250034 h 500067"/>
              <a:gd name="T8" fmla="*/ 1660525 w 3286152"/>
              <a:gd name="T9" fmla="*/ 0 h 500067"/>
              <a:gd name="T10" fmla="*/ 830263 w 3286152"/>
              <a:gd name="T11" fmla="*/ 250034 h 500067"/>
              <a:gd name="T12" fmla="*/ 0 w 3286152"/>
              <a:gd name="T13" fmla="*/ 500067 h 500067"/>
              <a:gd name="T14" fmla="*/ 1660525 w 3286152"/>
              <a:gd name="T15" fmla="*/ 500067 h 500067"/>
              <a:gd name="T16" fmla="*/ 3286152 w 3286152"/>
              <a:gd name="T17" fmla="*/ 500067 h 500067"/>
              <a:gd name="T18" fmla="*/ 2473339 w 328615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30263 w 3286152"/>
              <a:gd name="T31" fmla="*/ 250034 h 500067"/>
              <a:gd name="T32" fmla="*/ 2473339 w 328615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86152" h="500067">
                <a:moveTo>
                  <a:pt x="0" y="500067"/>
                </a:moveTo>
                <a:lnTo>
                  <a:pt x="1660525" y="0"/>
                </a:lnTo>
                <a:lnTo>
                  <a:pt x="328615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2230" name="Прямоугольник 18"/>
          <p:cNvSpPr>
            <a:spLocks noChangeArrowheads="1"/>
          </p:cNvSpPr>
          <p:nvPr/>
        </p:nvSpPr>
        <p:spPr bwMode="auto">
          <a:xfrm>
            <a:off x="142875" y="2857500"/>
            <a:ext cx="3286125" cy="3500438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на: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малоэтажных жилых домов для переселения граждан из аварийного жилого фонда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жилья для предоставления гражданам по договорам социального найма</a:t>
            </a:r>
            <a:r>
              <a:rPr lang="ru-RU" sz="1100" dirty="0">
                <a:solidFill>
                  <a:srgbClr val="FFFFFF"/>
                </a:solidFill>
                <a:latin typeface="Franklin Gothic Book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ремонт жилого фонда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тепловых и водопроводных сетей</a:t>
            </a:r>
          </a:p>
          <a:p>
            <a:pPr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-предоставление субсидий юридическим лицам (за исключением субсидий муниципальным учреждениям), индивидуальным предпринимателям, физическим лицам – производителям товаров, работ, услуг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городской округ Верхотурский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жилищно-коммунального хозяйства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3929063" y="4000500"/>
            <a:ext cx="1357312" cy="6429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82886,8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36692,2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34863,6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223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3" name="Прямоугольник 34"/>
          <p:cNvSpPr>
            <a:spLocks noChangeArrowheads="1"/>
          </p:cNvSpPr>
          <p:nvPr/>
        </p:nvSpPr>
        <p:spPr bwMode="auto">
          <a:xfrm>
            <a:off x="5786438" y="2857500"/>
            <a:ext cx="3214687" cy="3500438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уменьшение количества ветхих инженерных сетей и объектов,  уменьшение аварийности на данных объектах, обеспечение надежности поставки коммунальных ресурсов потребителям.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для улучшения жилищных условий и комфортного проживания населения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Для улучшения комплексного благоустройства и озеленение городского округа, поддержание единого архитектурного облика населенных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«Развитие жилищно-коммунального хозяйства и благоустройства городского округа Верхотурский до 2020 года»</a:t>
            </a:r>
          </a:p>
        </p:txBody>
      </p:sp>
      <p:sp>
        <p:nvSpPr>
          <p:cNvPr id="52236" name="Rectangle 1"/>
          <p:cNvSpPr>
            <a:spLocks noChangeArrowheads="1"/>
          </p:cNvSpPr>
          <p:nvPr/>
        </p:nvSpPr>
        <p:spPr bwMode="auto">
          <a:xfrm>
            <a:off x="500034" y="642918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надежности предоставления жилищных и коммунальных услуг в соответствии с нормативными требованиями.</a:t>
            </a:r>
          </a:p>
        </p:txBody>
      </p:sp>
      <p:sp>
        <p:nvSpPr>
          <p:cNvPr id="52237" name="Прямоугольник 28"/>
          <p:cNvSpPr>
            <a:spLocks noChangeArrowheads="1"/>
          </p:cNvSpPr>
          <p:nvPr/>
        </p:nvSpPr>
        <p:spPr bwMode="auto">
          <a:xfrm>
            <a:off x="500034" y="1142984"/>
            <a:ext cx="81438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«Переселение граждан из аварийного жилищного фонда с учетом необходимости развития малоэтажного жилищного строительства на территории городского округа Верхотурский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«Ремонт жилого фонда городского округа Верхотурский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3681,5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и модернизация объектов коммунальной инфраструктуры городского округа Верхотурский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46714,3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деятельности жилищно-коммунального хозяйства городского округа Верхотурский до 2020 года» </a:t>
            </a:r>
            <a:r>
              <a:rPr lang="ru-RU" sz="9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19684,1</a:t>
            </a:r>
            <a:r>
              <a:rPr lang="ru-RU" sz="9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9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банного хозяйства в городском округе Верхотурский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341,1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9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«Благоустройство городского округа Верхотурский 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7242,4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9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9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«Осуществление мероприятий по содержанию детских площадок </a:t>
            </a:r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городского округа Верхотурский  до 2020 года»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379,6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9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«Осуществление государственного полномочия Свердловской области по предоставлению гражданам, проживающим на территории Свердловской области, мер социальной поддержки по частичному освобождению от платы за коммунальные услуги» - </a:t>
            </a:r>
            <a:r>
              <a:rPr lang="ru-RU" sz="9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2850,0 </a:t>
            </a:r>
            <a:r>
              <a:rPr lang="ru-RU" sz="9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9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8" name="Прямоугольник 43"/>
          <p:cNvSpPr>
            <a:spLocks noChangeArrowheads="1"/>
          </p:cNvSpPr>
          <p:nvPr/>
        </p:nvSpPr>
        <p:spPr bwMode="auto">
          <a:xfrm>
            <a:off x="3429000" y="321468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Исполнителями  программы –</a:t>
            </a:r>
          </a:p>
          <a:p>
            <a:pPr algn="ctr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Верхотурский</a:t>
            </a:r>
          </a:p>
          <a:p>
            <a:pPr algn="ctr"/>
            <a:endParaRPr lang="ru-RU" sz="5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2239" name="Прямоугольник 44"/>
          <p:cNvSpPr>
            <a:spLocks noChangeArrowheads="1"/>
          </p:cNvSpPr>
          <p:nvPr/>
        </p:nvSpPr>
        <p:spPr bwMode="auto">
          <a:xfrm>
            <a:off x="3643313" y="5572125"/>
            <a:ext cx="2071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</a:t>
            </a: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</a:t>
            </a:r>
            <a:endParaRPr lang="ru-RU" sz="1200" dirty="0">
              <a:solidFill>
                <a:srgbClr val="FFFFFF"/>
              </a:solidFill>
              <a:latin typeface="Franklin Gothic Book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224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Рисунок 17" descr="ком-ый комплекс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5357813"/>
            <a:ext cx="16240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Трапеция 42"/>
          <p:cNvSpPr>
            <a:spLocks/>
          </p:cNvSpPr>
          <p:nvPr/>
        </p:nvSpPr>
        <p:spPr bwMode="auto">
          <a:xfrm rot="10799991">
            <a:off x="3643313" y="2357438"/>
            <a:ext cx="2143125" cy="1143000"/>
          </a:xfrm>
          <a:custGeom>
            <a:avLst/>
            <a:gdLst>
              <a:gd name="T0" fmla="*/ 1071572 w 2143143"/>
              <a:gd name="T1" fmla="*/ 0 h 1143009"/>
              <a:gd name="T2" fmla="*/ 2143143 w 2143143"/>
              <a:gd name="T3" fmla="*/ 571505 h 1143009"/>
              <a:gd name="T4" fmla="*/ 1071572 w 2143143"/>
              <a:gd name="T5" fmla="*/ 1143009 h 1143009"/>
              <a:gd name="T6" fmla="*/ 0 w 2143143"/>
              <a:gd name="T7" fmla="*/ 571505 h 1143009"/>
              <a:gd name="T8" fmla="*/ 128611 w 2143143"/>
              <a:gd name="T9" fmla="*/ 571505 h 1143009"/>
              <a:gd name="T10" fmla="*/ 2014532 w 2143143"/>
              <a:gd name="T11" fmla="*/ 571505 h 11430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28611 w 2143143"/>
              <a:gd name="T19" fmla="*/ 91457 h 1143009"/>
              <a:gd name="T20" fmla="*/ 2014532 w 2143143"/>
              <a:gd name="T21" fmla="*/ 1143009 h 11430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3143" h="1143009">
                <a:moveTo>
                  <a:pt x="0" y="1143009"/>
                </a:moveTo>
                <a:lnTo>
                  <a:pt x="257223" y="0"/>
                </a:lnTo>
                <a:lnTo>
                  <a:pt x="1885920" y="0"/>
                </a:lnTo>
                <a:lnTo>
                  <a:pt x="2143143" y="11430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3251" name="Трапеция 39"/>
          <p:cNvSpPr>
            <a:spLocks/>
          </p:cNvSpPr>
          <p:nvPr/>
        </p:nvSpPr>
        <p:spPr bwMode="auto">
          <a:xfrm>
            <a:off x="3643313" y="4857750"/>
            <a:ext cx="2143125" cy="1285875"/>
          </a:xfrm>
          <a:custGeom>
            <a:avLst/>
            <a:gdLst>
              <a:gd name="T0" fmla="*/ 1071572 w 2143143"/>
              <a:gd name="T1" fmla="*/ 0 h 1285884"/>
              <a:gd name="T2" fmla="*/ 2143143 w 2143143"/>
              <a:gd name="T3" fmla="*/ 642942 h 1285884"/>
              <a:gd name="T4" fmla="*/ 1071572 w 2143143"/>
              <a:gd name="T5" fmla="*/ 1285884 h 1285884"/>
              <a:gd name="T6" fmla="*/ 0 w 2143143"/>
              <a:gd name="T7" fmla="*/ 642942 h 1285884"/>
              <a:gd name="T8" fmla="*/ 134118 w 2143143"/>
              <a:gd name="T9" fmla="*/ 642942 h 1285884"/>
              <a:gd name="T10" fmla="*/ 2009025 w 2143143"/>
              <a:gd name="T11" fmla="*/ 642942 h 128588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34118 w 2143143"/>
              <a:gd name="T19" fmla="*/ 107294 h 1285884"/>
              <a:gd name="T20" fmla="*/ 2009025 w 2143143"/>
              <a:gd name="T21" fmla="*/ 1285884 h 12858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3143" h="1285884">
                <a:moveTo>
                  <a:pt x="0" y="1285884"/>
                </a:moveTo>
                <a:lnTo>
                  <a:pt x="268235" y="0"/>
                </a:lnTo>
                <a:lnTo>
                  <a:pt x="1874908" y="0"/>
                </a:lnTo>
                <a:lnTo>
                  <a:pt x="2143143" y="128588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3252" name="Равнобедренный треугольник 15"/>
          <p:cNvSpPr>
            <a:spLocks/>
          </p:cNvSpPr>
          <p:nvPr/>
        </p:nvSpPr>
        <p:spPr bwMode="auto">
          <a:xfrm rot="5400013">
            <a:off x="2071688" y="3929063"/>
            <a:ext cx="3643312" cy="500062"/>
          </a:xfrm>
          <a:custGeom>
            <a:avLst/>
            <a:gdLst>
              <a:gd name="T0" fmla="*/ 1821668 w 3643335"/>
              <a:gd name="T1" fmla="*/ 0 h 500067"/>
              <a:gd name="T2" fmla="*/ 3643335 w 3643335"/>
              <a:gd name="T3" fmla="*/ 250034 h 500067"/>
              <a:gd name="T4" fmla="*/ 1821668 w 3643335"/>
              <a:gd name="T5" fmla="*/ 500067 h 500067"/>
              <a:gd name="T6" fmla="*/ 0 w 3643335"/>
              <a:gd name="T7" fmla="*/ 250034 h 500067"/>
              <a:gd name="T8" fmla="*/ 1841014 w 3643335"/>
              <a:gd name="T9" fmla="*/ 0 h 500067"/>
              <a:gd name="T10" fmla="*/ 920507 w 3643335"/>
              <a:gd name="T11" fmla="*/ 250034 h 500067"/>
              <a:gd name="T12" fmla="*/ 0 w 3643335"/>
              <a:gd name="T13" fmla="*/ 500067 h 500067"/>
              <a:gd name="T14" fmla="*/ 1841014 w 3643335"/>
              <a:gd name="T15" fmla="*/ 500067 h 500067"/>
              <a:gd name="T16" fmla="*/ 3643335 w 3643335"/>
              <a:gd name="T17" fmla="*/ 500067 h 500067"/>
              <a:gd name="T18" fmla="*/ 2742174 w 3643335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20507 w 3643335"/>
              <a:gd name="T31" fmla="*/ 250034 h 500067"/>
              <a:gd name="T32" fmla="*/ 2742174 w 3643335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43335" h="500067">
                <a:moveTo>
                  <a:pt x="0" y="500067"/>
                </a:moveTo>
                <a:lnTo>
                  <a:pt x="1841014" y="0"/>
                </a:lnTo>
                <a:lnTo>
                  <a:pt x="3643335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3253" name="Равнобедренный треугольник 36"/>
          <p:cNvSpPr>
            <a:spLocks/>
          </p:cNvSpPr>
          <p:nvPr/>
        </p:nvSpPr>
        <p:spPr bwMode="auto">
          <a:xfrm rot="-5399996">
            <a:off x="3750469" y="3893344"/>
            <a:ext cx="3571875" cy="500063"/>
          </a:xfrm>
          <a:custGeom>
            <a:avLst/>
            <a:gdLst>
              <a:gd name="T0" fmla="*/ 1785951 w 3571902"/>
              <a:gd name="T1" fmla="*/ 0 h 500067"/>
              <a:gd name="T2" fmla="*/ 3571902 w 3571902"/>
              <a:gd name="T3" fmla="*/ 250034 h 500067"/>
              <a:gd name="T4" fmla="*/ 1785951 w 3571902"/>
              <a:gd name="T5" fmla="*/ 500067 h 500067"/>
              <a:gd name="T6" fmla="*/ 0 w 3571902"/>
              <a:gd name="T7" fmla="*/ 250034 h 500067"/>
              <a:gd name="T8" fmla="*/ 1804918 w 3571902"/>
              <a:gd name="T9" fmla="*/ 0 h 500067"/>
              <a:gd name="T10" fmla="*/ 902459 w 3571902"/>
              <a:gd name="T11" fmla="*/ 250034 h 500067"/>
              <a:gd name="T12" fmla="*/ 0 w 3571902"/>
              <a:gd name="T13" fmla="*/ 500067 h 500067"/>
              <a:gd name="T14" fmla="*/ 1804918 w 3571902"/>
              <a:gd name="T15" fmla="*/ 500067 h 500067"/>
              <a:gd name="T16" fmla="*/ 3571902 w 3571902"/>
              <a:gd name="T17" fmla="*/ 500067 h 500067"/>
              <a:gd name="T18" fmla="*/ 2688410 w 357190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02459 w 3571902"/>
              <a:gd name="T31" fmla="*/ 250034 h 500067"/>
              <a:gd name="T32" fmla="*/ 2688410 w 357190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71902" h="500067">
                <a:moveTo>
                  <a:pt x="0" y="500067"/>
                </a:moveTo>
                <a:lnTo>
                  <a:pt x="1804918" y="0"/>
                </a:lnTo>
                <a:lnTo>
                  <a:pt x="357190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3254" name="Прямоугольник 18"/>
          <p:cNvSpPr>
            <a:spLocks noChangeArrowheads="1"/>
          </p:cNvSpPr>
          <p:nvPr/>
        </p:nvSpPr>
        <p:spPr bwMode="auto">
          <a:xfrm>
            <a:off x="214313" y="2357438"/>
            <a:ext cx="3429000" cy="3786187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на: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-подготовка документации по планировке территории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-установление границ населенных пунктов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-на страхование муниципального имущества;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на управление муниципальной собственностью (в том числе расходы на оценку, охрану муниципального имущества);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Предоставление земельных участков для индивидуального жилищного строительства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Межевание и постановка на кадастровый учет лесных участков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Проведение кадастровых работ.</a:t>
            </a: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4000500" y="3786188"/>
            <a:ext cx="1428750" cy="6429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1912,3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1582,9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2558,2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3256" name="Прямоугольник 34"/>
          <p:cNvSpPr>
            <a:spLocks noChangeArrowheads="1"/>
          </p:cNvSpPr>
          <p:nvPr/>
        </p:nvSpPr>
        <p:spPr bwMode="auto">
          <a:xfrm>
            <a:off x="5786438" y="2357438"/>
            <a:ext cx="3214687" cy="3786187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увеличение доли зарегистрированных объектов недвижимого имущества, учтенных в реестре муниципального имущества;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обеспечение проведения контроля использования и сохранности муниципального имущества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сокращение количества объектов недвижимого имущества, не соответствующего вопросам местного значения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обеспечение страхования объектов муниципальной собственности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обеспечение исполнения плановых назначений по администрируемым доходам.</a:t>
            </a:r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7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«Развитие земельных отношений, градостроительная деятельность, управление муниципальной собственностью городского округа Верхотурский до 2020 года»</a:t>
            </a:r>
          </a:p>
        </p:txBody>
      </p:sp>
      <p:sp>
        <p:nvSpPr>
          <p:cNvPr id="53259" name="Rectangle 1"/>
          <p:cNvSpPr>
            <a:spLocks noChangeArrowheads="1"/>
          </p:cNvSpPr>
          <p:nvPr/>
        </p:nvSpPr>
        <p:spPr bwMode="auto">
          <a:xfrm>
            <a:off x="500034" y="785794"/>
            <a:ext cx="8143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эффективной структуры собственности и системы управления муниципальным имуществом и земельными ресурсами.</a:t>
            </a: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0" name="Прямоугольник 28"/>
          <p:cNvSpPr>
            <a:spLocks noChangeArrowheads="1"/>
          </p:cNvSpPr>
          <p:nvPr/>
        </p:nvSpPr>
        <p:spPr bwMode="auto">
          <a:xfrm>
            <a:off x="500034" y="1142984"/>
            <a:ext cx="81438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Подпрограммы муниципальной программы:</a:t>
            </a:r>
          </a:p>
          <a:p>
            <a:pPr algn="just"/>
            <a:r>
              <a:rPr lang="ru-RU" sz="13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 «Градостроительное развитие территории  городского округа Верхотурский до 2020 года» - </a:t>
            </a:r>
            <a:r>
              <a:rPr lang="ru-RU" sz="13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870,8 </a:t>
            </a:r>
            <a:r>
              <a:rPr lang="ru-RU" sz="13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just"/>
            <a:r>
              <a:rPr lang="ru-RU" sz="13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муниципальной собственностью  городского округа Верхотурский до 2020 года» - </a:t>
            </a:r>
            <a:r>
              <a:rPr lang="ru-RU" sz="13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1041,5 </a:t>
            </a:r>
            <a:r>
              <a:rPr lang="ru-RU" sz="13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53261" name="Прямоугольник 43"/>
          <p:cNvSpPr>
            <a:spLocks noChangeArrowheads="1"/>
          </p:cNvSpPr>
          <p:nvPr/>
        </p:nvSpPr>
        <p:spPr bwMode="auto">
          <a:xfrm>
            <a:off x="3714750" y="2500313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3262" name="Прямоугольник 44"/>
          <p:cNvSpPr>
            <a:spLocks noChangeArrowheads="1"/>
          </p:cNvSpPr>
          <p:nvPr/>
        </p:nvSpPr>
        <p:spPr bwMode="auto">
          <a:xfrm>
            <a:off x="3571875" y="51435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</p:txBody>
      </p:sp>
      <p:pic>
        <p:nvPicPr>
          <p:cNvPr id="53263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Рисунок 16" descr="мун имущ-во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5000625"/>
            <a:ext cx="2476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95288" y="549275"/>
            <a:ext cx="8229600" cy="1127125"/>
          </a:xfrm>
        </p:spPr>
        <p:txBody>
          <a:bodyPr anchorCtr="1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11267" name="Picture 5" descr="http://images.myshared.ru/806697/slide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86439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Трапеция 42"/>
          <p:cNvSpPr>
            <a:spLocks/>
          </p:cNvSpPr>
          <p:nvPr/>
        </p:nvSpPr>
        <p:spPr bwMode="auto">
          <a:xfrm rot="10799991">
            <a:off x="3714750" y="2143125"/>
            <a:ext cx="2071688" cy="1428750"/>
          </a:xfrm>
          <a:custGeom>
            <a:avLst/>
            <a:gdLst>
              <a:gd name="T0" fmla="*/ 1035851 w 2071701"/>
              <a:gd name="T1" fmla="*/ 0 h 1428759"/>
              <a:gd name="T2" fmla="*/ 2071701 w 2071701"/>
              <a:gd name="T3" fmla="*/ 714380 h 1428759"/>
              <a:gd name="T4" fmla="*/ 1035851 w 2071701"/>
              <a:gd name="T5" fmla="*/ 1428759 h 1428759"/>
              <a:gd name="T6" fmla="*/ 0 w 2071701"/>
              <a:gd name="T7" fmla="*/ 714380 h 1428759"/>
              <a:gd name="T8" fmla="*/ 166058 w 2071701"/>
              <a:gd name="T9" fmla="*/ 714380 h 1428759"/>
              <a:gd name="T10" fmla="*/ 1905643 w 2071701"/>
              <a:gd name="T11" fmla="*/ 714380 h 142875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66058 w 2071701"/>
              <a:gd name="T19" fmla="*/ 152697 h 1428759"/>
              <a:gd name="T20" fmla="*/ 1905643 w 2071701"/>
              <a:gd name="T21" fmla="*/ 1428759 h 14287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428759">
                <a:moveTo>
                  <a:pt x="0" y="1428759"/>
                </a:moveTo>
                <a:lnTo>
                  <a:pt x="332115" y="0"/>
                </a:lnTo>
                <a:lnTo>
                  <a:pt x="1739586" y="0"/>
                </a:lnTo>
                <a:lnTo>
                  <a:pt x="2071701" y="142875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4275" name="Трапеция 39"/>
          <p:cNvSpPr>
            <a:spLocks/>
          </p:cNvSpPr>
          <p:nvPr/>
        </p:nvSpPr>
        <p:spPr bwMode="auto">
          <a:xfrm>
            <a:off x="3714750" y="4857750"/>
            <a:ext cx="2071688" cy="1285875"/>
          </a:xfrm>
          <a:custGeom>
            <a:avLst/>
            <a:gdLst>
              <a:gd name="T0" fmla="*/ 1035851 w 2071701"/>
              <a:gd name="T1" fmla="*/ 0 h 1285884"/>
              <a:gd name="T2" fmla="*/ 2071701 w 2071701"/>
              <a:gd name="T3" fmla="*/ 642942 h 1285884"/>
              <a:gd name="T4" fmla="*/ 1035851 w 2071701"/>
              <a:gd name="T5" fmla="*/ 1285884 h 1285884"/>
              <a:gd name="T6" fmla="*/ 0 w 2071701"/>
              <a:gd name="T7" fmla="*/ 642942 h 1285884"/>
              <a:gd name="T8" fmla="*/ 153997 w 2071701"/>
              <a:gd name="T9" fmla="*/ 642942 h 1285884"/>
              <a:gd name="T10" fmla="*/ 1917704 w 2071701"/>
              <a:gd name="T11" fmla="*/ 642942 h 128588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53997 w 2071701"/>
              <a:gd name="T19" fmla="*/ 127446 h 1285884"/>
              <a:gd name="T20" fmla="*/ 1917704 w 2071701"/>
              <a:gd name="T21" fmla="*/ 1285884 h 12858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285884">
                <a:moveTo>
                  <a:pt x="0" y="1285884"/>
                </a:moveTo>
                <a:lnTo>
                  <a:pt x="307995" y="0"/>
                </a:lnTo>
                <a:lnTo>
                  <a:pt x="1763706" y="0"/>
                </a:lnTo>
                <a:lnTo>
                  <a:pt x="2071701" y="128588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4276" name="Равнобедренный треугольник 15"/>
          <p:cNvSpPr>
            <a:spLocks/>
          </p:cNvSpPr>
          <p:nvPr/>
        </p:nvSpPr>
        <p:spPr bwMode="auto">
          <a:xfrm rot="5400013">
            <a:off x="1928813" y="3929062"/>
            <a:ext cx="4071938" cy="500063"/>
          </a:xfrm>
          <a:custGeom>
            <a:avLst/>
            <a:gdLst>
              <a:gd name="T0" fmla="*/ 2035985 w 4071969"/>
              <a:gd name="T1" fmla="*/ 0 h 500067"/>
              <a:gd name="T2" fmla="*/ 4071969 w 4071969"/>
              <a:gd name="T3" fmla="*/ 250034 h 500067"/>
              <a:gd name="T4" fmla="*/ 2035985 w 4071969"/>
              <a:gd name="T5" fmla="*/ 500067 h 500067"/>
              <a:gd name="T6" fmla="*/ 0 w 4071969"/>
              <a:gd name="T7" fmla="*/ 250034 h 500067"/>
              <a:gd name="T8" fmla="*/ 2057607 w 4071969"/>
              <a:gd name="T9" fmla="*/ 0 h 500067"/>
              <a:gd name="T10" fmla="*/ 1028803 w 4071969"/>
              <a:gd name="T11" fmla="*/ 250034 h 500067"/>
              <a:gd name="T12" fmla="*/ 0 w 4071969"/>
              <a:gd name="T13" fmla="*/ 500067 h 500067"/>
              <a:gd name="T14" fmla="*/ 2057607 w 4071969"/>
              <a:gd name="T15" fmla="*/ 500067 h 500067"/>
              <a:gd name="T16" fmla="*/ 4071969 w 4071969"/>
              <a:gd name="T17" fmla="*/ 500067 h 500067"/>
              <a:gd name="T18" fmla="*/ 3064788 w 4071969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028803 w 4071969"/>
              <a:gd name="T31" fmla="*/ 250034 h 500067"/>
              <a:gd name="T32" fmla="*/ 3064788 w 4071969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71969" h="500067">
                <a:moveTo>
                  <a:pt x="0" y="500067"/>
                </a:moveTo>
                <a:lnTo>
                  <a:pt x="2057607" y="0"/>
                </a:lnTo>
                <a:lnTo>
                  <a:pt x="4071969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4277" name="Равнобедренный треугольник 36"/>
          <p:cNvSpPr>
            <a:spLocks/>
          </p:cNvSpPr>
          <p:nvPr/>
        </p:nvSpPr>
        <p:spPr bwMode="auto">
          <a:xfrm rot="-5399996">
            <a:off x="3500438" y="3929062"/>
            <a:ext cx="4071938" cy="500063"/>
          </a:xfrm>
          <a:custGeom>
            <a:avLst/>
            <a:gdLst>
              <a:gd name="T0" fmla="*/ 2035985 w 4071969"/>
              <a:gd name="T1" fmla="*/ 0 h 500067"/>
              <a:gd name="T2" fmla="*/ 4071969 w 4071969"/>
              <a:gd name="T3" fmla="*/ 250034 h 500067"/>
              <a:gd name="T4" fmla="*/ 2035985 w 4071969"/>
              <a:gd name="T5" fmla="*/ 500067 h 500067"/>
              <a:gd name="T6" fmla="*/ 0 w 4071969"/>
              <a:gd name="T7" fmla="*/ 250034 h 500067"/>
              <a:gd name="T8" fmla="*/ 2057607 w 4071969"/>
              <a:gd name="T9" fmla="*/ 0 h 500067"/>
              <a:gd name="T10" fmla="*/ 1028803 w 4071969"/>
              <a:gd name="T11" fmla="*/ 250034 h 500067"/>
              <a:gd name="T12" fmla="*/ 0 w 4071969"/>
              <a:gd name="T13" fmla="*/ 500067 h 500067"/>
              <a:gd name="T14" fmla="*/ 2057607 w 4071969"/>
              <a:gd name="T15" fmla="*/ 500067 h 500067"/>
              <a:gd name="T16" fmla="*/ 4071969 w 4071969"/>
              <a:gd name="T17" fmla="*/ 500067 h 500067"/>
              <a:gd name="T18" fmla="*/ 3064788 w 4071969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028803 w 4071969"/>
              <a:gd name="T31" fmla="*/ 250034 h 500067"/>
              <a:gd name="T32" fmla="*/ 3064788 w 4071969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71969" h="500067">
                <a:moveTo>
                  <a:pt x="0" y="500067"/>
                </a:moveTo>
                <a:lnTo>
                  <a:pt x="2057607" y="0"/>
                </a:lnTo>
                <a:lnTo>
                  <a:pt x="4071969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4278" name="Прямоугольник 18"/>
          <p:cNvSpPr>
            <a:spLocks noChangeArrowheads="1"/>
          </p:cNvSpPr>
          <p:nvPr/>
        </p:nvSpPr>
        <p:spPr bwMode="auto">
          <a:xfrm>
            <a:off x="142875" y="2143125"/>
            <a:ext cx="3571875" cy="4071938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расходы: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содержание и ремонт автомобильных дорог;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перевозчикам на финансовое обеспечение (возмещение затрат) в связи с оказанием услуг по городским пассажирским перевозкам;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выполнение проектных работ, строительство и капитальный ремонт автомобильных дорог.</a:t>
            </a:r>
          </a:p>
          <a:p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-ремонт лежащих полицейских, установка дорожных знаков у школ  и детских учреждений</a:t>
            </a:r>
          </a:p>
          <a:p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устройство площадки для посадки  и высадки детей у школ</a:t>
            </a:r>
          </a:p>
          <a:p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-ремонт и установка дорожных знаков</a:t>
            </a: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4071938" y="3714750"/>
            <a:ext cx="1357312" cy="64293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15007,5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20549,4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15179,2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4280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Прямоугольник 34"/>
          <p:cNvSpPr>
            <a:spLocks noChangeArrowheads="1"/>
          </p:cNvSpPr>
          <p:nvPr/>
        </p:nvSpPr>
        <p:spPr bwMode="auto">
          <a:xfrm>
            <a:off x="5786438" y="2143125"/>
            <a:ext cx="3214687" cy="4071938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на: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транспортных услуг для отдельных категорий населения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транспортных услуг для населения сельской местности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содержания улично-дорожной сети городского округа Верхотурский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Увеличение протяженности автомобильных дорог местного значения, соответствующим нормативным требованиям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Осуществление капитального ремонта, реконструкции и строительства автомобильных дорог  и мостовых сооружений, а также подготовка проектно-сметной документации на их проведение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Обеспечение требований безопасности дорог и пешеходного движения</a:t>
            </a:r>
          </a:p>
          <a:p>
            <a:pPr algn="just">
              <a:buSzPct val="100000"/>
              <a:buFontTx/>
              <a:buChar char="-"/>
            </a:pP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82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«Развитие транспортного обслуживания и дорожного хозяйства городского округа Верхотурский до 2020 года»</a:t>
            </a:r>
          </a:p>
        </p:txBody>
      </p:sp>
      <p:sp>
        <p:nvSpPr>
          <p:cNvPr id="54284" name="Rectangle 1"/>
          <p:cNvSpPr>
            <a:spLocks noChangeArrowheads="1"/>
          </p:cNvSpPr>
          <p:nvPr/>
        </p:nvSpPr>
        <p:spPr bwMode="auto">
          <a:xfrm>
            <a:off x="0" y="608013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округа Верхотурский.</a:t>
            </a:r>
          </a:p>
          <a:p>
            <a:pPr indent="342900"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8"/>
          <p:cNvSpPr/>
          <p:nvPr/>
        </p:nvSpPr>
        <p:spPr>
          <a:xfrm>
            <a:off x="0" y="928688"/>
            <a:ext cx="8143875" cy="12779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dirty="0">
                <a:solidFill>
                  <a:srgbClr val="3B2C24"/>
                </a:solidFill>
                <a:latin typeface="Times New Roman" pitchFamily="18"/>
                <a:cs typeface="Times New Roman" pitchFamily="18"/>
              </a:rPr>
              <a:t>         Подпрограммы муниципальной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Подпрограмма «Транспортное обслуживание населения городского округа Верхотурский до 2020 года»  -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2657,9 </a:t>
            </a:r>
            <a:r>
              <a:rPr lang="ru-RU" sz="11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тыс. рублей;</a:t>
            </a:r>
          </a:p>
          <a:p>
            <a:pPr marL="35560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«Развитие и обеспечение сохранности улично-дорожной сети городского округа Верхотурский до 2020 года» </a:t>
            </a:r>
            <a:r>
              <a:rPr lang="ru-RU" sz="11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-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7018,6 </a:t>
            </a:r>
            <a:r>
              <a:rPr lang="ru-RU" sz="11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тыс. рублей.</a:t>
            </a:r>
          </a:p>
          <a:p>
            <a:pPr marL="35560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Подпрограмма «Повышение безопасности дорожного движения городского округа Верхотурский до 2020 года»</a:t>
            </a:r>
            <a:r>
              <a:rPr lang="ru-RU" sz="11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-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5331,0 </a:t>
            </a:r>
            <a:r>
              <a:rPr lang="ru-RU" sz="1100" b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тыс. рублей.</a:t>
            </a:r>
            <a:endParaRPr lang="ru-RU" sz="11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100" b="1" dirty="0">
              <a:solidFill>
                <a:srgbClr val="3B2C2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4286" name="Прямоугольник 43"/>
          <p:cNvSpPr>
            <a:spLocks noChangeArrowheads="1"/>
          </p:cNvSpPr>
          <p:nvPr/>
        </p:nvSpPr>
        <p:spPr bwMode="auto">
          <a:xfrm>
            <a:off x="3714750" y="257175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4287" name="Прямоугольник 44"/>
          <p:cNvSpPr>
            <a:spLocks noChangeArrowheads="1"/>
          </p:cNvSpPr>
          <p:nvPr/>
        </p:nvSpPr>
        <p:spPr bwMode="auto">
          <a:xfrm>
            <a:off x="3857625" y="5143500"/>
            <a:ext cx="1928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</p:txBody>
      </p:sp>
      <p:pic>
        <p:nvPicPr>
          <p:cNvPr id="54288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Рисунок 19" descr="транспортная с-м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786313"/>
            <a:ext cx="19161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Трапеция 42"/>
          <p:cNvSpPr>
            <a:spLocks/>
          </p:cNvSpPr>
          <p:nvPr/>
        </p:nvSpPr>
        <p:spPr bwMode="auto">
          <a:xfrm rot="10799991">
            <a:off x="3714750" y="2143125"/>
            <a:ext cx="2071688" cy="1571625"/>
          </a:xfrm>
          <a:custGeom>
            <a:avLst/>
            <a:gdLst>
              <a:gd name="T0" fmla="*/ 1035851 w 2071701"/>
              <a:gd name="T1" fmla="*/ 0 h 1571634"/>
              <a:gd name="T2" fmla="*/ 2071701 w 2071701"/>
              <a:gd name="T3" fmla="*/ 785817 h 1571634"/>
              <a:gd name="T4" fmla="*/ 1035851 w 2071701"/>
              <a:gd name="T5" fmla="*/ 1571634 h 1571634"/>
              <a:gd name="T6" fmla="*/ 0 w 2071701"/>
              <a:gd name="T7" fmla="*/ 785817 h 1571634"/>
              <a:gd name="T8" fmla="*/ 200022 w 2071701"/>
              <a:gd name="T9" fmla="*/ 785817 h 1571634"/>
              <a:gd name="T10" fmla="*/ 1871679 w 2071701"/>
              <a:gd name="T11" fmla="*/ 785817 h 157163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200022 w 2071701"/>
              <a:gd name="T19" fmla="*/ 202321 h 1571634"/>
              <a:gd name="T20" fmla="*/ 1871679 w 2071701"/>
              <a:gd name="T21" fmla="*/ 1571634 h 15716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1701" h="1571634">
                <a:moveTo>
                  <a:pt x="0" y="1571634"/>
                </a:moveTo>
                <a:lnTo>
                  <a:pt x="400044" y="0"/>
                </a:lnTo>
                <a:lnTo>
                  <a:pt x="1671657" y="0"/>
                </a:lnTo>
                <a:lnTo>
                  <a:pt x="2071701" y="157163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5299" name="Трапеция 39"/>
          <p:cNvSpPr>
            <a:spLocks/>
          </p:cNvSpPr>
          <p:nvPr/>
        </p:nvSpPr>
        <p:spPr bwMode="auto">
          <a:xfrm>
            <a:off x="3786188" y="4929188"/>
            <a:ext cx="1928812" cy="1428770"/>
          </a:xfrm>
          <a:custGeom>
            <a:avLst/>
            <a:gdLst>
              <a:gd name="T0" fmla="*/ 964413 w 1928826"/>
              <a:gd name="T1" fmla="*/ 0 h 1714509"/>
              <a:gd name="T2" fmla="*/ 1928826 w 1928826"/>
              <a:gd name="T3" fmla="*/ 857255 h 1714509"/>
              <a:gd name="T4" fmla="*/ 964413 w 1928826"/>
              <a:gd name="T5" fmla="*/ 1714509 h 1714509"/>
              <a:gd name="T6" fmla="*/ 0 w 1928826"/>
              <a:gd name="T7" fmla="*/ 857255 h 1714509"/>
              <a:gd name="T8" fmla="*/ 183392 w 1928826"/>
              <a:gd name="T9" fmla="*/ 857255 h 1714509"/>
              <a:gd name="T10" fmla="*/ 1745434 w 1928826"/>
              <a:gd name="T11" fmla="*/ 857255 h 17145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83392 w 1928826"/>
              <a:gd name="T19" fmla="*/ 217354 h 1714509"/>
              <a:gd name="T20" fmla="*/ 1745434 w 1928826"/>
              <a:gd name="T21" fmla="*/ 1714509 h 17145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8826" h="1714509">
                <a:moveTo>
                  <a:pt x="0" y="1714509"/>
                </a:moveTo>
                <a:lnTo>
                  <a:pt x="366785" y="0"/>
                </a:lnTo>
                <a:lnTo>
                  <a:pt x="1562041" y="0"/>
                </a:lnTo>
                <a:lnTo>
                  <a:pt x="1928826" y="17145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5300" name="Равнобедренный треугольник 15"/>
          <p:cNvSpPr>
            <a:spLocks/>
          </p:cNvSpPr>
          <p:nvPr/>
        </p:nvSpPr>
        <p:spPr bwMode="auto">
          <a:xfrm rot="5400013">
            <a:off x="1750219" y="4179094"/>
            <a:ext cx="4429125" cy="500063"/>
          </a:xfrm>
          <a:custGeom>
            <a:avLst/>
            <a:gdLst>
              <a:gd name="T0" fmla="*/ 2214576 w 4429152"/>
              <a:gd name="T1" fmla="*/ 0 h 500067"/>
              <a:gd name="T2" fmla="*/ 4429152 w 4429152"/>
              <a:gd name="T3" fmla="*/ 250034 h 500067"/>
              <a:gd name="T4" fmla="*/ 2214576 w 4429152"/>
              <a:gd name="T5" fmla="*/ 500067 h 500067"/>
              <a:gd name="T6" fmla="*/ 0 w 4429152"/>
              <a:gd name="T7" fmla="*/ 250034 h 500067"/>
              <a:gd name="T8" fmla="*/ 2238095 w 4429152"/>
              <a:gd name="T9" fmla="*/ 0 h 500067"/>
              <a:gd name="T10" fmla="*/ 1119047 w 4429152"/>
              <a:gd name="T11" fmla="*/ 250034 h 500067"/>
              <a:gd name="T12" fmla="*/ 0 w 4429152"/>
              <a:gd name="T13" fmla="*/ 500067 h 500067"/>
              <a:gd name="T14" fmla="*/ 2238095 w 4429152"/>
              <a:gd name="T15" fmla="*/ 500067 h 500067"/>
              <a:gd name="T16" fmla="*/ 4429152 w 4429152"/>
              <a:gd name="T17" fmla="*/ 500067 h 500067"/>
              <a:gd name="T18" fmla="*/ 3333623 w 442915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19047 w 4429152"/>
              <a:gd name="T31" fmla="*/ 250034 h 500067"/>
              <a:gd name="T32" fmla="*/ 3333623 w 442915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29152" h="500067">
                <a:moveTo>
                  <a:pt x="0" y="500067"/>
                </a:moveTo>
                <a:lnTo>
                  <a:pt x="2238095" y="0"/>
                </a:lnTo>
                <a:lnTo>
                  <a:pt x="442915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5301" name="Равнобедренный треугольник 36"/>
          <p:cNvSpPr>
            <a:spLocks/>
          </p:cNvSpPr>
          <p:nvPr/>
        </p:nvSpPr>
        <p:spPr bwMode="auto">
          <a:xfrm rot="-5399996">
            <a:off x="3286125" y="4143375"/>
            <a:ext cx="4500563" cy="500063"/>
          </a:xfrm>
          <a:custGeom>
            <a:avLst/>
            <a:gdLst>
              <a:gd name="T0" fmla="*/ 2250297 w 4500594"/>
              <a:gd name="T1" fmla="*/ 0 h 500067"/>
              <a:gd name="T2" fmla="*/ 4500594 w 4500594"/>
              <a:gd name="T3" fmla="*/ 250034 h 500067"/>
              <a:gd name="T4" fmla="*/ 2250297 w 4500594"/>
              <a:gd name="T5" fmla="*/ 500067 h 500067"/>
              <a:gd name="T6" fmla="*/ 0 w 4500594"/>
              <a:gd name="T7" fmla="*/ 250034 h 500067"/>
              <a:gd name="T8" fmla="*/ 2274195 w 4500594"/>
              <a:gd name="T9" fmla="*/ 0 h 500067"/>
              <a:gd name="T10" fmla="*/ 1137098 w 4500594"/>
              <a:gd name="T11" fmla="*/ 250034 h 500067"/>
              <a:gd name="T12" fmla="*/ 0 w 4500594"/>
              <a:gd name="T13" fmla="*/ 500067 h 500067"/>
              <a:gd name="T14" fmla="*/ 2274195 w 4500594"/>
              <a:gd name="T15" fmla="*/ 500067 h 500067"/>
              <a:gd name="T16" fmla="*/ 4500594 w 4500594"/>
              <a:gd name="T17" fmla="*/ 500067 h 500067"/>
              <a:gd name="T18" fmla="*/ 3387395 w 4500594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137098 w 4500594"/>
              <a:gd name="T31" fmla="*/ 250034 h 500067"/>
              <a:gd name="T32" fmla="*/ 3387395 w 4500594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00594" h="500067">
                <a:moveTo>
                  <a:pt x="0" y="500067"/>
                </a:moveTo>
                <a:lnTo>
                  <a:pt x="2274195" y="0"/>
                </a:lnTo>
                <a:lnTo>
                  <a:pt x="4500594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5302" name="Прямоугольник 18"/>
          <p:cNvSpPr>
            <a:spLocks noChangeArrowheads="1"/>
          </p:cNvSpPr>
          <p:nvPr/>
        </p:nvSpPr>
        <p:spPr bwMode="auto">
          <a:xfrm>
            <a:off x="142875" y="2143125"/>
            <a:ext cx="3571875" cy="4429147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на:</a:t>
            </a:r>
          </a:p>
          <a:p>
            <a:pPr algn="just"/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проведение мероприятий экологической направленности в рамках выполнения муниципальной работы «Организация мероприятий по охране окружающей среды»;</a:t>
            </a:r>
          </a:p>
          <a:p>
            <a:pPr algn="just"/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Перемещение твердых бытовых отходов на городской и сельских свалках городского округа Верхотурский;  </a:t>
            </a:r>
          </a:p>
          <a:p>
            <a:pPr>
              <a:buSzPct val="100000"/>
              <a:buFontTx/>
              <a:buChar char="-"/>
            </a:pPr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ремонт нецентрализованных источников водоснабжения в в городе и  сельской местности</a:t>
            </a:r>
          </a:p>
          <a:p>
            <a:pPr>
              <a:buSzPct val="100000"/>
              <a:buFontTx/>
              <a:buChar char="-"/>
            </a:pPr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дезинфекция нецентрализованных источников водоснабжения</a:t>
            </a:r>
          </a:p>
          <a:p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- лабораторные исследования</a:t>
            </a:r>
          </a:p>
          <a:p>
            <a:pPr>
              <a:buSzPct val="100000"/>
              <a:buFontTx/>
              <a:buChar char="-"/>
            </a:pPr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энтомологическое исследование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содержание и ежегодный ремонт биотермической ямы.</a:t>
            </a: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0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4071938" y="3857625"/>
            <a:ext cx="1357312" cy="8572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1770,3</a:t>
            </a:r>
            <a:endParaRPr lang="ru-RU" sz="12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2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1775,8</a:t>
            </a:r>
            <a:endParaRPr lang="ru-RU" sz="12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2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2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1819,8</a:t>
            </a:r>
            <a:endParaRPr lang="ru-RU" sz="12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5304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5" name="Прямоугольник 34"/>
          <p:cNvSpPr>
            <a:spLocks noChangeArrowheads="1"/>
          </p:cNvSpPr>
          <p:nvPr/>
        </p:nvSpPr>
        <p:spPr bwMode="auto">
          <a:xfrm>
            <a:off x="5786438" y="2143125"/>
            <a:ext cx="3214687" cy="4429147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направлена на достижение следующих результатов: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снижение негативного воздействия отходов производства и потребления на окружающую природную среду;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Создание эффективной системы сбора, транспортировки, размещения и захоронения твердых и жидких бытовых отходов;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обеспечение потребностей населения городского округа Верхотурский питьевой водой стандартного качества;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реконструкция полигона твердых бытовых отходов;</a:t>
            </a:r>
          </a:p>
        </p:txBody>
      </p:sp>
      <p:pic>
        <p:nvPicPr>
          <p:cNvPr id="55306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 «Экология и природные ресурсы городского округа Верхотурский до 2020 года»</a:t>
            </a:r>
          </a:p>
        </p:txBody>
      </p:sp>
      <p:sp>
        <p:nvSpPr>
          <p:cNvPr id="55308" name="Rectangle 1"/>
          <p:cNvSpPr>
            <a:spLocks noChangeArrowheads="1"/>
          </p:cNvSpPr>
          <p:nvPr/>
        </p:nvSpPr>
        <p:spPr bwMode="auto">
          <a:xfrm>
            <a:off x="428596" y="714375"/>
            <a:ext cx="83582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среды, обеспечение экологической безопасности территории городского округа, обеспечение рационального использования природных ресурсов.</a:t>
            </a:r>
          </a:p>
          <a:p>
            <a:pPr indent="342900"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9" name="Прямоугольник 28"/>
          <p:cNvSpPr>
            <a:spLocks noChangeArrowheads="1"/>
          </p:cNvSpPr>
          <p:nvPr/>
        </p:nvSpPr>
        <p:spPr bwMode="auto">
          <a:xfrm>
            <a:off x="428596" y="1285860"/>
            <a:ext cx="828680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«Обращение с твердыми и жидкими бытовыми отходами до 2020 года» - 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955,5 тыс.руб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«Содержание нецентрализованных источников водоснабжения до 2020 года»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814,8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55310" name="Прямоугольник 43"/>
          <p:cNvSpPr>
            <a:spLocks noChangeArrowheads="1"/>
          </p:cNvSpPr>
          <p:nvPr/>
        </p:nvSpPr>
        <p:spPr bwMode="auto">
          <a:xfrm>
            <a:off x="3786188" y="2500313"/>
            <a:ext cx="192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5311" name="Прямоугольник 44"/>
          <p:cNvSpPr>
            <a:spLocks noChangeArrowheads="1"/>
          </p:cNvSpPr>
          <p:nvPr/>
        </p:nvSpPr>
        <p:spPr bwMode="auto">
          <a:xfrm>
            <a:off x="3786182" y="5143512"/>
            <a:ext cx="1928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</p:txBody>
      </p:sp>
      <p:pic>
        <p:nvPicPr>
          <p:cNvPr id="55312" name="Рисунок 16" descr="Охрана окружающей среды 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786313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Трапеция 42"/>
          <p:cNvSpPr>
            <a:spLocks/>
          </p:cNvSpPr>
          <p:nvPr/>
        </p:nvSpPr>
        <p:spPr bwMode="auto">
          <a:xfrm rot="10799991">
            <a:off x="3500438" y="2786063"/>
            <a:ext cx="2286000" cy="1000125"/>
          </a:xfrm>
          <a:custGeom>
            <a:avLst/>
            <a:gdLst>
              <a:gd name="T0" fmla="*/ 1143009 w 2286018"/>
              <a:gd name="T1" fmla="*/ 0 h 1000134"/>
              <a:gd name="T2" fmla="*/ 2286018 w 2286018"/>
              <a:gd name="T3" fmla="*/ 500067 h 1000134"/>
              <a:gd name="T4" fmla="*/ 1143009 w 2286018"/>
              <a:gd name="T5" fmla="*/ 1000134 h 1000134"/>
              <a:gd name="T6" fmla="*/ 0 w 2286018"/>
              <a:gd name="T7" fmla="*/ 500067 h 1000134"/>
              <a:gd name="T8" fmla="*/ 116536 w 2286018"/>
              <a:gd name="T9" fmla="*/ 500067 h 1000134"/>
              <a:gd name="T10" fmla="*/ 2169482 w 2286018"/>
              <a:gd name="T11" fmla="*/ 500067 h 1000134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16536 w 2286018"/>
              <a:gd name="T19" fmla="*/ 67979 h 1000134"/>
              <a:gd name="T20" fmla="*/ 2169482 w 2286018"/>
              <a:gd name="T21" fmla="*/ 1000134 h 1000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18" h="1000134">
                <a:moveTo>
                  <a:pt x="0" y="1000134"/>
                </a:moveTo>
                <a:lnTo>
                  <a:pt x="233071" y="0"/>
                </a:lnTo>
                <a:lnTo>
                  <a:pt x="2052947" y="0"/>
                </a:lnTo>
                <a:lnTo>
                  <a:pt x="2286018" y="1000134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6323" name="Трапеция 39"/>
          <p:cNvSpPr>
            <a:spLocks/>
          </p:cNvSpPr>
          <p:nvPr/>
        </p:nvSpPr>
        <p:spPr bwMode="auto">
          <a:xfrm>
            <a:off x="3500438" y="5000625"/>
            <a:ext cx="2286000" cy="1214438"/>
          </a:xfrm>
          <a:custGeom>
            <a:avLst/>
            <a:gdLst>
              <a:gd name="T0" fmla="*/ 1143009 w 2286018"/>
              <a:gd name="T1" fmla="*/ 0 h 1214442"/>
              <a:gd name="T2" fmla="*/ 2286018 w 2286018"/>
              <a:gd name="T3" fmla="*/ 607221 h 1214442"/>
              <a:gd name="T4" fmla="*/ 1143009 w 2286018"/>
              <a:gd name="T5" fmla="*/ 1214442 h 1214442"/>
              <a:gd name="T6" fmla="*/ 0 w 2286018"/>
              <a:gd name="T7" fmla="*/ 607221 h 1214442"/>
              <a:gd name="T8" fmla="*/ 178681 w 2286018"/>
              <a:gd name="T9" fmla="*/ 607221 h 1214442"/>
              <a:gd name="T10" fmla="*/ 2107337 w 2286018"/>
              <a:gd name="T11" fmla="*/ 607221 h 1214442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78681 w 2286018"/>
              <a:gd name="T19" fmla="*/ 126565 h 1214442"/>
              <a:gd name="T20" fmla="*/ 2107337 w 2286018"/>
              <a:gd name="T21" fmla="*/ 1214442 h 12144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18" h="1214442">
                <a:moveTo>
                  <a:pt x="0" y="1214442"/>
                </a:moveTo>
                <a:lnTo>
                  <a:pt x="357362" y="0"/>
                </a:lnTo>
                <a:lnTo>
                  <a:pt x="1928656" y="0"/>
                </a:lnTo>
                <a:lnTo>
                  <a:pt x="2286018" y="1214442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6324" name="Равнобедренный треугольник 15"/>
          <p:cNvSpPr>
            <a:spLocks/>
          </p:cNvSpPr>
          <p:nvPr/>
        </p:nvSpPr>
        <p:spPr bwMode="auto">
          <a:xfrm rot="5400013">
            <a:off x="2071688" y="4357688"/>
            <a:ext cx="3357562" cy="500062"/>
          </a:xfrm>
          <a:custGeom>
            <a:avLst/>
            <a:gdLst>
              <a:gd name="T0" fmla="*/ 1678793 w 3357585"/>
              <a:gd name="T1" fmla="*/ 0 h 500067"/>
              <a:gd name="T2" fmla="*/ 3357585 w 3357585"/>
              <a:gd name="T3" fmla="*/ 250034 h 500067"/>
              <a:gd name="T4" fmla="*/ 1678793 w 3357585"/>
              <a:gd name="T5" fmla="*/ 500067 h 500067"/>
              <a:gd name="T6" fmla="*/ 0 w 3357585"/>
              <a:gd name="T7" fmla="*/ 250034 h 500067"/>
              <a:gd name="T8" fmla="*/ 1696621 w 3357585"/>
              <a:gd name="T9" fmla="*/ 0 h 500067"/>
              <a:gd name="T10" fmla="*/ 848311 w 3357585"/>
              <a:gd name="T11" fmla="*/ 250034 h 500067"/>
              <a:gd name="T12" fmla="*/ 0 w 3357585"/>
              <a:gd name="T13" fmla="*/ 500067 h 500067"/>
              <a:gd name="T14" fmla="*/ 1696621 w 3357585"/>
              <a:gd name="T15" fmla="*/ 500067 h 500067"/>
              <a:gd name="T16" fmla="*/ 3357585 w 3357585"/>
              <a:gd name="T17" fmla="*/ 500067 h 500067"/>
              <a:gd name="T18" fmla="*/ 2527103 w 3357585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48311 w 3357585"/>
              <a:gd name="T31" fmla="*/ 250034 h 500067"/>
              <a:gd name="T32" fmla="*/ 2527103 w 3357585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57585" h="500067">
                <a:moveTo>
                  <a:pt x="0" y="500067"/>
                </a:moveTo>
                <a:lnTo>
                  <a:pt x="1696621" y="0"/>
                </a:lnTo>
                <a:lnTo>
                  <a:pt x="3357585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6325" name="Равнобедренный треугольник 36"/>
          <p:cNvSpPr>
            <a:spLocks/>
          </p:cNvSpPr>
          <p:nvPr/>
        </p:nvSpPr>
        <p:spPr bwMode="auto">
          <a:xfrm rot="-5399996">
            <a:off x="3786188" y="4286250"/>
            <a:ext cx="3500437" cy="500063"/>
          </a:xfrm>
          <a:custGeom>
            <a:avLst/>
            <a:gdLst>
              <a:gd name="T0" fmla="*/ 1750230 w 3500460"/>
              <a:gd name="T1" fmla="*/ 0 h 500067"/>
              <a:gd name="T2" fmla="*/ 3500460 w 3500460"/>
              <a:gd name="T3" fmla="*/ 250034 h 500067"/>
              <a:gd name="T4" fmla="*/ 1750230 w 3500460"/>
              <a:gd name="T5" fmla="*/ 500067 h 500067"/>
              <a:gd name="T6" fmla="*/ 0 w 3500460"/>
              <a:gd name="T7" fmla="*/ 250034 h 500067"/>
              <a:gd name="T8" fmla="*/ 1768817 w 3500460"/>
              <a:gd name="T9" fmla="*/ 0 h 500067"/>
              <a:gd name="T10" fmla="*/ 884409 w 3500460"/>
              <a:gd name="T11" fmla="*/ 250034 h 500067"/>
              <a:gd name="T12" fmla="*/ 0 w 3500460"/>
              <a:gd name="T13" fmla="*/ 500067 h 500067"/>
              <a:gd name="T14" fmla="*/ 1768817 w 3500460"/>
              <a:gd name="T15" fmla="*/ 500067 h 500067"/>
              <a:gd name="T16" fmla="*/ 3500460 w 3500460"/>
              <a:gd name="T17" fmla="*/ 500067 h 500067"/>
              <a:gd name="T18" fmla="*/ 2634639 w 3500460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884409 w 3500460"/>
              <a:gd name="T31" fmla="*/ 250034 h 500067"/>
              <a:gd name="T32" fmla="*/ 2634639 w 3500460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00460" h="500067">
                <a:moveTo>
                  <a:pt x="0" y="500067"/>
                </a:moveTo>
                <a:lnTo>
                  <a:pt x="1768817" y="0"/>
                </a:lnTo>
                <a:lnTo>
                  <a:pt x="3500460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6326" name="Прямоугольник 18"/>
          <p:cNvSpPr>
            <a:spLocks noChangeArrowheads="1"/>
          </p:cNvSpPr>
          <p:nvPr/>
        </p:nvSpPr>
        <p:spPr bwMode="auto">
          <a:xfrm>
            <a:off x="142875" y="2786063"/>
            <a:ext cx="3357563" cy="3500437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расходы:</a:t>
            </a:r>
          </a:p>
          <a:p>
            <a:pPr algn="just"/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 на выполнение функций по делам гражданской обороны и чрезвычайным ситуациям;</a:t>
            </a:r>
          </a:p>
          <a:p>
            <a:pPr algn="just">
              <a:buSzPct val="100000"/>
              <a:buFontTx/>
              <a:buChar char="-"/>
            </a:pP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подведомственного казенного муниципального учреждения МКУ «Единая дежурно-диспетчерская служба»,</a:t>
            </a:r>
          </a:p>
          <a:p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Обеспечение первичных мер пожарной безопасности;</a:t>
            </a:r>
          </a:p>
          <a:p>
            <a:pPr>
              <a:buSzPct val="100000"/>
              <a:buFontTx/>
              <a:buChar char="-"/>
            </a:pP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круглогодичного доступа к источнику наружного противопожарного водоснабжения</a:t>
            </a:r>
          </a:p>
          <a:p>
            <a:pPr>
              <a:buSzPct val="100000"/>
              <a:buFontTx/>
              <a:buChar char="-"/>
            </a:pPr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содержание противопожарных водоемов, в том числе ремонт пожарных водоемов</a:t>
            </a:r>
          </a:p>
          <a:p>
            <a:r>
              <a:rPr lang="ru-RU" sz="11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 обустройство минерализованных полос  вокруг населенных пунктов</a:t>
            </a:r>
          </a:p>
          <a:p>
            <a:pPr algn="just"/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3857625" y="3857625"/>
            <a:ext cx="1571625" cy="7143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8803,2</a:t>
            </a: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kern="0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8768,6</a:t>
            </a: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kern="0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kern="0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8842,3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6328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9" name="Прямоугольник 34"/>
          <p:cNvSpPr>
            <a:spLocks noChangeArrowheads="1"/>
          </p:cNvSpPr>
          <p:nvPr/>
        </p:nvSpPr>
        <p:spPr bwMode="auto">
          <a:xfrm>
            <a:off x="5786438" y="2786063"/>
            <a:ext cx="3214687" cy="3500437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-  в полном объёме проводить аварийно-спасательные и поисково-спасательные работы, сохранить высокий уровень и обучение населения в области гражданской обороны;</a:t>
            </a:r>
          </a:p>
          <a:p>
            <a:pPr algn="just">
              <a:buSzPct val="100000"/>
              <a:buFontTx/>
              <a:buChar char="-"/>
            </a:pP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обеспечить охват населения городского округа системой оповещения и информирования на уровне 100 % .</a:t>
            </a: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100000"/>
              <a:buFontTx/>
              <a:buChar char="-"/>
            </a:pP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3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«Национальная безопасность и правоохранительная деятельность на территории городского округа Верхотурский до 2020 года»</a:t>
            </a:r>
          </a:p>
        </p:txBody>
      </p:sp>
      <p:sp>
        <p:nvSpPr>
          <p:cNvPr id="56332" name="Rectangle 1"/>
          <p:cNvSpPr>
            <a:spLocks noChangeArrowheads="1"/>
          </p:cNvSpPr>
          <p:nvPr/>
        </p:nvSpPr>
        <p:spPr bwMode="auto">
          <a:xfrm>
            <a:off x="428596" y="571480"/>
            <a:ext cx="8143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</a:t>
            </a:r>
            <a:r>
              <a:rPr lang="ru-RU" sz="1200" dirty="0">
                <a:solidFill>
                  <a:srgbClr val="000000"/>
                </a:solidFill>
                <a:latin typeface="Franklin Gothic Book"/>
              </a:rPr>
              <a:t>: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вопросов местного значения по гражданской обороне защите населения и территории городского округа Верхотурский от чрезвычайных ситуаций природного и техногенного характера, обеспечение первичных мер пожарной безопасности, безопасности людей на водных объектах.</a:t>
            </a: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3" name="Прямоугольник 28"/>
          <p:cNvSpPr>
            <a:spLocks noChangeArrowheads="1"/>
          </p:cNvSpPr>
          <p:nvPr/>
        </p:nvSpPr>
        <p:spPr bwMode="auto">
          <a:xfrm>
            <a:off x="500034" y="1214422"/>
            <a:ext cx="8143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Подпрограммы муниципальной программы: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«Предупреждение и ликвидация чрезвычайных ситуаций и стихийных бедствий  природного и техногенного характера до 2020 года»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641,8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руб.;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деятельности по предупреждению и ликвидации последствий чрезвычайных ситуаций и стихийных бедствий природного и техногенного характера до 2020 года»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5798,4тыс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первичных мер пожарной безопасности  до 2020 года» -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1178,9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людей на водных объектах» - </a:t>
            </a:r>
            <a:r>
              <a:rPr lang="ru-RU" sz="12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211,1 </a:t>
            </a:r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«Патриотическое воспитание граждан в городском округе Верхотурский» - </a:t>
            </a:r>
            <a:r>
              <a:rPr lang="ru-RU" sz="12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673,0 </a:t>
            </a:r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56334" name="Прямоугольник 43"/>
          <p:cNvSpPr>
            <a:spLocks noChangeArrowheads="1"/>
          </p:cNvSpPr>
          <p:nvPr/>
        </p:nvSpPr>
        <p:spPr bwMode="auto">
          <a:xfrm>
            <a:off x="3500438" y="2928938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</p:txBody>
      </p:sp>
      <p:sp>
        <p:nvSpPr>
          <p:cNvPr id="56335" name="Прямоугольник 44"/>
          <p:cNvSpPr>
            <a:spLocks noChangeArrowheads="1"/>
          </p:cNvSpPr>
          <p:nvPr/>
        </p:nvSpPr>
        <p:spPr bwMode="auto">
          <a:xfrm>
            <a:off x="3643313" y="5357813"/>
            <a:ext cx="2071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6336" name="Рисунок 17" descr="ГО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786313"/>
            <a:ext cx="2357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Трапеция 42"/>
          <p:cNvSpPr>
            <a:spLocks/>
          </p:cNvSpPr>
          <p:nvPr/>
        </p:nvSpPr>
        <p:spPr bwMode="auto">
          <a:xfrm rot="10799991">
            <a:off x="3571875" y="2357438"/>
            <a:ext cx="2286000" cy="1143000"/>
          </a:xfrm>
          <a:custGeom>
            <a:avLst/>
            <a:gdLst>
              <a:gd name="T0" fmla="*/ 1143009 w 2286018"/>
              <a:gd name="T1" fmla="*/ 0 h 1143009"/>
              <a:gd name="T2" fmla="*/ 2286018 w 2286018"/>
              <a:gd name="T3" fmla="*/ 571505 h 1143009"/>
              <a:gd name="T4" fmla="*/ 1143009 w 2286018"/>
              <a:gd name="T5" fmla="*/ 1143009 h 1143009"/>
              <a:gd name="T6" fmla="*/ 0 w 2286018"/>
              <a:gd name="T7" fmla="*/ 571505 h 1143009"/>
              <a:gd name="T8" fmla="*/ 128080 w 2286018"/>
              <a:gd name="T9" fmla="*/ 571505 h 1143009"/>
              <a:gd name="T10" fmla="*/ 2157938 w 2286018"/>
              <a:gd name="T11" fmla="*/ 571505 h 11430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28080 w 2286018"/>
              <a:gd name="T19" fmla="*/ 85387 h 1143009"/>
              <a:gd name="T20" fmla="*/ 2157938 w 2286018"/>
              <a:gd name="T21" fmla="*/ 1143009 h 11430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18" h="1143009">
                <a:moveTo>
                  <a:pt x="0" y="1143009"/>
                </a:moveTo>
                <a:lnTo>
                  <a:pt x="256160" y="0"/>
                </a:lnTo>
                <a:lnTo>
                  <a:pt x="2029858" y="0"/>
                </a:lnTo>
                <a:lnTo>
                  <a:pt x="2286018" y="11430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7347" name="Трапеция 39"/>
          <p:cNvSpPr>
            <a:spLocks/>
          </p:cNvSpPr>
          <p:nvPr/>
        </p:nvSpPr>
        <p:spPr bwMode="auto">
          <a:xfrm>
            <a:off x="3571875" y="4714875"/>
            <a:ext cx="2214563" cy="1643063"/>
          </a:xfrm>
          <a:custGeom>
            <a:avLst/>
            <a:gdLst>
              <a:gd name="T0" fmla="*/ 1107288 w 2214576"/>
              <a:gd name="T1" fmla="*/ 0 h 1643076"/>
              <a:gd name="T2" fmla="*/ 2214576 w 2214576"/>
              <a:gd name="T3" fmla="*/ 821538 h 1643076"/>
              <a:gd name="T4" fmla="*/ 1107288 w 2214576"/>
              <a:gd name="T5" fmla="*/ 1643076 h 1643076"/>
              <a:gd name="T6" fmla="*/ 0 w 2214576"/>
              <a:gd name="T7" fmla="*/ 821538 h 1643076"/>
              <a:gd name="T8" fmla="*/ 175752 w 2214576"/>
              <a:gd name="T9" fmla="*/ 821538 h 1643076"/>
              <a:gd name="T10" fmla="*/ 2038824 w 2214576"/>
              <a:gd name="T11" fmla="*/ 821538 h 164307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75752 w 2214576"/>
              <a:gd name="T19" fmla="*/ 173862 h 1643076"/>
              <a:gd name="T20" fmla="*/ 2038824 w 2214576"/>
              <a:gd name="T21" fmla="*/ 1643076 h 16430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14576" h="1643076">
                <a:moveTo>
                  <a:pt x="0" y="1643076"/>
                </a:moveTo>
                <a:lnTo>
                  <a:pt x="351503" y="0"/>
                </a:lnTo>
                <a:lnTo>
                  <a:pt x="1863073" y="0"/>
                </a:lnTo>
                <a:lnTo>
                  <a:pt x="2214576" y="1643076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7348" name="Равнобедренный треугольник 15"/>
          <p:cNvSpPr>
            <a:spLocks/>
          </p:cNvSpPr>
          <p:nvPr/>
        </p:nvSpPr>
        <p:spPr bwMode="auto">
          <a:xfrm rot="5400013">
            <a:off x="1893094" y="3964782"/>
            <a:ext cx="3714750" cy="500062"/>
          </a:xfrm>
          <a:custGeom>
            <a:avLst/>
            <a:gdLst>
              <a:gd name="T0" fmla="*/ 1857389 w 3714777"/>
              <a:gd name="T1" fmla="*/ 0 h 500067"/>
              <a:gd name="T2" fmla="*/ 3714777 w 3714777"/>
              <a:gd name="T3" fmla="*/ 250034 h 500067"/>
              <a:gd name="T4" fmla="*/ 1857389 w 3714777"/>
              <a:gd name="T5" fmla="*/ 500067 h 500067"/>
              <a:gd name="T6" fmla="*/ 0 w 3714777"/>
              <a:gd name="T7" fmla="*/ 250034 h 500067"/>
              <a:gd name="T8" fmla="*/ 1877114 w 3714777"/>
              <a:gd name="T9" fmla="*/ 0 h 500067"/>
              <a:gd name="T10" fmla="*/ 938557 w 3714777"/>
              <a:gd name="T11" fmla="*/ 250034 h 500067"/>
              <a:gd name="T12" fmla="*/ 0 w 3714777"/>
              <a:gd name="T13" fmla="*/ 500067 h 500067"/>
              <a:gd name="T14" fmla="*/ 1877114 w 3714777"/>
              <a:gd name="T15" fmla="*/ 500067 h 500067"/>
              <a:gd name="T16" fmla="*/ 3714777 w 3714777"/>
              <a:gd name="T17" fmla="*/ 500067 h 500067"/>
              <a:gd name="T18" fmla="*/ 2795945 w 3714777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38557 w 3714777"/>
              <a:gd name="T31" fmla="*/ 250034 h 500067"/>
              <a:gd name="T32" fmla="*/ 2795945 w 3714777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14777" h="500067">
                <a:moveTo>
                  <a:pt x="0" y="500067"/>
                </a:moveTo>
                <a:lnTo>
                  <a:pt x="1877114" y="0"/>
                </a:lnTo>
                <a:lnTo>
                  <a:pt x="3714777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7349" name="Равнобедренный треугольник 36"/>
          <p:cNvSpPr>
            <a:spLocks/>
          </p:cNvSpPr>
          <p:nvPr/>
        </p:nvSpPr>
        <p:spPr bwMode="auto">
          <a:xfrm rot="-5399996">
            <a:off x="3750469" y="4036219"/>
            <a:ext cx="3857625" cy="500063"/>
          </a:xfrm>
          <a:custGeom>
            <a:avLst/>
            <a:gdLst>
              <a:gd name="T0" fmla="*/ 1928826 w 3857652"/>
              <a:gd name="T1" fmla="*/ 0 h 500067"/>
              <a:gd name="T2" fmla="*/ 3857652 w 3857652"/>
              <a:gd name="T3" fmla="*/ 250034 h 500067"/>
              <a:gd name="T4" fmla="*/ 1928826 w 3857652"/>
              <a:gd name="T5" fmla="*/ 500067 h 500067"/>
              <a:gd name="T6" fmla="*/ 0 w 3857652"/>
              <a:gd name="T7" fmla="*/ 250034 h 500067"/>
              <a:gd name="T8" fmla="*/ 1949310 w 3857652"/>
              <a:gd name="T9" fmla="*/ 0 h 500067"/>
              <a:gd name="T10" fmla="*/ 974655 w 3857652"/>
              <a:gd name="T11" fmla="*/ 250034 h 500067"/>
              <a:gd name="T12" fmla="*/ 0 w 3857652"/>
              <a:gd name="T13" fmla="*/ 500067 h 500067"/>
              <a:gd name="T14" fmla="*/ 1949310 w 3857652"/>
              <a:gd name="T15" fmla="*/ 500067 h 500067"/>
              <a:gd name="T16" fmla="*/ 3857652 w 3857652"/>
              <a:gd name="T17" fmla="*/ 500067 h 500067"/>
              <a:gd name="T18" fmla="*/ 2903481 w 385765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74655 w 3857652"/>
              <a:gd name="T31" fmla="*/ 250034 h 500067"/>
              <a:gd name="T32" fmla="*/ 2903481 w 385765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57652" h="500067">
                <a:moveTo>
                  <a:pt x="0" y="500067"/>
                </a:moveTo>
                <a:lnTo>
                  <a:pt x="1949310" y="0"/>
                </a:lnTo>
                <a:lnTo>
                  <a:pt x="385765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7350" name="Прямоугольник 18"/>
          <p:cNvSpPr>
            <a:spLocks noChangeArrowheads="1"/>
          </p:cNvSpPr>
          <p:nvPr/>
        </p:nvSpPr>
        <p:spPr bwMode="auto">
          <a:xfrm>
            <a:off x="142875" y="2357438"/>
            <a:ext cx="3357563" cy="4000500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реализацию в течение 2014 – 2020 годов  программных мероприятий, направленных на создание благоприятных условий для развития малого предпринимательства  на основе повышения качества и эффективности мер поддержки в форме консультационной и информационной поддержки субъектов малого предпринимательства</a:t>
            </a: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на стимулирование сельскохозяйственных товаропроизводителей на достижение наивысших показателей в своей трудовой деятельности</a:t>
            </a:r>
          </a:p>
          <a:p>
            <a:pPr algn="just"/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3929063" y="3786188"/>
            <a:ext cx="1500187" cy="428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157,5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163,8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163,8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735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Прямоугольник 34"/>
          <p:cNvSpPr>
            <a:spLocks noChangeArrowheads="1"/>
          </p:cNvSpPr>
          <p:nvPr/>
        </p:nvSpPr>
        <p:spPr bwMode="auto">
          <a:xfrm>
            <a:off x="5929313" y="2357438"/>
            <a:ext cx="3071812" cy="4000500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позволит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создать общие благоприятные условия функционирования субъектов малого и среднего предпринимательства, агропромышленного комплекса в городском округе Верхотурский.</a:t>
            </a: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«Содействие развитию малого и среднего предпринимательства и сельскохозяйственных товаропроизводителей</a:t>
            </a:r>
          </a:p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в городском округе Верхотурский до 2020 года»</a:t>
            </a:r>
          </a:p>
        </p:txBody>
      </p:sp>
      <p:sp>
        <p:nvSpPr>
          <p:cNvPr id="57356" name="Rectangle 1"/>
          <p:cNvSpPr>
            <a:spLocks noChangeArrowheads="1"/>
          </p:cNvSpPr>
          <p:nvPr/>
        </p:nvSpPr>
        <p:spPr bwMode="auto">
          <a:xfrm>
            <a:off x="571472" y="857232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 на территории муниципального образования городской округ Верхотурский.</a:t>
            </a: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Прямоугольник 28"/>
          <p:cNvSpPr>
            <a:spLocks noChangeArrowheads="1"/>
          </p:cNvSpPr>
          <p:nvPr/>
        </p:nvSpPr>
        <p:spPr bwMode="auto">
          <a:xfrm>
            <a:off x="500034" y="1428736"/>
            <a:ext cx="81438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Подпрограммы муниципальной программы</a:t>
            </a:r>
          </a:p>
          <a:p>
            <a:pPr algn="just"/>
            <a:r>
              <a:rPr lang="ru-RU" sz="11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Подпрограмма «Поддержка малого и среднего предпринимательства в городском округе Верхотурский до 2020 года» - </a:t>
            </a:r>
            <a:r>
              <a:rPr lang="ru-RU" sz="1100" b="1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157,5 </a:t>
            </a:r>
            <a:r>
              <a:rPr lang="ru-RU" sz="11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57358" name="Прямоугольник 43"/>
          <p:cNvSpPr>
            <a:spLocks noChangeArrowheads="1"/>
          </p:cNvSpPr>
          <p:nvPr/>
        </p:nvSpPr>
        <p:spPr bwMode="auto">
          <a:xfrm>
            <a:off x="3571875" y="2643188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7359" name="Прямоугольник 44"/>
          <p:cNvSpPr>
            <a:spLocks noChangeArrowheads="1"/>
          </p:cNvSpPr>
          <p:nvPr/>
        </p:nvSpPr>
        <p:spPr bwMode="auto">
          <a:xfrm>
            <a:off x="3714750" y="5214938"/>
            <a:ext cx="19288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736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Рисунок 17" descr="АПК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357688"/>
            <a:ext cx="27511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Трапеция 42"/>
          <p:cNvSpPr>
            <a:spLocks/>
          </p:cNvSpPr>
          <p:nvPr/>
        </p:nvSpPr>
        <p:spPr bwMode="auto">
          <a:xfrm rot="10799991">
            <a:off x="3571875" y="2357438"/>
            <a:ext cx="2286000" cy="1143000"/>
          </a:xfrm>
          <a:custGeom>
            <a:avLst/>
            <a:gdLst>
              <a:gd name="T0" fmla="*/ 1143009 w 2286018"/>
              <a:gd name="T1" fmla="*/ 0 h 1143009"/>
              <a:gd name="T2" fmla="*/ 2286018 w 2286018"/>
              <a:gd name="T3" fmla="*/ 571505 h 1143009"/>
              <a:gd name="T4" fmla="*/ 1143009 w 2286018"/>
              <a:gd name="T5" fmla="*/ 1143009 h 1143009"/>
              <a:gd name="T6" fmla="*/ 0 w 2286018"/>
              <a:gd name="T7" fmla="*/ 571505 h 1143009"/>
              <a:gd name="T8" fmla="*/ 128080 w 2286018"/>
              <a:gd name="T9" fmla="*/ 571505 h 1143009"/>
              <a:gd name="T10" fmla="*/ 2157938 w 2286018"/>
              <a:gd name="T11" fmla="*/ 571505 h 114300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28080 w 2286018"/>
              <a:gd name="T19" fmla="*/ 85387 h 1143009"/>
              <a:gd name="T20" fmla="*/ 2157938 w 2286018"/>
              <a:gd name="T21" fmla="*/ 1143009 h 11430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18" h="1143009">
                <a:moveTo>
                  <a:pt x="0" y="1143009"/>
                </a:moveTo>
                <a:lnTo>
                  <a:pt x="256160" y="0"/>
                </a:lnTo>
                <a:lnTo>
                  <a:pt x="2029858" y="0"/>
                </a:lnTo>
                <a:lnTo>
                  <a:pt x="2286018" y="1143009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7347" name="Трапеция 39"/>
          <p:cNvSpPr>
            <a:spLocks/>
          </p:cNvSpPr>
          <p:nvPr/>
        </p:nvSpPr>
        <p:spPr bwMode="auto">
          <a:xfrm>
            <a:off x="3571875" y="4714875"/>
            <a:ext cx="2214563" cy="1643063"/>
          </a:xfrm>
          <a:custGeom>
            <a:avLst/>
            <a:gdLst>
              <a:gd name="T0" fmla="*/ 1107288 w 2214576"/>
              <a:gd name="T1" fmla="*/ 0 h 1643076"/>
              <a:gd name="T2" fmla="*/ 2214576 w 2214576"/>
              <a:gd name="T3" fmla="*/ 821538 h 1643076"/>
              <a:gd name="T4" fmla="*/ 1107288 w 2214576"/>
              <a:gd name="T5" fmla="*/ 1643076 h 1643076"/>
              <a:gd name="T6" fmla="*/ 0 w 2214576"/>
              <a:gd name="T7" fmla="*/ 821538 h 1643076"/>
              <a:gd name="T8" fmla="*/ 175752 w 2214576"/>
              <a:gd name="T9" fmla="*/ 821538 h 1643076"/>
              <a:gd name="T10" fmla="*/ 2038824 w 2214576"/>
              <a:gd name="T11" fmla="*/ 821538 h 164307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175752 w 2214576"/>
              <a:gd name="T19" fmla="*/ 173862 h 1643076"/>
              <a:gd name="T20" fmla="*/ 2038824 w 2214576"/>
              <a:gd name="T21" fmla="*/ 1643076 h 16430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14576" h="1643076">
                <a:moveTo>
                  <a:pt x="0" y="1643076"/>
                </a:moveTo>
                <a:lnTo>
                  <a:pt x="351503" y="0"/>
                </a:lnTo>
                <a:lnTo>
                  <a:pt x="1863073" y="0"/>
                </a:lnTo>
                <a:lnTo>
                  <a:pt x="2214576" y="1643076"/>
                </a:lnTo>
                <a:close/>
              </a:path>
            </a:pathLst>
          </a:custGeom>
          <a:solidFill>
            <a:srgbClr val="7030A0">
              <a:alpha val="34901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57348" name="Равнобедренный треугольник 15"/>
          <p:cNvSpPr>
            <a:spLocks/>
          </p:cNvSpPr>
          <p:nvPr/>
        </p:nvSpPr>
        <p:spPr bwMode="auto">
          <a:xfrm rot="5400013">
            <a:off x="1893094" y="3964782"/>
            <a:ext cx="3714750" cy="500062"/>
          </a:xfrm>
          <a:custGeom>
            <a:avLst/>
            <a:gdLst>
              <a:gd name="T0" fmla="*/ 1857389 w 3714777"/>
              <a:gd name="T1" fmla="*/ 0 h 500067"/>
              <a:gd name="T2" fmla="*/ 3714777 w 3714777"/>
              <a:gd name="T3" fmla="*/ 250034 h 500067"/>
              <a:gd name="T4" fmla="*/ 1857389 w 3714777"/>
              <a:gd name="T5" fmla="*/ 500067 h 500067"/>
              <a:gd name="T6" fmla="*/ 0 w 3714777"/>
              <a:gd name="T7" fmla="*/ 250034 h 500067"/>
              <a:gd name="T8" fmla="*/ 1877114 w 3714777"/>
              <a:gd name="T9" fmla="*/ 0 h 500067"/>
              <a:gd name="T10" fmla="*/ 938557 w 3714777"/>
              <a:gd name="T11" fmla="*/ 250034 h 500067"/>
              <a:gd name="T12" fmla="*/ 0 w 3714777"/>
              <a:gd name="T13" fmla="*/ 500067 h 500067"/>
              <a:gd name="T14" fmla="*/ 1877114 w 3714777"/>
              <a:gd name="T15" fmla="*/ 500067 h 500067"/>
              <a:gd name="T16" fmla="*/ 3714777 w 3714777"/>
              <a:gd name="T17" fmla="*/ 500067 h 500067"/>
              <a:gd name="T18" fmla="*/ 2795945 w 3714777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38557 w 3714777"/>
              <a:gd name="T31" fmla="*/ 250034 h 500067"/>
              <a:gd name="T32" fmla="*/ 2795945 w 3714777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14777" h="500067">
                <a:moveTo>
                  <a:pt x="0" y="500067"/>
                </a:moveTo>
                <a:lnTo>
                  <a:pt x="1877114" y="0"/>
                </a:lnTo>
                <a:lnTo>
                  <a:pt x="3714777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7349" name="Равнобедренный треугольник 36"/>
          <p:cNvSpPr>
            <a:spLocks/>
          </p:cNvSpPr>
          <p:nvPr/>
        </p:nvSpPr>
        <p:spPr bwMode="auto">
          <a:xfrm rot="-5399996">
            <a:off x="3750477" y="3964773"/>
            <a:ext cx="3857625" cy="500063"/>
          </a:xfrm>
          <a:custGeom>
            <a:avLst/>
            <a:gdLst>
              <a:gd name="T0" fmla="*/ 1928826 w 3857652"/>
              <a:gd name="T1" fmla="*/ 0 h 500067"/>
              <a:gd name="T2" fmla="*/ 3857652 w 3857652"/>
              <a:gd name="T3" fmla="*/ 250034 h 500067"/>
              <a:gd name="T4" fmla="*/ 1928826 w 3857652"/>
              <a:gd name="T5" fmla="*/ 500067 h 500067"/>
              <a:gd name="T6" fmla="*/ 0 w 3857652"/>
              <a:gd name="T7" fmla="*/ 250034 h 500067"/>
              <a:gd name="T8" fmla="*/ 1949310 w 3857652"/>
              <a:gd name="T9" fmla="*/ 0 h 500067"/>
              <a:gd name="T10" fmla="*/ 974655 w 3857652"/>
              <a:gd name="T11" fmla="*/ 250034 h 500067"/>
              <a:gd name="T12" fmla="*/ 0 w 3857652"/>
              <a:gd name="T13" fmla="*/ 500067 h 500067"/>
              <a:gd name="T14" fmla="*/ 1949310 w 3857652"/>
              <a:gd name="T15" fmla="*/ 500067 h 500067"/>
              <a:gd name="T16" fmla="*/ 3857652 w 3857652"/>
              <a:gd name="T17" fmla="*/ 500067 h 500067"/>
              <a:gd name="T18" fmla="*/ 2903481 w 3857652"/>
              <a:gd name="T19" fmla="*/ 250034 h 50006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974655 w 3857652"/>
              <a:gd name="T31" fmla="*/ 250034 h 500067"/>
              <a:gd name="T32" fmla="*/ 2903481 w 3857652"/>
              <a:gd name="T33" fmla="*/ 500067 h 5000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57652" h="500067">
                <a:moveTo>
                  <a:pt x="0" y="500067"/>
                </a:moveTo>
                <a:lnTo>
                  <a:pt x="1949310" y="0"/>
                </a:lnTo>
                <a:lnTo>
                  <a:pt x="3857652" y="500067"/>
                </a:lnTo>
                <a:close/>
              </a:path>
            </a:pathLst>
          </a:custGeom>
          <a:solidFill>
            <a:srgbClr val="95D054">
              <a:alpha val="61960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57350" name="Прямоугольник 18"/>
          <p:cNvSpPr>
            <a:spLocks noChangeArrowheads="1"/>
          </p:cNvSpPr>
          <p:nvPr/>
        </p:nvSpPr>
        <p:spPr bwMode="auto">
          <a:xfrm>
            <a:off x="142875" y="2357438"/>
            <a:ext cx="3357563" cy="2357446"/>
          </a:xfrm>
          <a:prstGeom prst="rect">
            <a:avLst/>
          </a:prstGeom>
          <a:solidFill>
            <a:srgbClr val="95D054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В рамках данной программы предусмотрены расходы на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реализацию в течение </a:t>
            </a:r>
            <a:r>
              <a:rPr lang="ru-RU" sz="12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годов  программных </a:t>
            </a:r>
            <a:r>
              <a:rPr lang="ru-RU" sz="12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мероприятий:</a:t>
            </a:r>
          </a:p>
          <a:p>
            <a:endParaRPr lang="ru-RU" sz="1200" dirty="0" smtClean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 Благоустройство дворовых территорий городского округа Верхотурский;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 Благоустройство общественных территорий городского округа Верхотурский (площадей, набережных, улиц, пешеходных зон, скверов, парков, иных территорий).</a:t>
            </a:r>
            <a:endParaRPr lang="ru-RU" sz="12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1"/>
          <p:cNvSpPr/>
          <p:nvPr/>
        </p:nvSpPr>
        <p:spPr>
          <a:xfrm>
            <a:off x="3929063" y="3786188"/>
            <a:ext cx="1500187" cy="4286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FFFFFF"/>
              </a:solidFill>
              <a:latin typeface="Franklin Gothic Book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2018 – 1000,0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2019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2000,0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2020 </a:t>
            </a:r>
            <a:r>
              <a:rPr lang="ru-RU" sz="1400" b="1" dirty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1400" b="1" dirty="0" smtClean="0">
                <a:solidFill>
                  <a:srgbClr val="4E3B30"/>
                </a:solidFill>
                <a:latin typeface="Times New Roman" pitchFamily="18"/>
                <a:cs typeface="Times New Roman" pitchFamily="18"/>
              </a:rPr>
              <a:t>2000,0</a:t>
            </a:r>
            <a:endParaRPr lang="ru-RU" sz="1400" b="1" dirty="0">
              <a:solidFill>
                <a:srgbClr val="4E3B3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7352" name="Прямоугольник 33"/>
          <p:cNvSpPr>
            <a:spLocks noChangeArrowheads="1"/>
          </p:cNvSpPr>
          <p:nvPr/>
        </p:nvSpPr>
        <p:spPr bwMode="auto">
          <a:xfrm>
            <a:off x="4643438" y="1857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sz="1600" dirty="0">
              <a:solidFill>
                <a:srgbClr val="6241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Прямоугольник 34"/>
          <p:cNvSpPr>
            <a:spLocks noChangeArrowheads="1"/>
          </p:cNvSpPr>
          <p:nvPr/>
        </p:nvSpPr>
        <p:spPr bwMode="auto">
          <a:xfrm>
            <a:off x="5929313" y="2357430"/>
            <a:ext cx="3071812" cy="4000508"/>
          </a:xfrm>
          <a:prstGeom prst="rect">
            <a:avLst/>
          </a:prstGeom>
          <a:solidFill>
            <a:srgbClr val="A7D872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программы позволит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комфортной городскую среду в городском округе Верхотурский</a:t>
            </a:r>
            <a:r>
              <a:rPr lang="ru-RU" sz="12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4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3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Верхотурский </a:t>
            </a:r>
            <a:r>
              <a:rPr lang="ru-RU" sz="1600" b="1" dirty="0" smtClean="0">
                <a:solidFill>
                  <a:srgbClr val="F9DAAB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городского округа Верхотурский на 2018 – 2022 годы»</a:t>
            </a:r>
            <a:endParaRPr lang="ru-RU" sz="1600" b="1" dirty="0">
              <a:solidFill>
                <a:srgbClr val="F9DA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Rectangle 1"/>
          <p:cNvSpPr>
            <a:spLocks noChangeArrowheads="1"/>
          </p:cNvSpPr>
          <p:nvPr/>
        </p:nvSpPr>
        <p:spPr bwMode="auto">
          <a:xfrm>
            <a:off x="500034" y="1214422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цель муниципальной программы: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малого и среднего предпринимательства на территории муниципального образования городской округ Верхотурский.</a:t>
            </a:r>
            <a:endParaRPr lang="ru-RU" sz="1100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Прямоугольник 28"/>
          <p:cNvSpPr>
            <a:spLocks noChangeArrowheads="1"/>
          </p:cNvSpPr>
          <p:nvPr/>
        </p:nvSpPr>
        <p:spPr bwMode="auto">
          <a:xfrm>
            <a:off x="500034" y="1785926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Подпрограммы муниципальной программы</a:t>
            </a:r>
          </a:p>
          <a:p>
            <a:pPr algn="just"/>
            <a:r>
              <a:rPr lang="ru-RU" sz="1100" dirty="0" smtClean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  <a:endParaRPr lang="ru-RU" sz="1100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8" name="Прямоугольник 43"/>
          <p:cNvSpPr>
            <a:spLocks noChangeArrowheads="1"/>
          </p:cNvSpPr>
          <p:nvPr/>
        </p:nvSpPr>
        <p:spPr bwMode="auto">
          <a:xfrm>
            <a:off x="3571875" y="2643188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Исполнители  программы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57359" name="Прямоугольник 44"/>
          <p:cNvSpPr>
            <a:spLocks noChangeArrowheads="1"/>
          </p:cNvSpPr>
          <p:nvPr/>
        </p:nvSpPr>
        <p:spPr bwMode="auto">
          <a:xfrm>
            <a:off x="3714750" y="5214938"/>
            <a:ext cx="19288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соисполнители – </a:t>
            </a:r>
            <a:r>
              <a:rPr lang="ru-RU" sz="12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структурные подразделения Администрации городского округа</a:t>
            </a:r>
          </a:p>
          <a:p>
            <a:pPr algn="ctr"/>
            <a:endParaRPr lang="ru-RU" sz="1200" dirty="0">
              <a:solidFill>
                <a:srgbClr val="FFFFFF"/>
              </a:solidFill>
              <a:latin typeface="Franklin Gothic Book"/>
            </a:endParaRPr>
          </a:p>
        </p:txBody>
      </p:sp>
      <p:pic>
        <p:nvPicPr>
          <p:cNvPr id="57360" name="Picture 5" descr="\\Df\documents\Аналитический отдел\Анимации\фон.jpg"/>
          <p:cNvPicPr>
            <a:picLocks noChangeAspect="1"/>
          </p:cNvPicPr>
          <p:nvPr/>
        </p:nvPicPr>
        <p:blipFill>
          <a:blip r:embed="rId4" cstate="print">
            <a:lum bright="14000" contrast="-52000"/>
          </a:blip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AutoShape 2" descr="http://admselenga.ru/wp-content/uploads/2017/04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64" name="AutoShape 4" descr="http://admselenga.ru/wp-content/uploads/2017/04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166" name="Picture 6" descr="http://ujv.novo-sibirsk.ru/upload/pervomayskiy/komf_go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14884"/>
            <a:ext cx="3416948" cy="1624004"/>
          </a:xfrm>
          <a:prstGeom prst="rect">
            <a:avLst/>
          </a:prstGeom>
          <a:noFill/>
        </p:spPr>
      </p:pic>
      <p:sp>
        <p:nvSpPr>
          <p:cNvPr id="92168" name="AutoShape 8" descr="http://admselenga.ru/wp-content/uploads/2017/04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70" name="AutoShape 10" descr="http://admselenga.ru/wp-content/uploads/2017/04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172" name="Picture 12" descr="http://ds-tdsk.ru/upload/iblock/ed3/ed3a03de0aac7c0e80bb9c86575989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500570"/>
            <a:ext cx="2933667" cy="18335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71472" y="428604"/>
            <a:ext cx="8143875" cy="1142984"/>
          </a:xfrm>
          <a:solidFill>
            <a:srgbClr val="FCFBF9"/>
          </a:solidFill>
          <a:ln w="9528">
            <a:solidFill>
              <a:srgbClr val="17375E"/>
            </a:solidFill>
          </a:ln>
        </p:spPr>
        <p:txBody>
          <a:bodyPr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Контактная информация </a:t>
            </a:r>
            <a:b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</a:b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о Финансовом 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управлении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sz="2400" i="1" dirty="0" smtClean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Администрации</a:t>
            </a:r>
            <a:r>
              <a:rPr sz="2400" i="1" dirty="0" smtClean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                                     </a:t>
            </a:r>
            <a:r>
              <a:rPr sz="2400" i="1" dirty="0">
                <a:solidFill>
                  <a:srgbClr val="E46C0A"/>
                </a:solidFill>
                <a:latin typeface="Times New Roman" pitchFamily="18"/>
                <a:cs typeface="Times New Roman" pitchFamily="18"/>
              </a:rPr>
              <a:t>городского округа Верхотурский</a:t>
            </a:r>
          </a:p>
        </p:txBody>
      </p:sp>
      <p:grpSp>
        <p:nvGrpSpPr>
          <p:cNvPr id="58371" name="Содержимое 3"/>
          <p:cNvGrpSpPr>
            <a:grpSpLocks/>
          </p:cNvGrpSpPr>
          <p:nvPr/>
        </p:nvGrpSpPr>
        <p:grpSpPr bwMode="auto">
          <a:xfrm>
            <a:off x="500034" y="1643050"/>
            <a:ext cx="8143875" cy="4929187"/>
            <a:chOff x="0" y="1643048"/>
            <a:chExt cx="8143902" cy="4929201"/>
          </a:xfrm>
        </p:grpSpPr>
        <p:sp>
          <p:nvSpPr>
            <p:cNvPr id="4" name="Полилиния 3"/>
            <p:cNvSpPr/>
            <p:nvPr/>
          </p:nvSpPr>
          <p:spPr>
            <a:xfrm>
              <a:off x="0" y="1787510"/>
              <a:ext cx="8143902" cy="1168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168554"/>
                <a:gd name="f8" fmla="val 116855"/>
                <a:gd name="f9" fmla="val 85863"/>
                <a:gd name="f10" fmla="val 12312"/>
                <a:gd name="f11" fmla="val 56141"/>
                <a:gd name="f12" fmla="val 34226"/>
                <a:gd name="f13" fmla="val 12311"/>
                <a:gd name="f14" fmla="val 8027043"/>
                <a:gd name="f15" fmla="val 8058035"/>
                <a:gd name="f16" fmla="val 8087757"/>
                <a:gd name="f17" fmla="val 8109672"/>
                <a:gd name="f18" fmla="val 8131587"/>
                <a:gd name="f19" fmla="val 1051699"/>
                <a:gd name="f20" fmla="val 1082691"/>
                <a:gd name="f21" fmla="val 1112413"/>
                <a:gd name="f22" fmla="val 1134328"/>
                <a:gd name="f23" fmla="val 1156243"/>
                <a:gd name="f24" fmla="val 1156242"/>
                <a:gd name="f25" fmla="+- 0 0 -90"/>
                <a:gd name="f26" fmla="*/ f3 1 8143898"/>
                <a:gd name="f27" fmla="*/ f4 1 1168554"/>
                <a:gd name="f28" fmla="+- f7 0 f5"/>
                <a:gd name="f29" fmla="+- f6 0 f5"/>
                <a:gd name="f30" fmla="*/ f25 f0 1"/>
                <a:gd name="f31" fmla="*/ f29 1 8143898"/>
                <a:gd name="f32" fmla="*/ f28 1 1168554"/>
                <a:gd name="f33" fmla="*/ 0 f29 1"/>
                <a:gd name="f34" fmla="*/ 116855 f28 1"/>
                <a:gd name="f35" fmla="*/ 34226 f29 1"/>
                <a:gd name="f36" fmla="*/ 34226 f28 1"/>
                <a:gd name="f37" fmla="*/ 116855 f29 1"/>
                <a:gd name="f38" fmla="*/ 0 f28 1"/>
                <a:gd name="f39" fmla="*/ 8027043 f29 1"/>
                <a:gd name="f40" fmla="*/ 8109672 f29 1"/>
                <a:gd name="f41" fmla="*/ 8143898 f29 1"/>
                <a:gd name="f42" fmla="*/ 1051699 f28 1"/>
                <a:gd name="f43" fmla="*/ 1134328 f28 1"/>
                <a:gd name="f44" fmla="*/ 1168554 f28 1"/>
                <a:gd name="f45" fmla="*/ f30 1 f2"/>
                <a:gd name="f46" fmla="*/ f33 1 8143898"/>
                <a:gd name="f47" fmla="*/ f34 1 1168554"/>
                <a:gd name="f48" fmla="*/ f35 1 8143898"/>
                <a:gd name="f49" fmla="*/ f36 1 1168554"/>
                <a:gd name="f50" fmla="*/ f37 1 8143898"/>
                <a:gd name="f51" fmla="*/ f38 1 1168554"/>
                <a:gd name="f52" fmla="*/ f39 1 8143898"/>
                <a:gd name="f53" fmla="*/ f40 1 8143898"/>
                <a:gd name="f54" fmla="*/ f41 1 8143898"/>
                <a:gd name="f55" fmla="*/ f42 1 1168554"/>
                <a:gd name="f56" fmla="*/ f43 1 1168554"/>
                <a:gd name="f57" fmla="*/ f44 1 1168554"/>
                <a:gd name="f58" fmla="*/ f5 1 f31"/>
                <a:gd name="f59" fmla="*/ f6 1 f31"/>
                <a:gd name="f60" fmla="*/ f5 1 f32"/>
                <a:gd name="f61" fmla="*/ f7 1 f32"/>
                <a:gd name="f62" fmla="+- f45 0 f1"/>
                <a:gd name="f63" fmla="*/ f46 1 f31"/>
                <a:gd name="f64" fmla="*/ f47 1 f32"/>
                <a:gd name="f65" fmla="*/ f48 1 f31"/>
                <a:gd name="f66" fmla="*/ f49 1 f32"/>
                <a:gd name="f67" fmla="*/ f50 1 f31"/>
                <a:gd name="f68" fmla="*/ f51 1 f32"/>
                <a:gd name="f69" fmla="*/ f52 1 f31"/>
                <a:gd name="f70" fmla="*/ f53 1 f31"/>
                <a:gd name="f71" fmla="*/ f54 1 f31"/>
                <a:gd name="f72" fmla="*/ f55 1 f32"/>
                <a:gd name="f73" fmla="*/ f56 1 f32"/>
                <a:gd name="f74" fmla="*/ f57 1 f32"/>
                <a:gd name="f75" fmla="*/ f58 f26 1"/>
                <a:gd name="f76" fmla="*/ f59 f26 1"/>
                <a:gd name="f77" fmla="*/ f61 f27 1"/>
                <a:gd name="f78" fmla="*/ f60 f27 1"/>
                <a:gd name="f79" fmla="*/ f63 f26 1"/>
                <a:gd name="f80" fmla="*/ f64 f27 1"/>
                <a:gd name="f81" fmla="*/ f65 f26 1"/>
                <a:gd name="f82" fmla="*/ f66 f27 1"/>
                <a:gd name="f83" fmla="*/ f67 f26 1"/>
                <a:gd name="f84" fmla="*/ f68 f27 1"/>
                <a:gd name="f85" fmla="*/ f69 f26 1"/>
                <a:gd name="f86" fmla="*/ f70 f26 1"/>
                <a:gd name="f87" fmla="*/ f71 f26 1"/>
                <a:gd name="f88" fmla="*/ f72 f27 1"/>
                <a:gd name="f89" fmla="*/ f73 f27 1"/>
                <a:gd name="f90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79" y="f80"/>
                </a:cxn>
                <a:cxn ang="f62">
                  <a:pos x="f81" y="f82"/>
                </a:cxn>
                <a:cxn ang="f62">
                  <a:pos x="f83" y="f84"/>
                </a:cxn>
                <a:cxn ang="f62">
                  <a:pos x="f85" y="f84"/>
                </a:cxn>
                <a:cxn ang="f62">
                  <a:pos x="f86" y="f82"/>
                </a:cxn>
                <a:cxn ang="f62">
                  <a:pos x="f87" y="f80"/>
                </a:cxn>
                <a:cxn ang="f62">
                  <a:pos x="f87" y="f88"/>
                </a:cxn>
                <a:cxn ang="f62">
                  <a:pos x="f86" y="f89"/>
                </a:cxn>
                <a:cxn ang="f62">
                  <a:pos x="f85" y="f90"/>
                </a:cxn>
                <a:cxn ang="f62">
                  <a:pos x="f83" y="f90"/>
                </a:cxn>
                <a:cxn ang="f62">
                  <a:pos x="f81" y="f89"/>
                </a:cxn>
                <a:cxn ang="f62">
                  <a:pos x="f79" y="f88"/>
                </a:cxn>
                <a:cxn ang="f62">
                  <a:pos x="f79" y="f80"/>
                </a:cxn>
              </a:cxnLst>
              <a:rect l="f75" t="f78" r="f76" b="f77"/>
              <a:pathLst>
                <a:path w="8143898" h="1168554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18" y="f21"/>
                    <a:pt x="f17" y="f22"/>
                  </a:cubicBezTo>
                  <a:cubicBezTo>
                    <a:pt x="f16" y="f23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4"/>
                    <a:pt x="f12" y="f22"/>
                  </a:cubicBezTo>
                  <a:cubicBezTo>
                    <a:pt x="f13" y="f21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algn="r"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Разработчиком презентации «Бюджет для граждан»</a:t>
              </a:r>
            </a:p>
            <a:p>
              <a:pPr algn="r"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является Финансовое управление Администрации</a:t>
              </a:r>
            </a:p>
            <a:p>
              <a:pPr algn="r"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городского округа Верхотурский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588" y="1643048"/>
              <a:ext cx="3235336" cy="1390654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blipFill>
              <a:blip r:embed="rId2" r:link="rId3" cstate="print">
                <a:alphaModFix/>
              </a:blip>
              <a:stretch>
                <a:fillRect/>
              </a:stretch>
            </a:blip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0" y="3117839"/>
              <a:ext cx="8143902" cy="769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770115"/>
                <a:gd name="f8" fmla="val 77012"/>
                <a:gd name="f9" fmla="val 56587"/>
                <a:gd name="f10" fmla="val 8114"/>
                <a:gd name="f11" fmla="val 36999"/>
                <a:gd name="f12" fmla="val 22556"/>
                <a:gd name="f13" fmla="val 8113"/>
                <a:gd name="f14" fmla="val 8066886"/>
                <a:gd name="f15" fmla="val 8087311"/>
                <a:gd name="f16" fmla="val 8106899"/>
                <a:gd name="f17" fmla="val 8121342"/>
                <a:gd name="f18" fmla="val 8135785"/>
                <a:gd name="f19" fmla="val 693103"/>
                <a:gd name="f20" fmla="val 713528"/>
                <a:gd name="f21" fmla="val 8135784"/>
                <a:gd name="f22" fmla="val 733116"/>
                <a:gd name="f23" fmla="val 747559"/>
                <a:gd name="f24" fmla="val 762002"/>
                <a:gd name="f25" fmla="val 762001"/>
                <a:gd name="f26" fmla="+- 0 0 -90"/>
                <a:gd name="f27" fmla="*/ f3 1 8143898"/>
                <a:gd name="f28" fmla="*/ f4 1 770115"/>
                <a:gd name="f29" fmla="+- f7 0 f5"/>
                <a:gd name="f30" fmla="+- f6 0 f5"/>
                <a:gd name="f31" fmla="*/ f26 f0 1"/>
                <a:gd name="f32" fmla="*/ f30 1 8143898"/>
                <a:gd name="f33" fmla="*/ f29 1 770115"/>
                <a:gd name="f34" fmla="*/ 0 f30 1"/>
                <a:gd name="f35" fmla="*/ 77012 f29 1"/>
                <a:gd name="f36" fmla="*/ 22556 f30 1"/>
                <a:gd name="f37" fmla="*/ 22556 f29 1"/>
                <a:gd name="f38" fmla="*/ 77012 f30 1"/>
                <a:gd name="f39" fmla="*/ 0 f29 1"/>
                <a:gd name="f40" fmla="*/ 8066886 f30 1"/>
                <a:gd name="f41" fmla="*/ 8121342 f30 1"/>
                <a:gd name="f42" fmla="*/ 8143898 f30 1"/>
                <a:gd name="f43" fmla="*/ 693103 f29 1"/>
                <a:gd name="f44" fmla="*/ 747559 f29 1"/>
                <a:gd name="f45" fmla="*/ 770115 f29 1"/>
                <a:gd name="f46" fmla="*/ f31 1 f2"/>
                <a:gd name="f47" fmla="*/ f34 1 8143898"/>
                <a:gd name="f48" fmla="*/ f35 1 770115"/>
                <a:gd name="f49" fmla="*/ f36 1 8143898"/>
                <a:gd name="f50" fmla="*/ f37 1 770115"/>
                <a:gd name="f51" fmla="*/ f38 1 8143898"/>
                <a:gd name="f52" fmla="*/ f39 1 770115"/>
                <a:gd name="f53" fmla="*/ f40 1 8143898"/>
                <a:gd name="f54" fmla="*/ f41 1 8143898"/>
                <a:gd name="f55" fmla="*/ f42 1 8143898"/>
                <a:gd name="f56" fmla="*/ f43 1 770115"/>
                <a:gd name="f57" fmla="*/ f44 1 770115"/>
                <a:gd name="f58" fmla="*/ f45 1 770115"/>
                <a:gd name="f59" fmla="*/ f5 1 f32"/>
                <a:gd name="f60" fmla="*/ f6 1 f32"/>
                <a:gd name="f61" fmla="*/ f5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2"/>
                <a:gd name="f72" fmla="*/ f55 1 f32"/>
                <a:gd name="f73" fmla="*/ f56 1 f33"/>
                <a:gd name="f74" fmla="*/ f57 1 f33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7 1"/>
                <a:gd name="f88" fmla="*/ f72 f27 1"/>
                <a:gd name="f89" fmla="*/ f73 f28 1"/>
                <a:gd name="f90" fmla="*/ f74 f28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5"/>
                </a:cxn>
                <a:cxn ang="f63">
                  <a:pos x="f87" y="f83"/>
                </a:cxn>
                <a:cxn ang="f63">
                  <a:pos x="f88" y="f81"/>
                </a:cxn>
                <a:cxn ang="f63">
                  <a:pos x="f88" y="f89"/>
                </a:cxn>
                <a:cxn ang="f63">
                  <a:pos x="f87" y="f90"/>
                </a:cxn>
                <a:cxn ang="f63">
                  <a:pos x="f86" y="f91"/>
                </a:cxn>
                <a:cxn ang="f63">
                  <a:pos x="f84" y="f91"/>
                </a:cxn>
                <a:cxn ang="f63">
                  <a:pos x="f82" y="f90"/>
                </a:cxn>
                <a:cxn ang="f63">
                  <a:pos x="f80" y="f89"/>
                </a:cxn>
                <a:cxn ang="f63">
                  <a:pos x="f80" y="f81"/>
                </a:cxn>
              </a:cxnLst>
              <a:rect l="f76" t="f79" r="f77" b="f78"/>
              <a:pathLst>
                <a:path w="8143898" h="770115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3"/>
                    <a:pt x="f9" y="f5"/>
                    <a:pt x="f8" y="f5"/>
                  </a:cubicBezTo>
                  <a:lnTo>
                    <a:pt x="f14" y="f5"/>
                  </a:lnTo>
                  <a:cubicBezTo>
                    <a:pt x="f15" y="f5"/>
                    <a:pt x="f16" y="f10"/>
                    <a:pt x="f17" y="f12"/>
                  </a:cubicBezTo>
                  <a:cubicBezTo>
                    <a:pt x="f18" y="f11"/>
                    <a:pt x="f6" y="f9"/>
                    <a:pt x="f6" y="f8"/>
                  </a:cubicBezTo>
                  <a:lnTo>
                    <a:pt x="f6" y="f19"/>
                  </a:lnTo>
                  <a:cubicBezTo>
                    <a:pt x="f6" y="f20"/>
                    <a:pt x="f21" y="f22"/>
                    <a:pt x="f17" y="f23"/>
                  </a:cubicBezTo>
                  <a:cubicBezTo>
                    <a:pt x="f16" y="f24"/>
                    <a:pt x="f15" y="f7"/>
                    <a:pt x="f14" y="f7"/>
                  </a:cubicBezTo>
                  <a:lnTo>
                    <a:pt x="f8" y="f7"/>
                  </a:lnTo>
                  <a:cubicBezTo>
                    <a:pt x="f9" y="f7"/>
                    <a:pt x="f11" y="f25"/>
                    <a:pt x="f12" y="f23"/>
                  </a:cubicBezTo>
                  <a:cubicBezTo>
                    <a:pt x="f13" y="f22"/>
                    <a:pt x="f5" y="f20"/>
                    <a:pt x="f5" y="f19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25325" tIns="76196" rIns="76196" bIns="76196" anchor="ctr"/>
            <a:lstStyle/>
            <a:p>
              <a:pPr defTabSz="888997" fontAlgn="auto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КОНТАКТНАЯ</a:t>
              </a: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</a:t>
              </a:r>
              <a:r>
                <a:rPr lang="ru-RU" sz="20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ИНФОРМАЦИЯ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flipH="1">
              <a:off x="73025" y="3238490"/>
              <a:ext cx="46038" cy="603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3929057"/>
              <a:ext cx="8143902" cy="1382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203417"/>
                <a:gd name="f8" fmla="val 120342"/>
                <a:gd name="f9" fmla="val 88425"/>
                <a:gd name="f10" fmla="val 12679"/>
                <a:gd name="f11" fmla="val 57816"/>
                <a:gd name="f12" fmla="val 35247"/>
                <a:gd name="f13" fmla="val 8023556"/>
                <a:gd name="f14" fmla="val 8055473"/>
                <a:gd name="f15" fmla="val 8086082"/>
                <a:gd name="f16" fmla="val 8108651"/>
                <a:gd name="f17" fmla="val 8131219"/>
                <a:gd name="f18" fmla="val 1083075"/>
                <a:gd name="f19" fmla="val 1114992"/>
                <a:gd name="f20" fmla="val 1145601"/>
                <a:gd name="f21" fmla="val 1168170"/>
                <a:gd name="f22" fmla="val 1190739"/>
                <a:gd name="f23" fmla="val 1190738"/>
                <a:gd name="f24" fmla="+- 0 0 -90"/>
                <a:gd name="f25" fmla="*/ f3 1 8143898"/>
                <a:gd name="f26" fmla="*/ f4 1 1203417"/>
                <a:gd name="f27" fmla="+- f7 0 f5"/>
                <a:gd name="f28" fmla="+- f6 0 f5"/>
                <a:gd name="f29" fmla="*/ f24 f0 1"/>
                <a:gd name="f30" fmla="*/ f28 1 8143898"/>
                <a:gd name="f31" fmla="*/ f27 1 1203417"/>
                <a:gd name="f32" fmla="*/ 0 f28 1"/>
                <a:gd name="f33" fmla="*/ 120342 f27 1"/>
                <a:gd name="f34" fmla="*/ 35247 f28 1"/>
                <a:gd name="f35" fmla="*/ 35247 f27 1"/>
                <a:gd name="f36" fmla="*/ 120342 f28 1"/>
                <a:gd name="f37" fmla="*/ 0 f27 1"/>
                <a:gd name="f38" fmla="*/ 8023556 f28 1"/>
                <a:gd name="f39" fmla="*/ 8108651 f28 1"/>
                <a:gd name="f40" fmla="*/ 8143898 f28 1"/>
                <a:gd name="f41" fmla="*/ 1083075 f27 1"/>
                <a:gd name="f42" fmla="*/ 1168170 f27 1"/>
                <a:gd name="f43" fmla="*/ 1203417 f27 1"/>
                <a:gd name="f44" fmla="*/ f29 1 f2"/>
                <a:gd name="f45" fmla="*/ f32 1 8143898"/>
                <a:gd name="f46" fmla="*/ f33 1 1203417"/>
                <a:gd name="f47" fmla="*/ f34 1 8143898"/>
                <a:gd name="f48" fmla="*/ f35 1 1203417"/>
                <a:gd name="f49" fmla="*/ f36 1 8143898"/>
                <a:gd name="f50" fmla="*/ f37 1 1203417"/>
                <a:gd name="f51" fmla="*/ f38 1 8143898"/>
                <a:gd name="f52" fmla="*/ f39 1 8143898"/>
                <a:gd name="f53" fmla="*/ f40 1 8143898"/>
                <a:gd name="f54" fmla="*/ f41 1 1203417"/>
                <a:gd name="f55" fmla="*/ f42 1 1203417"/>
                <a:gd name="f56" fmla="*/ f43 1 1203417"/>
                <a:gd name="f57" fmla="*/ f5 1 f30"/>
                <a:gd name="f58" fmla="*/ f6 1 f30"/>
                <a:gd name="f59" fmla="*/ f5 1 f31"/>
                <a:gd name="f60" fmla="*/ f7 1 f31"/>
                <a:gd name="f61" fmla="+- f44 0 f1"/>
                <a:gd name="f62" fmla="*/ f45 1 f30"/>
                <a:gd name="f63" fmla="*/ f46 1 f31"/>
                <a:gd name="f64" fmla="*/ f47 1 f30"/>
                <a:gd name="f65" fmla="*/ f48 1 f31"/>
                <a:gd name="f66" fmla="*/ f49 1 f30"/>
                <a:gd name="f67" fmla="*/ f50 1 f31"/>
                <a:gd name="f68" fmla="*/ f51 1 f30"/>
                <a:gd name="f69" fmla="*/ f52 1 f30"/>
                <a:gd name="f70" fmla="*/ f53 1 f30"/>
                <a:gd name="f71" fmla="*/ f54 1 f31"/>
                <a:gd name="f72" fmla="*/ f55 1 f31"/>
                <a:gd name="f73" fmla="*/ f56 1 f31"/>
                <a:gd name="f74" fmla="*/ f57 f25 1"/>
                <a:gd name="f75" fmla="*/ f58 f25 1"/>
                <a:gd name="f76" fmla="*/ f60 f26 1"/>
                <a:gd name="f77" fmla="*/ f59 f26 1"/>
                <a:gd name="f78" fmla="*/ f62 f25 1"/>
                <a:gd name="f79" fmla="*/ f63 f26 1"/>
                <a:gd name="f80" fmla="*/ f64 f25 1"/>
                <a:gd name="f81" fmla="*/ f65 f26 1"/>
                <a:gd name="f82" fmla="*/ f66 f25 1"/>
                <a:gd name="f83" fmla="*/ f67 f26 1"/>
                <a:gd name="f84" fmla="*/ f68 f25 1"/>
                <a:gd name="f85" fmla="*/ f69 f25 1"/>
                <a:gd name="f86" fmla="*/ f70 f25 1"/>
                <a:gd name="f87" fmla="*/ f71 f26 1"/>
                <a:gd name="f88" fmla="*/ f72 f26 1"/>
                <a:gd name="f89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3"/>
                </a:cxn>
                <a:cxn ang="f61">
                  <a:pos x="f85" y="f81"/>
                </a:cxn>
                <a:cxn ang="f61">
                  <a:pos x="f86" y="f79"/>
                </a:cxn>
                <a:cxn ang="f61">
                  <a:pos x="f86" y="f87"/>
                </a:cxn>
                <a:cxn ang="f61">
                  <a:pos x="f85" y="f88"/>
                </a:cxn>
                <a:cxn ang="f61">
                  <a:pos x="f84" y="f89"/>
                </a:cxn>
                <a:cxn ang="f61">
                  <a:pos x="f82" y="f89"/>
                </a:cxn>
                <a:cxn ang="f61">
                  <a:pos x="f80" y="f88"/>
                </a:cxn>
                <a:cxn ang="f61">
                  <a:pos x="f78" y="f87"/>
                </a:cxn>
                <a:cxn ang="f61">
                  <a:pos x="f78" y="f79"/>
                </a:cxn>
              </a:cxnLst>
              <a:rect l="f74" t="f77" r="f75" b="f76"/>
              <a:pathLst>
                <a:path w="8143898" h="1203417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5"/>
                  </a:cubicBezTo>
                  <a:lnTo>
                    <a:pt x="f13" y="f5"/>
                  </a:lnTo>
                  <a:cubicBezTo>
                    <a:pt x="f14" y="f5"/>
                    <a:pt x="f15" y="f10"/>
                    <a:pt x="f16" y="f12"/>
                  </a:cubicBezTo>
                  <a:cubicBezTo>
                    <a:pt x="f17" y="f11"/>
                    <a:pt x="f6" y="f9"/>
                    <a:pt x="f6" y="f8"/>
                  </a:cubicBezTo>
                  <a:lnTo>
                    <a:pt x="f6" y="f18"/>
                  </a:lnTo>
                  <a:cubicBezTo>
                    <a:pt x="f6" y="f19"/>
                    <a:pt x="f17" y="f20"/>
                    <a:pt x="f16" y="f21"/>
                  </a:cubicBezTo>
                  <a:cubicBezTo>
                    <a:pt x="f15" y="f22"/>
                    <a:pt x="f14" y="f7"/>
                    <a:pt x="f13" y="f7"/>
                  </a:cubicBezTo>
                  <a:lnTo>
                    <a:pt x="f8" y="f7"/>
                  </a:lnTo>
                  <a:cubicBezTo>
                    <a:pt x="f9" y="f7"/>
                    <a:pt x="f11" y="f23"/>
                    <a:pt x="f12" y="f21"/>
                  </a:cubicBezTo>
                  <a:cubicBezTo>
                    <a:pt x="f10" y="f20"/>
                    <a:pt x="f5" y="f19"/>
                    <a:pt x="f5" y="f18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Начальник финансового управления </a:t>
              </a:r>
              <a:endParaRPr lang="ru-RU" sz="1600" b="1" i="1" dirty="0" smtClean="0">
                <a:solidFill>
                  <a:srgbClr val="1F497D"/>
                </a:solidFill>
                <a:latin typeface="Times New Roman" pitchFamily="18"/>
                <a:cs typeface="Times New Roman" pitchFamily="18"/>
              </a:endParaRPr>
            </a:p>
            <a:p>
              <a:pPr algn="ctr"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 smtClean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</a:t>
              </a: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Глушкова Светлана Николаевна  </a:t>
              </a:r>
              <a:endParaRPr lang="ru-RU" sz="1600" b="1" i="1" dirty="0" smtClean="0">
                <a:solidFill>
                  <a:srgbClr val="1F497D"/>
                </a:solidFill>
                <a:latin typeface="Times New Roman" pitchFamily="18"/>
                <a:cs typeface="Times New Roman" pitchFamily="18"/>
              </a:endParaRPr>
            </a:p>
            <a:p>
              <a:pPr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 smtClean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Адрес </a:t>
              </a: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:                                                        ул.Свободы, 9 , г.Верхотурье Телефон, факс                                           8(34389) 2-26-93, 2-26-90    Адрес электронной почты    </a:t>
              </a:r>
              <a:r>
                <a:rPr lang="en-US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         </a:t>
              </a: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</a:t>
              </a:r>
              <a:r>
                <a:rPr lang="en-US" sz="1600" b="1" i="1" dirty="0">
                  <a:solidFill>
                    <a:srgbClr val="00B0F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f</a:t>
              </a:r>
              <a:r>
                <a:rPr lang="en-US" sz="1600" b="1" i="1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  <a:hlinkClick r:id="" action="ppaction://hlinkfile"/>
                </a:rPr>
                <a:t>in36vtr@mail.ru</a:t>
              </a:r>
              <a:r>
                <a:rPr lang="en-US" sz="1600" b="1" i="1" dirty="0">
                  <a:solidFill>
                    <a:srgbClr val="0070C0"/>
                  </a:solidFill>
                  <a:latin typeface="Times New Roman" pitchFamily="18"/>
                  <a:cs typeface="Times New Roman" pitchFamily="18"/>
                </a:rPr>
                <a:t>  </a:t>
              </a:r>
              <a:r>
                <a:rPr lang="en-US" sz="1600" b="1" i="1" dirty="0">
                  <a:solidFill>
                    <a:srgbClr val="00B0F0"/>
                  </a:solidFill>
                  <a:latin typeface="Times New Roman" pitchFamily="18"/>
                  <a:cs typeface="Times New Roman" pitchFamily="18"/>
                </a:rPr>
                <a:t>         </a:t>
              </a:r>
              <a:endParaRPr lang="ru-RU" sz="1600" b="1" i="1" dirty="0">
                <a:solidFill>
                  <a:srgbClr val="00B0F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9850" y="4186230"/>
              <a:ext cx="46038" cy="4603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5368921"/>
              <a:ext cx="8143902" cy="1203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43898"/>
                <a:gd name="f7" fmla="val 1203417"/>
                <a:gd name="f8" fmla="val 120342"/>
                <a:gd name="f9" fmla="val 88425"/>
                <a:gd name="f10" fmla="val 12679"/>
                <a:gd name="f11" fmla="val 57816"/>
                <a:gd name="f12" fmla="val 35247"/>
                <a:gd name="f13" fmla="val 8023556"/>
                <a:gd name="f14" fmla="val 8055473"/>
                <a:gd name="f15" fmla="val 8086082"/>
                <a:gd name="f16" fmla="val 8108651"/>
                <a:gd name="f17" fmla="val 8131219"/>
                <a:gd name="f18" fmla="val 1083075"/>
                <a:gd name="f19" fmla="val 1114992"/>
                <a:gd name="f20" fmla="val 1145601"/>
                <a:gd name="f21" fmla="val 1168170"/>
                <a:gd name="f22" fmla="val 1190739"/>
                <a:gd name="f23" fmla="val 1190738"/>
                <a:gd name="f24" fmla="+- 0 0 -90"/>
                <a:gd name="f25" fmla="*/ f3 1 8143898"/>
                <a:gd name="f26" fmla="*/ f4 1 1203417"/>
                <a:gd name="f27" fmla="+- f7 0 f5"/>
                <a:gd name="f28" fmla="+- f6 0 f5"/>
                <a:gd name="f29" fmla="*/ f24 f0 1"/>
                <a:gd name="f30" fmla="*/ f28 1 8143898"/>
                <a:gd name="f31" fmla="*/ f27 1 1203417"/>
                <a:gd name="f32" fmla="*/ 0 f28 1"/>
                <a:gd name="f33" fmla="*/ 120342 f27 1"/>
                <a:gd name="f34" fmla="*/ 35247 f28 1"/>
                <a:gd name="f35" fmla="*/ 35247 f27 1"/>
                <a:gd name="f36" fmla="*/ 120342 f28 1"/>
                <a:gd name="f37" fmla="*/ 0 f27 1"/>
                <a:gd name="f38" fmla="*/ 8023556 f28 1"/>
                <a:gd name="f39" fmla="*/ 8108651 f28 1"/>
                <a:gd name="f40" fmla="*/ 8143898 f28 1"/>
                <a:gd name="f41" fmla="*/ 1083075 f27 1"/>
                <a:gd name="f42" fmla="*/ 1168170 f27 1"/>
                <a:gd name="f43" fmla="*/ 1203417 f27 1"/>
                <a:gd name="f44" fmla="*/ f29 1 f2"/>
                <a:gd name="f45" fmla="*/ f32 1 8143898"/>
                <a:gd name="f46" fmla="*/ f33 1 1203417"/>
                <a:gd name="f47" fmla="*/ f34 1 8143898"/>
                <a:gd name="f48" fmla="*/ f35 1 1203417"/>
                <a:gd name="f49" fmla="*/ f36 1 8143898"/>
                <a:gd name="f50" fmla="*/ f37 1 1203417"/>
                <a:gd name="f51" fmla="*/ f38 1 8143898"/>
                <a:gd name="f52" fmla="*/ f39 1 8143898"/>
                <a:gd name="f53" fmla="*/ f40 1 8143898"/>
                <a:gd name="f54" fmla="*/ f41 1 1203417"/>
                <a:gd name="f55" fmla="*/ f42 1 1203417"/>
                <a:gd name="f56" fmla="*/ f43 1 1203417"/>
                <a:gd name="f57" fmla="*/ f5 1 f30"/>
                <a:gd name="f58" fmla="*/ f6 1 f30"/>
                <a:gd name="f59" fmla="*/ f5 1 f31"/>
                <a:gd name="f60" fmla="*/ f7 1 f31"/>
                <a:gd name="f61" fmla="+- f44 0 f1"/>
                <a:gd name="f62" fmla="*/ f45 1 f30"/>
                <a:gd name="f63" fmla="*/ f46 1 f31"/>
                <a:gd name="f64" fmla="*/ f47 1 f30"/>
                <a:gd name="f65" fmla="*/ f48 1 f31"/>
                <a:gd name="f66" fmla="*/ f49 1 f30"/>
                <a:gd name="f67" fmla="*/ f50 1 f31"/>
                <a:gd name="f68" fmla="*/ f51 1 f30"/>
                <a:gd name="f69" fmla="*/ f52 1 f30"/>
                <a:gd name="f70" fmla="*/ f53 1 f30"/>
                <a:gd name="f71" fmla="*/ f54 1 f31"/>
                <a:gd name="f72" fmla="*/ f55 1 f31"/>
                <a:gd name="f73" fmla="*/ f56 1 f31"/>
                <a:gd name="f74" fmla="*/ f57 f25 1"/>
                <a:gd name="f75" fmla="*/ f58 f25 1"/>
                <a:gd name="f76" fmla="*/ f60 f26 1"/>
                <a:gd name="f77" fmla="*/ f59 f26 1"/>
                <a:gd name="f78" fmla="*/ f62 f25 1"/>
                <a:gd name="f79" fmla="*/ f63 f26 1"/>
                <a:gd name="f80" fmla="*/ f64 f25 1"/>
                <a:gd name="f81" fmla="*/ f65 f26 1"/>
                <a:gd name="f82" fmla="*/ f66 f25 1"/>
                <a:gd name="f83" fmla="*/ f67 f26 1"/>
                <a:gd name="f84" fmla="*/ f68 f25 1"/>
                <a:gd name="f85" fmla="*/ f69 f25 1"/>
                <a:gd name="f86" fmla="*/ f70 f25 1"/>
                <a:gd name="f87" fmla="*/ f71 f26 1"/>
                <a:gd name="f88" fmla="*/ f72 f26 1"/>
                <a:gd name="f89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3"/>
                </a:cxn>
                <a:cxn ang="f61">
                  <a:pos x="f85" y="f81"/>
                </a:cxn>
                <a:cxn ang="f61">
                  <a:pos x="f86" y="f79"/>
                </a:cxn>
                <a:cxn ang="f61">
                  <a:pos x="f86" y="f87"/>
                </a:cxn>
                <a:cxn ang="f61">
                  <a:pos x="f85" y="f88"/>
                </a:cxn>
                <a:cxn ang="f61">
                  <a:pos x="f84" y="f89"/>
                </a:cxn>
                <a:cxn ang="f61">
                  <a:pos x="f82" y="f89"/>
                </a:cxn>
                <a:cxn ang="f61">
                  <a:pos x="f80" y="f88"/>
                </a:cxn>
                <a:cxn ang="f61">
                  <a:pos x="f78" y="f87"/>
                </a:cxn>
                <a:cxn ang="f61">
                  <a:pos x="f78" y="f79"/>
                </a:cxn>
              </a:cxnLst>
              <a:rect l="f74" t="f77" r="f75" b="f76"/>
              <a:pathLst>
                <a:path w="8143898" h="1203417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5"/>
                  </a:cubicBezTo>
                  <a:lnTo>
                    <a:pt x="f13" y="f5"/>
                  </a:lnTo>
                  <a:cubicBezTo>
                    <a:pt x="f14" y="f5"/>
                    <a:pt x="f15" y="f10"/>
                    <a:pt x="f16" y="f12"/>
                  </a:cubicBezTo>
                  <a:cubicBezTo>
                    <a:pt x="f17" y="f11"/>
                    <a:pt x="f6" y="f9"/>
                    <a:pt x="f6" y="f8"/>
                  </a:cubicBezTo>
                  <a:lnTo>
                    <a:pt x="f6" y="f18"/>
                  </a:lnTo>
                  <a:cubicBezTo>
                    <a:pt x="f6" y="f19"/>
                    <a:pt x="f17" y="f20"/>
                    <a:pt x="f16" y="f21"/>
                  </a:cubicBezTo>
                  <a:cubicBezTo>
                    <a:pt x="f15" y="f22"/>
                    <a:pt x="f14" y="f7"/>
                    <a:pt x="f13" y="f7"/>
                  </a:cubicBezTo>
                  <a:lnTo>
                    <a:pt x="f8" y="f7"/>
                  </a:lnTo>
                  <a:cubicBezTo>
                    <a:pt x="f9" y="f7"/>
                    <a:pt x="f11" y="f23"/>
                    <a:pt x="f12" y="f21"/>
                  </a:cubicBezTo>
                  <a:cubicBezTo>
                    <a:pt x="f10" y="f20"/>
                    <a:pt x="f5" y="f19"/>
                    <a:pt x="f5" y="f18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CFBF9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1810082" tIns="60963" rIns="60963" bIns="60963" anchor="ctr"/>
            <a:lstStyle/>
            <a:p>
              <a:pPr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Режим работы:     пн.-чт.        с 8-30 до 12-00, 13-00 до 17-30</a:t>
              </a:r>
            </a:p>
            <a:p>
              <a:pPr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                                    пт.             с 8-30 до 12-00, 13-00 до 16-30</a:t>
              </a:r>
            </a:p>
            <a:p>
              <a:pPr defTabSz="711202" fontAlgn="auto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b="1" i="1" dirty="0">
                  <a:solidFill>
                    <a:srgbClr val="1F497D"/>
                  </a:solidFill>
                  <a:latin typeface="Times New Roman" pitchFamily="18"/>
                  <a:cs typeface="Times New Roman" pitchFamily="18"/>
                </a:rPr>
                <a:t>Выходные дни:                        суббота и  воскресенье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flipH="1">
              <a:off x="141288" y="5495921"/>
              <a:ext cx="44450" cy="4445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0D8E8"/>
            </a:solidFill>
            <a:ln w="38103">
              <a:solidFill>
                <a:srgbClr val="4774AB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 smtClean="0">
              <a:latin typeface="Verdana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 smtClean="0">
                <a:solidFill>
                  <a:schemeClr val="accent2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 семьи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2500313" y="868363"/>
            <a:ext cx="7096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>
            <a:off x="4572000" y="765175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5867400" y="836613"/>
            <a:ext cx="722313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059113" y="1844675"/>
            <a:ext cx="295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Бюджеты публично-правовых образований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 организаций</a:t>
            </a:r>
          </a:p>
        </p:txBody>
      </p:sp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963" y="3870325"/>
            <a:ext cx="255746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5553075" y="2781300"/>
            <a:ext cx="720725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4562475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H="1">
            <a:off x="2843213" y="2781300"/>
            <a:ext cx="720725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79388" y="5159375"/>
            <a:ext cx="2663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 Российской Федерации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Calibri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3276600" y="5235575"/>
            <a:ext cx="26638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Бюджеты субъектов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Calibri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2306" name="Rectangle 21"/>
          <p:cNvSpPr>
            <a:spLocks noChangeArrowheads="1"/>
          </p:cNvSpPr>
          <p:nvPr/>
        </p:nvSpPr>
        <p:spPr bwMode="auto">
          <a:xfrm>
            <a:off x="6300788" y="5226050"/>
            <a:ext cx="25193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Бюджеты 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Calibri" pitchFamily="34" charset="0"/>
              </a:rPr>
              <a:t>(местные бюджеты)</a:t>
            </a:r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323850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3203575" y="2565400"/>
            <a:ext cx="2592388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23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4675" y="3678238"/>
            <a:ext cx="1243013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4071938" y="142875"/>
            <a:ext cx="4857750" cy="65008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600" b="1" kern="0" dirty="0">
                <a:solidFill>
                  <a:srgbClr val="245794"/>
                </a:solidFill>
                <a:latin typeface="Times New Roman" pitchFamily="18"/>
                <a:cs typeface="+mn-cs"/>
              </a:rPr>
              <a:t>Формирование</a:t>
            </a:r>
            <a:r>
              <a:rPr lang="ru-RU" sz="4600" b="1" kern="0" dirty="0">
                <a:solidFill>
                  <a:srgbClr val="245794"/>
                </a:solidFill>
                <a:effectLst>
                  <a:outerShdw dist="22998" dir="7020175">
                    <a:srgbClr val="000000"/>
                  </a:outerShdw>
                </a:effectLst>
                <a:latin typeface="Times New Roman" pitchFamily="18"/>
                <a:cs typeface="+mn-cs"/>
              </a:rPr>
              <a:t> </a:t>
            </a:r>
            <a:r>
              <a:rPr lang="ru-RU" sz="4600" b="1" kern="0" dirty="0">
                <a:solidFill>
                  <a:srgbClr val="245794"/>
                </a:solidFill>
                <a:latin typeface="Times New Roman" pitchFamily="18"/>
                <a:cs typeface="+mn-cs"/>
              </a:rPr>
              <a:t>бюджета городского округа Верхотурский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600" b="1" kern="0" dirty="0">
                <a:solidFill>
                  <a:srgbClr val="245794"/>
                </a:solidFill>
                <a:latin typeface="Times New Roman" pitchFamily="18"/>
                <a:cs typeface="+mn-cs"/>
              </a:rPr>
              <a:t>на 2018 год и плановый период 2019 и 2020 годов</a:t>
            </a:r>
          </a:p>
        </p:txBody>
      </p:sp>
      <p:pic>
        <p:nvPicPr>
          <p:cNvPr id="13315" name="Рисунок 9" descr="параметры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3857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0" y="500063"/>
            <a:ext cx="9144000" cy="7080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245794"/>
                </a:solidFill>
                <a:latin typeface="Times New Roman" pitchFamily="18"/>
                <a:cs typeface="Times New Roman" pitchFamily="18"/>
              </a:rPr>
              <a:t>Сроки составления проекта бюджета городского округа Верхотурский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245794"/>
                </a:solidFill>
                <a:latin typeface="Times New Roman" pitchFamily="18"/>
                <a:cs typeface="Times New Roman" pitchFamily="18"/>
              </a:rPr>
              <a:t>на 2018 год и плановый период 2019 и 2020 годов</a:t>
            </a:r>
          </a:p>
        </p:txBody>
      </p:sp>
      <p:grpSp>
        <p:nvGrpSpPr>
          <p:cNvPr id="14339" name="Группа 13"/>
          <p:cNvGrpSpPr>
            <a:grpSpLocks/>
          </p:cNvGrpSpPr>
          <p:nvPr/>
        </p:nvGrpSpPr>
        <p:grpSpPr bwMode="auto">
          <a:xfrm>
            <a:off x="857250" y="1500188"/>
            <a:ext cx="2571750" cy="2205037"/>
            <a:chOff x="857250" y="1500192"/>
            <a:chExt cx="2571740" cy="2205039"/>
          </a:xfrm>
        </p:grpSpPr>
        <p:pic>
          <p:nvPicPr>
            <p:cNvPr id="14351" name="Рисунок 10" descr="b37f089ed52d4949bba459d58b1b3da9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50" y="1500192"/>
              <a:ext cx="2571740" cy="2205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Скругленный прямоугольник 11"/>
            <p:cNvSpPr>
              <a:spLocks noChangeArrowheads="1"/>
            </p:cNvSpPr>
            <p:nvPr/>
          </p:nvSpPr>
          <p:spPr bwMode="auto">
            <a:xfrm rot="-1815905">
              <a:off x="1853479" y="2357439"/>
              <a:ext cx="830192" cy="571500"/>
            </a:xfrm>
            <a:custGeom>
              <a:avLst/>
              <a:gdLst>
                <a:gd name="T0" fmla="*/ 415096 w 830192"/>
                <a:gd name="T1" fmla="*/ 0 h 571500"/>
                <a:gd name="T2" fmla="*/ 830192 w 830192"/>
                <a:gd name="T3" fmla="*/ 285750 h 571500"/>
                <a:gd name="T4" fmla="*/ 415096 w 830192"/>
                <a:gd name="T5" fmla="*/ 571500 h 571500"/>
                <a:gd name="T6" fmla="*/ 0 w 830192"/>
                <a:gd name="T7" fmla="*/ 285750 h 5715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27899 w 830192"/>
                <a:gd name="T13" fmla="*/ 27899 h 571500"/>
                <a:gd name="T14" fmla="*/ 802293 w 830192"/>
                <a:gd name="T15" fmla="*/ 543601 h 5715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0192" h="571500">
                  <a:moveTo>
                    <a:pt x="95250" y="0"/>
                  </a:moveTo>
                  <a:lnTo>
                    <a:pt x="95249" y="0"/>
                  </a:lnTo>
                  <a:cubicBezTo>
                    <a:pt x="42644" y="0"/>
                    <a:pt x="0" y="42644"/>
                    <a:pt x="0" y="95249"/>
                  </a:cubicBezTo>
                  <a:lnTo>
                    <a:pt x="0" y="476250"/>
                  </a:lnTo>
                  <a:cubicBezTo>
                    <a:pt x="0" y="528855"/>
                    <a:pt x="42644" y="571499"/>
                    <a:pt x="95249" y="571500"/>
                  </a:cubicBezTo>
                  <a:lnTo>
                    <a:pt x="734942" y="571500"/>
                  </a:lnTo>
                  <a:cubicBezTo>
                    <a:pt x="787547" y="571499"/>
                    <a:pt x="830192" y="528855"/>
                    <a:pt x="830192" y="476250"/>
                  </a:cubicBezTo>
                  <a:lnTo>
                    <a:pt x="830192" y="95250"/>
                  </a:lnTo>
                  <a:cubicBezTo>
                    <a:pt x="830192" y="42644"/>
                    <a:pt x="787547" y="0"/>
                    <a:pt x="734942" y="0"/>
                  </a:cubicBezTo>
                  <a:close/>
                </a:path>
              </a:pathLst>
            </a:custGeom>
            <a:solidFill>
              <a:srgbClr val="E3DED1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33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29</a:t>
              </a:r>
            </a:p>
          </p:txBody>
        </p:sp>
      </p:grpSp>
      <p:pic>
        <p:nvPicPr>
          <p:cNvPr id="14340" name="Рисунок 15" descr="b37f089ed52d4949bba459d58b1b3da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500188"/>
            <a:ext cx="25701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Скругленный прямоугольник 16"/>
          <p:cNvSpPr>
            <a:spLocks noChangeArrowheads="1"/>
          </p:cNvSpPr>
          <p:nvPr/>
        </p:nvSpPr>
        <p:spPr bwMode="auto">
          <a:xfrm rot="-1815905">
            <a:off x="4786313" y="2428875"/>
            <a:ext cx="714375" cy="571500"/>
          </a:xfrm>
          <a:custGeom>
            <a:avLst/>
            <a:gdLst>
              <a:gd name="T0" fmla="*/ 357188 w 714375"/>
              <a:gd name="T1" fmla="*/ 0 h 571500"/>
              <a:gd name="T2" fmla="*/ 714375 w 714375"/>
              <a:gd name="T3" fmla="*/ 285750 h 571500"/>
              <a:gd name="T4" fmla="*/ 357188 w 714375"/>
              <a:gd name="T5" fmla="*/ 571500 h 571500"/>
              <a:gd name="T6" fmla="*/ 0 w 714375"/>
              <a:gd name="T7" fmla="*/ 285750 h 5715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7899 w 714375"/>
              <a:gd name="T13" fmla="*/ 27899 h 571500"/>
              <a:gd name="T14" fmla="*/ 686476 w 714375"/>
              <a:gd name="T15" fmla="*/ 543601 h 571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4375" h="571500">
                <a:moveTo>
                  <a:pt x="95250" y="0"/>
                </a:moveTo>
                <a:lnTo>
                  <a:pt x="95249" y="0"/>
                </a:lnTo>
                <a:cubicBezTo>
                  <a:pt x="42644" y="0"/>
                  <a:pt x="0" y="42644"/>
                  <a:pt x="0" y="95249"/>
                </a:cubicBezTo>
                <a:lnTo>
                  <a:pt x="0" y="476250"/>
                </a:lnTo>
                <a:cubicBezTo>
                  <a:pt x="0" y="528855"/>
                  <a:pt x="42644" y="571499"/>
                  <a:pt x="95249" y="571500"/>
                </a:cubicBezTo>
                <a:lnTo>
                  <a:pt x="619125" y="571500"/>
                </a:lnTo>
                <a:cubicBezTo>
                  <a:pt x="671730" y="571499"/>
                  <a:pt x="714375" y="528855"/>
                  <a:pt x="714375" y="476250"/>
                </a:cubicBezTo>
                <a:lnTo>
                  <a:pt x="714375" y="95250"/>
                </a:lnTo>
                <a:cubicBezTo>
                  <a:pt x="714375" y="42644"/>
                  <a:pt x="671730" y="0"/>
                  <a:pt x="619125" y="0"/>
                </a:cubicBezTo>
                <a:close/>
              </a:path>
            </a:pathLst>
          </a:custGeom>
          <a:solidFill>
            <a:srgbClr val="E3DED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33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4342" name="Прямоугольник 17"/>
          <p:cNvSpPr>
            <a:spLocks noChangeArrowheads="1"/>
          </p:cNvSpPr>
          <p:nvPr/>
        </p:nvSpPr>
        <p:spPr bwMode="auto">
          <a:xfrm>
            <a:off x="857250" y="1357313"/>
            <a:ext cx="2214563" cy="285750"/>
          </a:xfrm>
          <a:prstGeom prst="rect">
            <a:avLst/>
          </a:prstGeom>
          <a:solidFill>
            <a:srgbClr val="F9B268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</a:p>
        </p:txBody>
      </p:sp>
      <p:sp>
        <p:nvSpPr>
          <p:cNvPr id="14343" name="Прямоугольник 18"/>
          <p:cNvSpPr>
            <a:spLocks noChangeArrowheads="1"/>
          </p:cNvSpPr>
          <p:nvPr/>
        </p:nvSpPr>
        <p:spPr bwMode="auto">
          <a:xfrm>
            <a:off x="3571875" y="1357313"/>
            <a:ext cx="2214563" cy="285750"/>
          </a:xfrm>
          <a:prstGeom prst="rect">
            <a:avLst/>
          </a:prstGeom>
          <a:solidFill>
            <a:srgbClr val="F9B268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  <p:sp>
        <p:nvSpPr>
          <p:cNvPr id="14344" name="Правая фигурная скобка 19"/>
          <p:cNvSpPr>
            <a:spLocks/>
          </p:cNvSpPr>
          <p:nvPr/>
        </p:nvSpPr>
        <p:spPr bwMode="auto">
          <a:xfrm rot="5400013">
            <a:off x="3321844" y="1250157"/>
            <a:ext cx="142875" cy="5500687"/>
          </a:xfrm>
          <a:custGeom>
            <a:avLst/>
            <a:gdLst>
              <a:gd name="T0" fmla="*/ 71438 w 142875"/>
              <a:gd name="T1" fmla="*/ 0 h 5500682"/>
              <a:gd name="T2" fmla="*/ 142875 w 142875"/>
              <a:gd name="T3" fmla="*/ 2750341 h 5500682"/>
              <a:gd name="T4" fmla="*/ 71438 w 142875"/>
              <a:gd name="T5" fmla="*/ 5500682 h 5500682"/>
              <a:gd name="T6" fmla="*/ 0 w 142875"/>
              <a:gd name="T7" fmla="*/ 2750341 h 5500682"/>
              <a:gd name="T8" fmla="*/ 0 w 142875"/>
              <a:gd name="T9" fmla="*/ 0 h 5500682"/>
              <a:gd name="T10" fmla="*/ 142875 w 142875"/>
              <a:gd name="T11" fmla="*/ 2750341 h 5500682"/>
              <a:gd name="T12" fmla="*/ 0 w 142875"/>
              <a:gd name="T13" fmla="*/ 5500682 h 5500682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142875"/>
              <a:gd name="T22" fmla="*/ 3487 h 5500682"/>
              <a:gd name="T23" fmla="*/ 50514 w 142875"/>
              <a:gd name="T24" fmla="*/ 5497195 h 55006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875" h="5500682" stroke="0">
                <a:moveTo>
                  <a:pt x="0" y="0"/>
                </a:moveTo>
                <a:lnTo>
                  <a:pt x="-1" y="0"/>
                </a:lnTo>
                <a:cubicBezTo>
                  <a:pt x="39454" y="0"/>
                  <a:pt x="71438" y="5330"/>
                  <a:pt x="71438" y="11906"/>
                </a:cubicBezTo>
                <a:lnTo>
                  <a:pt x="71438" y="2738435"/>
                </a:lnTo>
                <a:cubicBezTo>
                  <a:pt x="71438" y="2745010"/>
                  <a:pt x="103421" y="2750340"/>
                  <a:pt x="142875" y="2750341"/>
                </a:cubicBezTo>
                <a:cubicBezTo>
                  <a:pt x="103421" y="2750341"/>
                  <a:pt x="71438" y="2755671"/>
                  <a:pt x="71438" y="2762246"/>
                </a:cubicBezTo>
                <a:lnTo>
                  <a:pt x="71438" y="5488776"/>
                </a:lnTo>
                <a:cubicBezTo>
                  <a:pt x="71438" y="5495351"/>
                  <a:pt x="39454" y="5500681"/>
                  <a:pt x="0" y="5500682"/>
                </a:cubicBezTo>
                <a:close/>
              </a:path>
              <a:path w="142875" h="5500682" fill="none">
                <a:moveTo>
                  <a:pt x="0" y="0"/>
                </a:moveTo>
                <a:lnTo>
                  <a:pt x="-1" y="0"/>
                </a:lnTo>
                <a:cubicBezTo>
                  <a:pt x="39454" y="0"/>
                  <a:pt x="71438" y="5330"/>
                  <a:pt x="71438" y="11906"/>
                </a:cubicBezTo>
                <a:lnTo>
                  <a:pt x="71438" y="2738435"/>
                </a:lnTo>
                <a:cubicBezTo>
                  <a:pt x="71438" y="2745010"/>
                  <a:pt x="103421" y="2750340"/>
                  <a:pt x="142875" y="2750341"/>
                </a:cubicBezTo>
                <a:cubicBezTo>
                  <a:pt x="103421" y="2750341"/>
                  <a:pt x="71438" y="2755671"/>
                  <a:pt x="71438" y="2762246"/>
                </a:cubicBezTo>
                <a:lnTo>
                  <a:pt x="71438" y="5488776"/>
                </a:lnTo>
                <a:cubicBezTo>
                  <a:pt x="71438" y="5495351"/>
                  <a:pt x="39454" y="5500681"/>
                  <a:pt x="0" y="5500682"/>
                </a:cubicBezTo>
              </a:path>
            </a:pathLst>
          </a:custGeom>
          <a:noFill/>
          <a:ln w="15873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14345" name="Скругленный прямоугольник 20"/>
          <p:cNvSpPr>
            <a:spLocks noChangeArrowheads="1"/>
          </p:cNvSpPr>
          <p:nvPr/>
        </p:nvSpPr>
        <p:spPr bwMode="auto">
          <a:xfrm>
            <a:off x="714375" y="4071938"/>
            <a:ext cx="5572125" cy="1000125"/>
          </a:xfrm>
          <a:custGeom>
            <a:avLst/>
            <a:gdLst>
              <a:gd name="T0" fmla="*/ 2786081 w 5572161"/>
              <a:gd name="T1" fmla="*/ 0 h 1000134"/>
              <a:gd name="T2" fmla="*/ 5572161 w 5572161"/>
              <a:gd name="T3" fmla="*/ 500067 h 1000134"/>
              <a:gd name="T4" fmla="*/ 2786081 w 5572161"/>
              <a:gd name="T5" fmla="*/ 1000134 h 1000134"/>
              <a:gd name="T6" fmla="*/ 0 w 5572161"/>
              <a:gd name="T7" fmla="*/ 500067 h 100013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8823 w 5572161"/>
              <a:gd name="T13" fmla="*/ 48823 h 1000134"/>
              <a:gd name="T14" fmla="*/ 5523338 w 5572161"/>
              <a:gd name="T15" fmla="*/ 951311 h 1000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2161" h="1000134">
                <a:moveTo>
                  <a:pt x="166689" y="0"/>
                </a:moveTo>
                <a:lnTo>
                  <a:pt x="166688" y="0"/>
                </a:lnTo>
                <a:cubicBezTo>
                  <a:pt x="74629" y="0"/>
                  <a:pt x="0" y="74629"/>
                  <a:pt x="0" y="166688"/>
                </a:cubicBezTo>
                <a:lnTo>
                  <a:pt x="0" y="833445"/>
                </a:lnTo>
                <a:cubicBezTo>
                  <a:pt x="0" y="925504"/>
                  <a:pt x="74629" y="1000133"/>
                  <a:pt x="166688" y="1000134"/>
                </a:cubicBezTo>
                <a:lnTo>
                  <a:pt x="5405472" y="1000134"/>
                </a:lnTo>
                <a:cubicBezTo>
                  <a:pt x="5497531" y="1000133"/>
                  <a:pt x="5572161" y="925504"/>
                  <a:pt x="5572161" y="833445"/>
                </a:cubicBezTo>
                <a:lnTo>
                  <a:pt x="5572161" y="166689"/>
                </a:lnTo>
                <a:cubicBezTo>
                  <a:pt x="5572161" y="74629"/>
                  <a:pt x="5497531" y="0"/>
                  <a:pt x="5405472" y="0"/>
                </a:cubicBezTo>
                <a:close/>
              </a:path>
            </a:pathLst>
          </a:custGeom>
          <a:solidFill>
            <a:srgbClr val="8D7AB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Составление Администрацией городского округа проекта бюджета</a:t>
            </a:r>
          </a:p>
        </p:txBody>
      </p:sp>
      <p:sp>
        <p:nvSpPr>
          <p:cNvPr id="14346" name="Стрелка вверх 22"/>
          <p:cNvSpPr>
            <a:spLocks/>
          </p:cNvSpPr>
          <p:nvPr/>
        </p:nvSpPr>
        <p:spPr bwMode="auto">
          <a:xfrm rot="5400013">
            <a:off x="5643563" y="2500313"/>
            <a:ext cx="1571625" cy="428625"/>
          </a:xfrm>
          <a:custGeom>
            <a:avLst/>
            <a:gdLst>
              <a:gd name="T0" fmla="*/ 785817 w 21600"/>
              <a:gd name="T1" fmla="*/ 0 h 21600"/>
              <a:gd name="T2" fmla="*/ 1571634 w 21600"/>
              <a:gd name="T3" fmla="*/ 214313 h 21600"/>
              <a:gd name="T4" fmla="*/ 785817 w 21600"/>
              <a:gd name="T5" fmla="*/ 428625 h 21600"/>
              <a:gd name="T6" fmla="*/ 0 w 21600"/>
              <a:gd name="T7" fmla="*/ 214313 h 21600"/>
              <a:gd name="T8" fmla="*/ 0 w 21600"/>
              <a:gd name="T9" fmla="*/ 214313 h 21600"/>
              <a:gd name="T10" fmla="*/ 1571634 w 21600"/>
              <a:gd name="T11" fmla="*/ 214313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5400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2160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9781B1"/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14347" name="Скругленный прямоугольник 24"/>
          <p:cNvSpPr>
            <a:spLocks noChangeArrowheads="1"/>
          </p:cNvSpPr>
          <p:nvPr/>
        </p:nvSpPr>
        <p:spPr bwMode="auto">
          <a:xfrm>
            <a:off x="6643688" y="1214438"/>
            <a:ext cx="1857375" cy="2571750"/>
          </a:xfrm>
          <a:custGeom>
            <a:avLst/>
            <a:gdLst>
              <a:gd name="T0" fmla="*/ 928692 w 1857384"/>
              <a:gd name="T1" fmla="*/ 0 h 2571768"/>
              <a:gd name="T2" fmla="*/ 1857384 w 1857384"/>
              <a:gd name="T3" fmla="*/ 1285884 h 2571768"/>
              <a:gd name="T4" fmla="*/ 928692 w 1857384"/>
              <a:gd name="T5" fmla="*/ 2571768 h 2571768"/>
              <a:gd name="T6" fmla="*/ 0 w 1857384"/>
              <a:gd name="T7" fmla="*/ 1285884 h 257176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0671 w 1857384"/>
              <a:gd name="T13" fmla="*/ 90671 h 2571768"/>
              <a:gd name="T14" fmla="*/ 1766713 w 1857384"/>
              <a:gd name="T15" fmla="*/ 2481097 h 2571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7384" h="2571768">
                <a:moveTo>
                  <a:pt x="309564" y="0"/>
                </a:moveTo>
                <a:lnTo>
                  <a:pt x="309563" y="0"/>
                </a:lnTo>
                <a:cubicBezTo>
                  <a:pt x="138596" y="0"/>
                  <a:pt x="0" y="138596"/>
                  <a:pt x="0" y="309563"/>
                </a:cubicBezTo>
                <a:lnTo>
                  <a:pt x="0" y="2262204"/>
                </a:lnTo>
                <a:cubicBezTo>
                  <a:pt x="0" y="2433171"/>
                  <a:pt x="138596" y="2571767"/>
                  <a:pt x="309563" y="2571768"/>
                </a:cubicBezTo>
                <a:lnTo>
                  <a:pt x="1547820" y="2571768"/>
                </a:lnTo>
                <a:cubicBezTo>
                  <a:pt x="1718787" y="2571767"/>
                  <a:pt x="1857384" y="2433171"/>
                  <a:pt x="1857384" y="2262204"/>
                </a:cubicBezTo>
                <a:lnTo>
                  <a:pt x="1857384" y="309564"/>
                </a:lnTo>
                <a:cubicBezTo>
                  <a:pt x="1857384" y="138596"/>
                  <a:pt x="1718787" y="0"/>
                  <a:pt x="1547820" y="0"/>
                </a:cubicBezTo>
                <a:close/>
              </a:path>
            </a:pathLst>
          </a:custGeom>
          <a:solidFill>
            <a:srgbClr val="8D7AB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в Думу городского округа</a:t>
            </a:r>
          </a:p>
        </p:txBody>
      </p:sp>
      <p:pic>
        <p:nvPicPr>
          <p:cNvPr id="14348" name="Рисунок 25" descr="3d-humans-14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929063"/>
            <a:ext cx="2286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26" descr="42337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143500"/>
            <a:ext cx="22145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143500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4"/>
          <p:cNvSpPr/>
          <p:nvPr/>
        </p:nvSpPr>
        <p:spPr>
          <a:xfrm rot="10799991">
            <a:off x="571500" y="1214438"/>
            <a:ext cx="8001000" cy="2857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A7D872">
              <a:alpha val="67000"/>
            </a:srgbClr>
          </a:solidFill>
          <a:ln>
            <a:noFill/>
            <a:prstDash val="solid"/>
          </a:ln>
          <a:effectLst>
            <a:outerShdw dist="50804" dir="5400000" algn="tl">
              <a:srgbClr val="4E3B30">
                <a:alpha val="6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FFFFFF"/>
              </a:solidFill>
              <a:latin typeface="Times New Roman" pitchFamily="18"/>
              <a:cs typeface="+mn-cs"/>
            </a:endParaRPr>
          </a:p>
        </p:txBody>
      </p:sp>
      <p:sp>
        <p:nvSpPr>
          <p:cNvPr id="15363" name="Скругленный прямоугольник 5"/>
          <p:cNvSpPr>
            <a:spLocks noChangeArrowheads="1"/>
          </p:cNvSpPr>
          <p:nvPr/>
        </p:nvSpPr>
        <p:spPr bwMode="auto">
          <a:xfrm>
            <a:off x="1785938" y="1428750"/>
            <a:ext cx="5572125" cy="785813"/>
          </a:xfrm>
          <a:custGeom>
            <a:avLst/>
            <a:gdLst>
              <a:gd name="T0" fmla="*/ 2786063 w 5572161"/>
              <a:gd name="T1" fmla="*/ 0 h 785817"/>
              <a:gd name="T2" fmla="*/ 5572125 w 5572161"/>
              <a:gd name="T3" fmla="*/ 392904 h 785817"/>
              <a:gd name="T4" fmla="*/ 2786063 w 5572161"/>
              <a:gd name="T5" fmla="*/ 785807 h 785817"/>
              <a:gd name="T6" fmla="*/ 0 w 5572161"/>
              <a:gd name="T7" fmla="*/ 392904 h 785817"/>
              <a:gd name="T8" fmla="*/ 2785847 w 5572161"/>
              <a:gd name="T9" fmla="*/ 0 h 785817"/>
              <a:gd name="T10" fmla="*/ 5571693 w 5572161"/>
              <a:gd name="T11" fmla="*/ 392879 h 785817"/>
              <a:gd name="T12" fmla="*/ 2785847 w 5572161"/>
              <a:gd name="T13" fmla="*/ 785747 h 785817"/>
              <a:gd name="T14" fmla="*/ 0 w 5572161"/>
              <a:gd name="T15" fmla="*/ 392879 h 78581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8361 w 5572161"/>
              <a:gd name="T25" fmla="*/ 38361 h 785817"/>
              <a:gd name="T26" fmla="*/ 5533801 w 5572161"/>
              <a:gd name="T27" fmla="*/ 747457 h 7858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72161" h="785817">
                <a:moveTo>
                  <a:pt x="130969" y="0"/>
                </a:moveTo>
                <a:lnTo>
                  <a:pt x="130968" y="0"/>
                </a:lnTo>
                <a:cubicBezTo>
                  <a:pt x="58636" y="0"/>
                  <a:pt x="0" y="58636"/>
                  <a:pt x="0" y="130968"/>
                </a:cubicBezTo>
                <a:lnTo>
                  <a:pt x="0" y="654848"/>
                </a:lnTo>
                <a:cubicBezTo>
                  <a:pt x="0" y="727180"/>
                  <a:pt x="58636" y="785816"/>
                  <a:pt x="130968" y="785817"/>
                </a:cubicBezTo>
                <a:lnTo>
                  <a:pt x="5441194" y="785817"/>
                </a:lnTo>
                <a:cubicBezTo>
                  <a:pt x="5513526" y="785816"/>
                  <a:pt x="5572162" y="727180"/>
                  <a:pt x="5572162" y="654848"/>
                </a:cubicBezTo>
                <a:lnTo>
                  <a:pt x="5572162" y="130969"/>
                </a:lnTo>
                <a:cubicBezTo>
                  <a:pt x="5572162" y="58636"/>
                  <a:pt x="5513526" y="0"/>
                  <a:pt x="5441194" y="0"/>
                </a:cubicBezTo>
                <a:close/>
              </a:path>
            </a:pathLst>
          </a:custGeom>
          <a:solidFill>
            <a:srgbClr val="9781B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algn="ctr"/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Скругленный прямоугольник 6"/>
          <p:cNvSpPr>
            <a:spLocks noChangeArrowheads="1"/>
          </p:cNvSpPr>
          <p:nvPr/>
        </p:nvSpPr>
        <p:spPr bwMode="auto">
          <a:xfrm>
            <a:off x="2000250" y="2286000"/>
            <a:ext cx="5000625" cy="642938"/>
          </a:xfrm>
          <a:custGeom>
            <a:avLst/>
            <a:gdLst>
              <a:gd name="T0" fmla="*/ 2500313 w 5000661"/>
              <a:gd name="T1" fmla="*/ 0 h 642942"/>
              <a:gd name="T2" fmla="*/ 5000625 w 5000661"/>
              <a:gd name="T3" fmla="*/ 321466 h 642942"/>
              <a:gd name="T4" fmla="*/ 2500313 w 5000661"/>
              <a:gd name="T5" fmla="*/ 642932 h 642942"/>
              <a:gd name="T6" fmla="*/ 0 w 5000661"/>
              <a:gd name="T7" fmla="*/ 321466 h 642942"/>
              <a:gd name="T8" fmla="*/ 2500097 w 5000661"/>
              <a:gd name="T9" fmla="*/ 0 h 642942"/>
              <a:gd name="T10" fmla="*/ 5000193 w 5000661"/>
              <a:gd name="T11" fmla="*/ 321442 h 642942"/>
              <a:gd name="T12" fmla="*/ 2500097 w 5000661"/>
              <a:gd name="T13" fmla="*/ 642872 h 642942"/>
              <a:gd name="T14" fmla="*/ 0 w 5000661"/>
              <a:gd name="T15" fmla="*/ 321442 h 64294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1386 w 5000661"/>
              <a:gd name="T25" fmla="*/ 31386 h 642942"/>
              <a:gd name="T26" fmla="*/ 4969273 w 5000661"/>
              <a:gd name="T27" fmla="*/ 611557 h 6429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00661" h="642942">
                <a:moveTo>
                  <a:pt x="107157" y="0"/>
                </a:moveTo>
                <a:lnTo>
                  <a:pt x="107156" y="0"/>
                </a:lnTo>
                <a:cubicBezTo>
                  <a:pt x="47975" y="0"/>
                  <a:pt x="0" y="47975"/>
                  <a:pt x="0" y="107156"/>
                </a:cubicBezTo>
                <a:lnTo>
                  <a:pt x="0" y="535785"/>
                </a:lnTo>
                <a:cubicBezTo>
                  <a:pt x="0" y="594966"/>
                  <a:pt x="47975" y="642941"/>
                  <a:pt x="107156" y="642942"/>
                </a:cubicBezTo>
                <a:lnTo>
                  <a:pt x="4893506" y="642942"/>
                </a:lnTo>
                <a:cubicBezTo>
                  <a:pt x="4952686" y="642941"/>
                  <a:pt x="5000662" y="594966"/>
                  <a:pt x="5000662" y="535785"/>
                </a:cubicBezTo>
                <a:lnTo>
                  <a:pt x="5000662" y="107157"/>
                </a:lnTo>
                <a:cubicBezTo>
                  <a:pt x="5000662" y="47975"/>
                  <a:pt x="4952686" y="0"/>
                  <a:pt x="4893506" y="0"/>
                </a:cubicBezTo>
                <a:close/>
              </a:path>
            </a:pathLst>
          </a:custGeom>
          <a:solidFill>
            <a:srgbClr val="9781B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о бюджетном процессе в городском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округе Верхотурский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Скругленный прямоугольник 7"/>
          <p:cNvSpPr>
            <a:spLocks noChangeArrowheads="1"/>
          </p:cNvSpPr>
          <p:nvPr/>
        </p:nvSpPr>
        <p:spPr bwMode="auto">
          <a:xfrm>
            <a:off x="2500313" y="3071813"/>
            <a:ext cx="4071937" cy="642937"/>
          </a:xfrm>
          <a:custGeom>
            <a:avLst/>
            <a:gdLst>
              <a:gd name="T0" fmla="*/ 2035966 w 4071969"/>
              <a:gd name="T1" fmla="*/ 0 h 642942"/>
              <a:gd name="T2" fmla="*/ 4071932 w 4071969"/>
              <a:gd name="T3" fmla="*/ 321466 h 642942"/>
              <a:gd name="T4" fmla="*/ 2035966 w 4071969"/>
              <a:gd name="T5" fmla="*/ 642932 h 642942"/>
              <a:gd name="T6" fmla="*/ 0 w 4071969"/>
              <a:gd name="T7" fmla="*/ 321466 h 642942"/>
              <a:gd name="T8" fmla="*/ 2035786 w 4071969"/>
              <a:gd name="T9" fmla="*/ 0 h 642942"/>
              <a:gd name="T10" fmla="*/ 4071548 w 4071969"/>
              <a:gd name="T11" fmla="*/ 321442 h 642942"/>
              <a:gd name="T12" fmla="*/ 2035786 w 4071969"/>
              <a:gd name="T13" fmla="*/ 642872 h 642942"/>
              <a:gd name="T14" fmla="*/ 0 w 4071969"/>
              <a:gd name="T15" fmla="*/ 321442 h 64294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1386 w 4071969"/>
              <a:gd name="T25" fmla="*/ 31386 h 642942"/>
              <a:gd name="T26" fmla="*/ 4040583 w 4071969"/>
              <a:gd name="T27" fmla="*/ 611557 h 6429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1969" h="642942">
                <a:moveTo>
                  <a:pt x="107157" y="0"/>
                </a:moveTo>
                <a:lnTo>
                  <a:pt x="107156" y="0"/>
                </a:lnTo>
                <a:cubicBezTo>
                  <a:pt x="47975" y="0"/>
                  <a:pt x="0" y="47975"/>
                  <a:pt x="0" y="107156"/>
                </a:cubicBezTo>
                <a:lnTo>
                  <a:pt x="0" y="535785"/>
                </a:lnTo>
                <a:cubicBezTo>
                  <a:pt x="0" y="594966"/>
                  <a:pt x="47975" y="642941"/>
                  <a:pt x="107156" y="642942"/>
                </a:cubicBezTo>
                <a:lnTo>
                  <a:pt x="3964813" y="642942"/>
                </a:lnTo>
                <a:cubicBezTo>
                  <a:pt x="4023993" y="642941"/>
                  <a:pt x="4071969" y="594966"/>
                  <a:pt x="4071969" y="535785"/>
                </a:cubicBezTo>
                <a:lnTo>
                  <a:pt x="4071969" y="107157"/>
                </a:lnTo>
                <a:cubicBezTo>
                  <a:pt x="4071969" y="47975"/>
                  <a:pt x="4023993" y="0"/>
                  <a:pt x="3964813" y="0"/>
                </a:cubicBezTo>
                <a:close/>
              </a:path>
            </a:pathLst>
          </a:custGeom>
          <a:solidFill>
            <a:srgbClr val="9781B1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Иные муниципальные правовые акты</a:t>
            </a:r>
          </a:p>
        </p:txBody>
      </p:sp>
      <p:sp>
        <p:nvSpPr>
          <p:cNvPr id="15366" name="Овал 8"/>
          <p:cNvSpPr>
            <a:spLocks/>
          </p:cNvSpPr>
          <p:nvPr/>
        </p:nvSpPr>
        <p:spPr bwMode="auto">
          <a:xfrm>
            <a:off x="642938" y="4071938"/>
            <a:ext cx="7858125" cy="1214437"/>
          </a:xfrm>
          <a:custGeom>
            <a:avLst/>
            <a:gdLst>
              <a:gd name="T0" fmla="*/ 3929063 w 7858179"/>
              <a:gd name="T1" fmla="*/ 0 h 1428759"/>
              <a:gd name="T2" fmla="*/ 7858125 w 7858179"/>
              <a:gd name="T3" fmla="*/ 607216 h 1428759"/>
              <a:gd name="T4" fmla="*/ 3929063 w 7858179"/>
              <a:gd name="T5" fmla="*/ 1214432 h 1428759"/>
              <a:gd name="T6" fmla="*/ 0 w 7858179"/>
              <a:gd name="T7" fmla="*/ 607216 h 1428759"/>
              <a:gd name="T8" fmla="*/ 3928753 w 7858179"/>
              <a:gd name="T9" fmla="*/ 0 h 1428759"/>
              <a:gd name="T10" fmla="*/ 7857501 w 7858179"/>
              <a:gd name="T11" fmla="*/ 607178 h 1428759"/>
              <a:gd name="T12" fmla="*/ 3928753 w 7858179"/>
              <a:gd name="T13" fmla="*/ 1214348 h 1428759"/>
              <a:gd name="T14" fmla="*/ 0 w 7858179"/>
              <a:gd name="T15" fmla="*/ 607178 h 1428759"/>
              <a:gd name="T16" fmla="*/ 1150713 w 7858179"/>
              <a:gd name="T17" fmla="*/ 177840 h 1428759"/>
              <a:gd name="T18" fmla="*/ 1150713 w 7858179"/>
              <a:gd name="T19" fmla="*/ 1036508 h 1428759"/>
              <a:gd name="T20" fmla="*/ 6706801 w 7858179"/>
              <a:gd name="T21" fmla="*/ 1036508 h 1428759"/>
              <a:gd name="T22" fmla="*/ 6706801 w 7858179"/>
              <a:gd name="T23" fmla="*/ 177840 h 142875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0 60000 65536"/>
              <a:gd name="T30" fmla="*/ 5898240 60000 65536"/>
              <a:gd name="T31" fmla="*/ 11796480 60000 65536"/>
              <a:gd name="T32" fmla="*/ 17694720 60000 65536"/>
              <a:gd name="T33" fmla="*/ 5898240 60000 65536"/>
              <a:gd name="T34" fmla="*/ 5898240 60000 65536"/>
              <a:gd name="T35" fmla="*/ 17694720 60000 65536"/>
              <a:gd name="T36" fmla="*/ 1150817 w 7858179"/>
              <a:gd name="T37" fmla="*/ 209238 h 1428759"/>
              <a:gd name="T38" fmla="*/ 6707375 w 7858179"/>
              <a:gd name="T39" fmla="*/ 1219523 h 14287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858179" h="1428759">
                <a:moveTo>
                  <a:pt x="0" y="714380"/>
                </a:moveTo>
                <a:lnTo>
                  <a:pt x="0" y="714380"/>
                </a:lnTo>
                <a:cubicBezTo>
                  <a:pt x="15" y="319840"/>
                  <a:pt x="1759124" y="4"/>
                  <a:pt x="3929091" y="5"/>
                </a:cubicBezTo>
                <a:cubicBezTo>
                  <a:pt x="3929091" y="5"/>
                  <a:pt x="3929091" y="5"/>
                  <a:pt x="3929091" y="5"/>
                </a:cubicBezTo>
                <a:cubicBezTo>
                  <a:pt x="6099066" y="5"/>
                  <a:pt x="7858182" y="319843"/>
                  <a:pt x="7858182" y="714385"/>
                </a:cubicBezTo>
                <a:cubicBezTo>
                  <a:pt x="7858182" y="714387"/>
                  <a:pt x="7858178" y="714389"/>
                  <a:pt x="7858178" y="714391"/>
                </a:cubicBezTo>
                <a:lnTo>
                  <a:pt x="7858182" y="714392"/>
                </a:lnTo>
                <a:cubicBezTo>
                  <a:pt x="7858182" y="1108933"/>
                  <a:pt x="6099066" y="1428771"/>
                  <a:pt x="3929091" y="1428772"/>
                </a:cubicBezTo>
                <a:cubicBezTo>
                  <a:pt x="1759113" y="1428772"/>
                  <a:pt x="0" y="1108933"/>
                  <a:pt x="0" y="714392"/>
                </a:cubicBezTo>
                <a:cubicBezTo>
                  <a:pt x="-1" y="714390"/>
                  <a:pt x="0" y="714388"/>
                  <a:pt x="0" y="714387"/>
                </a:cubicBezTo>
                <a:close/>
              </a:path>
            </a:pathLst>
          </a:custGeom>
          <a:solidFill>
            <a:srgbClr val="A7D872">
              <a:alpha val="87842"/>
            </a:srgbClr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7" name="Стрелка влево 9"/>
          <p:cNvSpPr/>
          <p:nvPr/>
        </p:nvSpPr>
        <p:spPr>
          <a:xfrm rot="16200004">
            <a:off x="4357688" y="3714750"/>
            <a:ext cx="428625" cy="357187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*/ f19 f20 1"/>
              <a:gd name="f28" fmla="*/ 21600 f21 1"/>
              <a:gd name="f29" fmla="*/ 0 f21 1"/>
              <a:gd name="f30" fmla="*/ f20 f13 1"/>
              <a:gd name="f31" fmla="*/ f19 f12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3 1"/>
              <a:gd name="f38" fmla="+- f19 0 f34"/>
              <a:gd name="f39" fmla="*/ f36 f12 1"/>
              <a:gd name="f40" fmla="*/ f35 f13 1"/>
              <a:gd name="f41" fmla="*/ f36 f13 1"/>
              <a:gd name="f42" fmla="*/ f38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42" t="f30" r="f39" b="f37"/>
            <a:pathLst>
              <a:path w="21600" h="21600">
                <a:moveTo>
                  <a:pt x="f8" y="f20"/>
                </a:moveTo>
                <a:lnTo>
                  <a:pt x="f19" y="f20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6"/>
                </a:lnTo>
                <a:lnTo>
                  <a:pt x="f8" y="f26"/>
                </a:lnTo>
                <a:close/>
              </a:path>
            </a:pathLst>
          </a:custGeom>
          <a:solidFill>
            <a:srgbClr val="A7D872">
              <a:alpha val="67000"/>
            </a:srgbClr>
          </a:solidFill>
          <a:ln>
            <a:noFill/>
            <a:prstDash val="solid"/>
          </a:ln>
          <a:effectLst>
            <a:outerShdw dist="50804" dir="5400000" algn="tl">
              <a:srgbClr val="4E3B30">
                <a:alpha val="60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FFFFFF"/>
              </a:solidFill>
              <a:latin typeface="Times New Roman" pitchFamily="18"/>
              <a:cs typeface="+mn-cs"/>
            </a:endParaRPr>
          </a:p>
        </p:txBody>
      </p:sp>
      <p:sp>
        <p:nvSpPr>
          <p:cNvPr id="15368" name="Прямоугольник 10"/>
          <p:cNvSpPr>
            <a:spLocks noChangeArrowheads="1"/>
          </p:cNvSpPr>
          <p:nvPr/>
        </p:nvSpPr>
        <p:spPr bwMode="auto">
          <a:xfrm>
            <a:off x="857250" y="4071938"/>
            <a:ext cx="7429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b="1" dirty="0">
              <a:solidFill>
                <a:srgbClr val="3B2C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Проект бюджета городского округа Верхотурский</a:t>
            </a:r>
          </a:p>
          <a:p>
            <a:pPr algn="ctr"/>
            <a:r>
              <a:rPr lang="ru-RU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 и 2020 годы</a:t>
            </a:r>
          </a:p>
          <a:p>
            <a:pPr algn="ctr"/>
            <a:endParaRPr lang="ru-RU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5369" name="Скругленный прямоугольник 13"/>
          <p:cNvSpPr>
            <a:spLocks noChangeArrowheads="1"/>
          </p:cNvSpPr>
          <p:nvPr/>
        </p:nvSpPr>
        <p:spPr bwMode="auto">
          <a:xfrm>
            <a:off x="2571750" y="5715000"/>
            <a:ext cx="4071938" cy="714375"/>
          </a:xfrm>
          <a:custGeom>
            <a:avLst/>
            <a:gdLst>
              <a:gd name="T0" fmla="*/ 2035966 w 4071969"/>
              <a:gd name="T1" fmla="*/ 0 h 714384"/>
              <a:gd name="T2" fmla="*/ 4071932 w 4071969"/>
              <a:gd name="T3" fmla="*/ 357188 h 714384"/>
              <a:gd name="T4" fmla="*/ 2035966 w 4071969"/>
              <a:gd name="T5" fmla="*/ 714375 h 714384"/>
              <a:gd name="T6" fmla="*/ 0 w 4071969"/>
              <a:gd name="T7" fmla="*/ 357188 h 714384"/>
              <a:gd name="T8" fmla="*/ 2035786 w 4071969"/>
              <a:gd name="T9" fmla="*/ 0 h 714384"/>
              <a:gd name="T10" fmla="*/ 4071548 w 4071969"/>
              <a:gd name="T11" fmla="*/ 357142 h 714384"/>
              <a:gd name="T12" fmla="*/ 2035786 w 4071969"/>
              <a:gd name="T13" fmla="*/ 714272 h 714384"/>
              <a:gd name="T14" fmla="*/ 0 w 4071969"/>
              <a:gd name="T15" fmla="*/ 357142 h 71438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34874 w 4071969"/>
              <a:gd name="T25" fmla="*/ 34874 h 714384"/>
              <a:gd name="T26" fmla="*/ 4037095 w 4071969"/>
              <a:gd name="T27" fmla="*/ 679510 h 714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71969" h="714384">
                <a:moveTo>
                  <a:pt x="119064" y="0"/>
                </a:moveTo>
                <a:lnTo>
                  <a:pt x="119063" y="0"/>
                </a:lnTo>
                <a:cubicBezTo>
                  <a:pt x="53306" y="0"/>
                  <a:pt x="0" y="53306"/>
                  <a:pt x="0" y="119063"/>
                </a:cubicBezTo>
                <a:lnTo>
                  <a:pt x="0" y="595320"/>
                </a:lnTo>
                <a:cubicBezTo>
                  <a:pt x="0" y="661077"/>
                  <a:pt x="53306" y="714383"/>
                  <a:pt x="119063" y="714384"/>
                </a:cubicBezTo>
                <a:lnTo>
                  <a:pt x="3952905" y="714384"/>
                </a:lnTo>
                <a:cubicBezTo>
                  <a:pt x="4018663" y="714383"/>
                  <a:pt x="4071969" y="661077"/>
                  <a:pt x="4071969" y="595320"/>
                </a:cubicBezTo>
                <a:lnTo>
                  <a:pt x="4071969" y="119064"/>
                </a:lnTo>
                <a:cubicBezTo>
                  <a:pt x="4071969" y="53306"/>
                  <a:pt x="4018663" y="0"/>
                  <a:pt x="3952905" y="0"/>
                </a:cubicBezTo>
                <a:close/>
              </a:path>
            </a:pathLst>
          </a:custGeom>
          <a:solidFill>
            <a:srgbClr val="A7D872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Представлен в Думу городского округа</a:t>
            </a:r>
          </a:p>
          <a:p>
            <a:pPr algn="ctr"/>
            <a:r>
              <a:rPr lang="ru-RU" sz="1400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(на бумажном носителе и в электронном виде)</a:t>
            </a:r>
          </a:p>
          <a:p>
            <a:pPr algn="ctr"/>
            <a:endParaRPr lang="ru-RU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5370" name="Прямоугольник 14"/>
          <p:cNvSpPr>
            <a:spLocks noChangeArrowheads="1"/>
          </p:cNvSpPr>
          <p:nvPr/>
        </p:nvSpPr>
        <p:spPr bwMode="auto">
          <a:xfrm>
            <a:off x="142875" y="6000750"/>
            <a:ext cx="8858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Прямоугольник 16"/>
          <p:cNvSpPr>
            <a:spLocks noChangeArrowheads="1"/>
          </p:cNvSpPr>
          <p:nvPr/>
        </p:nvSpPr>
        <p:spPr bwMode="auto">
          <a:xfrm>
            <a:off x="0" y="3571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0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городского округа Верхотурский</a:t>
            </a:r>
          </a:p>
          <a:p>
            <a:pPr algn="ctr"/>
            <a:r>
              <a:rPr lang="ru-RU" sz="2000" b="1" dirty="0">
                <a:solidFill>
                  <a:srgbClr val="245794"/>
                </a:solidFill>
                <a:latin typeface="Times New Roman" pitchFamily="18" charset="0"/>
                <a:cs typeface="Times New Roman" pitchFamily="18" charset="0"/>
              </a:rPr>
              <a:t>на 2018 год и плановый период 2019 и 2020 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18812</TotalTime>
  <Words>5543</Words>
  <Application>Microsoft Office PowerPoint</Application>
  <PresentationFormat>Экран (4:3)</PresentationFormat>
  <Paragraphs>820</Paragraphs>
  <Slides>55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Аспект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Какие бывают бюджеты?</vt:lpstr>
      <vt:lpstr>Слайд 7</vt:lpstr>
      <vt:lpstr>Слайд 8</vt:lpstr>
      <vt:lpstr>Слайд 9</vt:lpstr>
      <vt:lpstr>Слайд 10</vt:lpstr>
      <vt:lpstr>Слайд 11</vt:lpstr>
      <vt:lpstr>Слайд 12</vt:lpstr>
      <vt:lpstr>Динамика доходов и расходов бюджета городского округа Верхотурский 2013 г. – 2020 г.</vt:lpstr>
      <vt:lpstr>Сведения бюджета ГО Верхотурский на 2018 год в сравнении с другими муниципальными образованиями Доходы бюджетов сопоставимых муниципальных образований,            в млн.руб.</vt:lpstr>
      <vt:lpstr> Расходы бюджетов сопоставимых муниципальных образований, в млн.руб.</vt:lpstr>
      <vt:lpstr>Слайд 16</vt:lpstr>
      <vt:lpstr>Доходы бюджета ГО Верхотурский, в млн.руб.</vt:lpstr>
      <vt:lpstr>Структура налоговых и неналоговых доходов бюджета ГО Верхотурский на 2018 год </vt:lpstr>
      <vt:lpstr>Структура безвозмездных поступлений бюджета  ГО Верхотурский на 2018 год </vt:lpstr>
      <vt:lpstr>Планирование налоговых и неналоговых доходов бюджета ГО Верхотурский на 2018 год и плановый период 2019 и 2020 годов</vt:lpstr>
      <vt:lpstr>Акцизы на нефтепродукты</vt:lpstr>
      <vt:lpstr>Налог на совокупный доход</vt:lpstr>
      <vt:lpstr>Налог на имущество физических лиц</vt:lpstr>
      <vt:lpstr>Земельный налог</vt:lpstr>
      <vt:lpstr>Государственная пошлина</vt:lpstr>
      <vt:lpstr>Доходы от использования имущества</vt:lpstr>
      <vt:lpstr>Плата за негативное воздействие  на окружающую среду</vt:lpstr>
      <vt:lpstr>Доходы от оказания платных услуг</vt:lpstr>
      <vt:lpstr>Доходы от продажи</vt:lpstr>
      <vt:lpstr>Штрафы, санкции, возмещение ущерба</vt:lpstr>
      <vt:lpstr>Планирование безвозмездных поступлений бюджета ГО Верхотурский на 2018 год и плановый период 2019 и 2020 годов</vt:lpstr>
      <vt:lpstr>Сведения о налоговых льготах на 2018 год</vt:lpstr>
      <vt:lpstr>Слайд 33</vt:lpstr>
      <vt:lpstr>Расходы бюджета  городского округа Верхотурский</vt:lpstr>
      <vt:lpstr>Расходы городского округа Верхотурский на 1 жителя, руб.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Контактная информация  о Финансовом управлении Администрации                                     городского округа Верхотурский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kaaa</dc:creator>
  <cp:lastModifiedBy>BOSS</cp:lastModifiedBy>
  <cp:revision>1658</cp:revision>
  <dcterms:created xsi:type="dcterms:W3CDTF">2013-11-12T07:27:34Z</dcterms:created>
  <dcterms:modified xsi:type="dcterms:W3CDTF">2017-12-27T08:08:32Z</dcterms:modified>
</cp:coreProperties>
</file>