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xls" ContentType="application/vnd.ms-exce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comments/comment1.xml" ContentType="application/vnd.openxmlformats-officedocument.presentationml.comments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302" r:id="rId2"/>
    <p:sldId id="303" r:id="rId3"/>
    <p:sldId id="304" r:id="rId4"/>
    <p:sldId id="305" r:id="rId5"/>
    <p:sldId id="306" r:id="rId6"/>
    <p:sldId id="307" r:id="rId7"/>
    <p:sldId id="311" r:id="rId8"/>
    <p:sldId id="308" r:id="rId9"/>
    <p:sldId id="310" r:id="rId10"/>
    <p:sldId id="309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ДНС" initials="Д" lastIdx="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9-12-17T21:08:17.553" idx="5">
    <p:pos x="5493" y="630"/>
    <p:text/>
  </p:cm>
</p:cmLst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F142D89-6667-4035-BBFF-B412B95FC8D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54ECF09-E9C4-4B2C-93B2-7C9279313E5F}" type="pres">
      <dgm:prSet presAssocID="{6F142D89-6667-4035-BBFF-B412B95FC8D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F008F189-F585-4EC3-AE8C-016A2E338C5E}" type="presOf" srcId="{6F142D89-6667-4035-BBFF-B412B95FC8D7}" destId="{554ECF09-E9C4-4B2C-93B2-7C9279313E5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C7193D-C142-4C77-AD0E-A01BA7F99036}" type="datetimeFigureOut">
              <a:rPr lang="ru-RU" smtClean="0"/>
              <a:pPr/>
              <a:t>26.07.2023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5F1C74-FDE3-4C56-BCDC-50611924E1E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7827" name="Заметки 2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numCol="1">
            <a:prstTxWarp prst="textNoShape">
              <a:avLst/>
            </a:prstTxWarp>
          </a:bodyPr>
          <a:lstStyle/>
          <a:p>
            <a:endParaRPr smtClean="0">
              <a:latin typeface="Calibri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48C13E9-BBBC-46FF-A697-32CD5AB92BBB}" type="slidenum">
              <a:rPr smtClean="0"/>
              <a:pPr>
                <a:defRPr/>
              </a:pPr>
              <a:t>7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9875" name="Заметки 2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numCol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smtClean="0">
              <a:latin typeface="Calibri" pitchFamily="34" charset="0"/>
            </a:endParaRPr>
          </a:p>
        </p:txBody>
      </p:sp>
      <p:sp>
        <p:nvSpPr>
          <p:cNvPr id="5018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numCol="1">
            <a:prstTxWarp prst="textNoShape">
              <a:avLst/>
            </a:prstTxWarp>
          </a:bodyPr>
          <a:lstStyle/>
          <a:p>
            <a:pPr>
              <a:defRPr/>
            </a:pPr>
            <a:fld id="{22546C11-5863-4A06-91C8-B8AA53012A48}" type="slidenum">
              <a:rPr smtClean="0"/>
              <a:pPr>
                <a:defRPr/>
              </a:pPr>
              <a:t>10</a:t>
            </a:fld>
            <a:endParaRPr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41AE6-F8E6-476F-9A97-539DF7630F08}" type="datetimeFigureOut">
              <a:rPr lang="ru-RU" smtClean="0"/>
              <a:pPr/>
              <a:t>26.07.2023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C630D-7610-4648-9D4B-C6797110C9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41AE6-F8E6-476F-9A97-539DF7630F08}" type="datetimeFigureOut">
              <a:rPr lang="ru-RU" smtClean="0"/>
              <a:pPr/>
              <a:t>26.07.2023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C630D-7610-4648-9D4B-C6797110C9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41AE6-F8E6-476F-9A97-539DF7630F08}" type="datetimeFigureOut">
              <a:rPr lang="ru-RU" smtClean="0"/>
              <a:pPr/>
              <a:t>26.07.2023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C630D-7610-4648-9D4B-C6797110C9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41AE6-F8E6-476F-9A97-539DF7630F08}" type="datetimeFigureOut">
              <a:rPr lang="ru-RU" smtClean="0"/>
              <a:pPr/>
              <a:t>26.07.2023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C630D-7610-4648-9D4B-C6797110C9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41AE6-F8E6-476F-9A97-539DF7630F08}" type="datetimeFigureOut">
              <a:rPr lang="ru-RU" smtClean="0"/>
              <a:pPr/>
              <a:t>26.07.2023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C630D-7610-4648-9D4B-C6797110C9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41AE6-F8E6-476F-9A97-539DF7630F08}" type="datetimeFigureOut">
              <a:rPr lang="ru-RU" smtClean="0"/>
              <a:pPr/>
              <a:t>26.07.2023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C630D-7610-4648-9D4B-C6797110C9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41AE6-F8E6-476F-9A97-539DF7630F08}" type="datetimeFigureOut">
              <a:rPr lang="ru-RU" smtClean="0"/>
              <a:pPr/>
              <a:t>26.07.2023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C630D-7610-4648-9D4B-C6797110C9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41AE6-F8E6-476F-9A97-539DF7630F08}" type="datetimeFigureOut">
              <a:rPr lang="ru-RU" smtClean="0"/>
              <a:pPr/>
              <a:t>26.07.2023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C630D-7610-4648-9D4B-C6797110C9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41AE6-F8E6-476F-9A97-539DF7630F08}" type="datetimeFigureOut">
              <a:rPr lang="ru-RU" smtClean="0"/>
              <a:pPr/>
              <a:t>26.07.2023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C630D-7610-4648-9D4B-C6797110C9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41AE6-F8E6-476F-9A97-539DF7630F08}" type="datetimeFigureOut">
              <a:rPr lang="ru-RU" smtClean="0"/>
              <a:pPr/>
              <a:t>26.07.2023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C630D-7610-4648-9D4B-C6797110C9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41AE6-F8E6-476F-9A97-539DF7630F08}" type="datetimeFigureOut">
              <a:rPr lang="ru-RU" smtClean="0"/>
              <a:pPr/>
              <a:t>26.07.2023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C630D-7610-4648-9D4B-C6797110C9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741AE6-F8E6-476F-9A97-539DF7630F08}" type="datetimeFigureOut">
              <a:rPr lang="ru-RU" smtClean="0"/>
              <a:pPr/>
              <a:t>26.07.2023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0C630D-7610-4648-9D4B-C6797110C92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notesSlide" Target="../notesSlides/notesSlide2.xml"/><Relationship Id="rId7" Type="http://schemas.openxmlformats.org/officeDocument/2006/relationships/diagramQuickStyle" Target="../diagrams/quickStyl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oleObject" Target="../embeddings/_____Microsoft_Office_Excel_97-20035.xls"/><Relationship Id="rId9" Type="http://schemas.microsoft.com/office/2007/relationships/diagramDrawing" Target="../diagrams/drawin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_Microsoft_Office_Excel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_Microsoft_Office_Excel2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_Microsoft_Office_Excel3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comments" Target="../comments/commen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_Microsoft_Office_Excel4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9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image" Target="../media/image18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Прямоугольник 13"/>
          <p:cNvSpPr>
            <a:spLocks noChangeArrowheads="1"/>
          </p:cNvSpPr>
          <p:nvPr/>
        </p:nvSpPr>
        <p:spPr bwMode="auto">
          <a:xfrm>
            <a:off x="2286000" y="4857750"/>
            <a:ext cx="785813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/>
            <a:r>
              <a:rPr lang="en-US" sz="8000" b="1">
                <a:solidFill>
                  <a:srgbClr val="8D7ABC"/>
                </a:solidFill>
                <a:latin typeface="Franklin Gothic Book" pitchFamily="34" charset="0"/>
              </a:rPr>
              <a:t>+</a:t>
            </a:r>
            <a:endParaRPr lang="ru-RU" sz="8000" b="1">
              <a:solidFill>
                <a:srgbClr val="8D7ABC"/>
              </a:solidFill>
              <a:latin typeface="Franklin Gothic Book" pitchFamily="34" charset="0"/>
            </a:endParaRPr>
          </a:p>
        </p:txBody>
      </p:sp>
      <p:grpSp>
        <p:nvGrpSpPr>
          <p:cNvPr id="2" name="Группа 19"/>
          <p:cNvGrpSpPr>
            <a:grpSpLocks/>
          </p:cNvGrpSpPr>
          <p:nvPr/>
        </p:nvGrpSpPr>
        <p:grpSpPr bwMode="auto">
          <a:xfrm>
            <a:off x="142875" y="4143375"/>
            <a:ext cx="1801813" cy="2571750"/>
            <a:chOff x="214280" y="4214817"/>
            <a:chExt cx="1801816" cy="2571768"/>
          </a:xfrm>
        </p:grpSpPr>
        <p:pic>
          <p:nvPicPr>
            <p:cNvPr id="52278" name="Рисунок 4" descr="доходы2.jp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14280" y="4214817"/>
              <a:ext cx="1801816" cy="14445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2279" name="Прямоугольник 14"/>
            <p:cNvSpPr>
              <a:spLocks noChangeArrowheads="1"/>
            </p:cNvSpPr>
            <p:nvPr/>
          </p:nvSpPr>
          <p:spPr bwMode="auto">
            <a:xfrm>
              <a:off x="214280" y="5589050"/>
              <a:ext cx="1801816" cy="1197535"/>
            </a:xfrm>
            <a:prstGeom prst="rect">
              <a:avLst/>
            </a:prstGeom>
            <a:solidFill>
              <a:srgbClr val="C9E7A7"/>
            </a:solidFill>
            <a:ln w="9525">
              <a:noFill/>
              <a:miter lim="800000"/>
              <a:headEnd/>
              <a:tailEnd/>
            </a:ln>
          </p:spPr>
          <p:txBody>
            <a:bodyPr anchor="ctr" anchorCtr="1"/>
            <a:lstStyle/>
            <a:p>
              <a:pPr algn="ctr"/>
              <a:r>
                <a:rPr lang="ru-RU" sz="1200" b="1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ДОХОДЫ БЮДЖЕТА-</a:t>
              </a:r>
              <a:r>
                <a:rPr lang="ru-RU" sz="1200">
                  <a:solidFill>
                    <a:srgbClr val="002060"/>
                  </a:solidFill>
                  <a:latin typeface="Franklin Gothic Book" pitchFamily="34" charset="0"/>
                </a:rPr>
                <a:t> </a:t>
              </a:r>
              <a:r>
                <a:rPr lang="ru-RU" sz="120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поступающие в бюджет денежные средства</a:t>
              </a:r>
            </a:p>
          </p:txBody>
        </p:sp>
      </p:grpSp>
      <p:grpSp>
        <p:nvGrpSpPr>
          <p:cNvPr id="3" name="Группа 12"/>
          <p:cNvGrpSpPr>
            <a:grpSpLocks/>
          </p:cNvGrpSpPr>
          <p:nvPr/>
        </p:nvGrpSpPr>
        <p:grpSpPr bwMode="auto">
          <a:xfrm>
            <a:off x="7000875" y="4143375"/>
            <a:ext cx="1801813" cy="2500313"/>
            <a:chOff x="6286509" y="4143384"/>
            <a:chExt cx="1801816" cy="2500298"/>
          </a:xfrm>
        </p:grpSpPr>
        <p:pic>
          <p:nvPicPr>
            <p:cNvPr id="52276" name="Рисунок 7" descr="расходы 4.png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286509" y="4143384"/>
              <a:ext cx="1801816" cy="14374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2277" name="Прямоугольник 15"/>
            <p:cNvSpPr>
              <a:spLocks noChangeArrowheads="1"/>
            </p:cNvSpPr>
            <p:nvPr/>
          </p:nvSpPr>
          <p:spPr bwMode="auto">
            <a:xfrm>
              <a:off x="6286509" y="5580793"/>
              <a:ext cx="1801816" cy="1062889"/>
            </a:xfrm>
            <a:prstGeom prst="rect">
              <a:avLst/>
            </a:prstGeom>
            <a:solidFill>
              <a:srgbClr val="F3CD60"/>
            </a:solidFill>
            <a:ln w="9525">
              <a:noFill/>
              <a:miter lim="800000"/>
              <a:headEnd/>
              <a:tailEnd/>
            </a:ln>
          </p:spPr>
          <p:txBody>
            <a:bodyPr anchor="ctr" anchorCtr="1"/>
            <a:lstStyle/>
            <a:p>
              <a:pPr algn="ctr"/>
              <a:r>
                <a:rPr lang="ru-RU" sz="1200" b="1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РАСХОДЫ</a:t>
              </a:r>
            </a:p>
            <a:p>
              <a:pPr algn="ctr"/>
              <a:r>
                <a:rPr lang="ru-RU" sz="1200" b="1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БЮДЖЕТА - </a:t>
              </a:r>
              <a:r>
                <a:rPr lang="ru-RU" sz="120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выплачиваемые из бюджета денежные средства</a:t>
              </a:r>
            </a:p>
          </p:txBody>
        </p:sp>
      </p:grpSp>
      <p:sp>
        <p:nvSpPr>
          <p:cNvPr id="52229" name="Прямоугольник 17"/>
          <p:cNvSpPr>
            <a:spLocks noChangeArrowheads="1"/>
          </p:cNvSpPr>
          <p:nvPr/>
        </p:nvSpPr>
        <p:spPr bwMode="auto">
          <a:xfrm>
            <a:off x="285750" y="0"/>
            <a:ext cx="885825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/>
            <a:r>
              <a:rPr lang="ru-RU" sz="2400" b="1">
                <a:solidFill>
                  <a:srgbClr val="245794"/>
                </a:solidFill>
                <a:latin typeface="Times New Roman" pitchFamily="18" charset="0"/>
                <a:cs typeface="Times New Roman" pitchFamily="18" charset="0"/>
              </a:rPr>
              <a:t>Параметры бюджета городского округа Верхотурский</a:t>
            </a:r>
          </a:p>
          <a:p>
            <a:pPr algn="ctr"/>
            <a:r>
              <a:rPr lang="ru-RU" sz="2400" b="1">
                <a:solidFill>
                  <a:srgbClr val="245794"/>
                </a:solidFill>
                <a:latin typeface="Times New Roman" pitchFamily="18" charset="0"/>
                <a:cs typeface="Times New Roman" pitchFamily="18" charset="0"/>
              </a:rPr>
              <a:t>на 2023 год и плановый период 2024 и  2025 годов</a:t>
            </a:r>
          </a:p>
        </p:txBody>
      </p:sp>
      <p:sp>
        <p:nvSpPr>
          <p:cNvPr id="52230" name="Прямоугольник 16"/>
          <p:cNvSpPr>
            <a:spLocks noChangeArrowheads="1"/>
          </p:cNvSpPr>
          <p:nvPr/>
        </p:nvSpPr>
        <p:spPr bwMode="auto">
          <a:xfrm>
            <a:off x="5500688" y="4857750"/>
            <a:ext cx="714375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/>
            <a:r>
              <a:rPr lang="ru-RU" sz="8000" b="1">
                <a:solidFill>
                  <a:srgbClr val="8D7ABC"/>
                </a:solidFill>
                <a:latin typeface="Franklin Gothic Book" pitchFamily="34" charset="0"/>
              </a:rPr>
              <a:t>=</a:t>
            </a:r>
          </a:p>
        </p:txBody>
      </p:sp>
      <p:pic>
        <p:nvPicPr>
          <p:cNvPr id="52231" name="Рисунок 18" descr="баланс.jpe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14688" y="4214813"/>
            <a:ext cx="2000250" cy="1357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2232" name="Прямоугольник 21"/>
          <p:cNvSpPr>
            <a:spLocks noChangeArrowheads="1"/>
          </p:cNvSpPr>
          <p:nvPr/>
        </p:nvSpPr>
        <p:spPr bwMode="auto">
          <a:xfrm>
            <a:off x="3214688" y="5567363"/>
            <a:ext cx="2000250" cy="1174750"/>
          </a:xfrm>
          <a:prstGeom prst="rect">
            <a:avLst/>
          </a:prstGeom>
          <a:solidFill>
            <a:srgbClr val="A994E4"/>
          </a:solidFill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/>
            <a:r>
              <a:rPr lang="ru-RU" sz="12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ИСТОЧНИКИ ВНУТРЕННЕГО ФИНАНСИРОВАНИЯ ДЕФИЦИТА</a:t>
            </a:r>
          </a:p>
        </p:txBody>
      </p:sp>
      <p:sp>
        <p:nvSpPr>
          <p:cNvPr id="52233" name="Прямоугольник 23"/>
          <p:cNvSpPr>
            <a:spLocks noChangeArrowheads="1"/>
          </p:cNvSpPr>
          <p:nvPr/>
        </p:nvSpPr>
        <p:spPr bwMode="auto">
          <a:xfrm>
            <a:off x="3214688" y="4214813"/>
            <a:ext cx="2000250" cy="1352550"/>
          </a:xfrm>
          <a:prstGeom prst="rect">
            <a:avLst/>
          </a:prstGeom>
          <a:solidFill>
            <a:srgbClr val="A994E4">
              <a:alpha val="32941"/>
            </a:srgbClr>
          </a:solidFill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/>
            <a:endParaRPr lang="ru-RU" sz="12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285750" y="750888"/>
          <a:ext cx="8501122" cy="34484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14710"/>
                <a:gridCol w="2143140"/>
                <a:gridCol w="1643074"/>
                <a:gridCol w="1500198"/>
              </a:tblGrid>
              <a:tr h="412454">
                <a:tc rowSpan="2">
                  <a:txBody>
                    <a:bodyPr/>
                    <a:lstStyle/>
                    <a:p>
                      <a:pPr algn="ctr"/>
                      <a:r>
                        <a:rPr lang="ru-RU" sz="2200" b="0" dirty="0" smtClean="0">
                          <a:solidFill>
                            <a:srgbClr val="00006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2200" b="0" dirty="0">
                        <a:solidFill>
                          <a:srgbClr val="000066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200" b="0" dirty="0" smtClean="0">
                          <a:solidFill>
                            <a:srgbClr val="00006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Сумма, млн. рублей</a:t>
                      </a:r>
                      <a:endParaRPr lang="ru-RU" sz="2200" b="0" dirty="0">
                        <a:solidFill>
                          <a:srgbClr val="000066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12454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rgbClr val="00006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r>
                        <a:rPr lang="ru-RU" sz="2200" dirty="0" smtClean="0">
                          <a:solidFill>
                            <a:srgbClr val="00006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r>
                        <a:rPr lang="ru-RU" sz="2200" baseline="0" dirty="0" smtClean="0">
                          <a:solidFill>
                            <a:srgbClr val="00006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200" dirty="0" smtClean="0">
                          <a:solidFill>
                            <a:srgbClr val="00006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2200" dirty="0">
                        <a:solidFill>
                          <a:srgbClr val="000066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>
                          <a:solidFill>
                            <a:srgbClr val="00006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2024 год</a:t>
                      </a:r>
                      <a:endParaRPr lang="ru-RU" sz="2200" dirty="0">
                        <a:solidFill>
                          <a:srgbClr val="000066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>
                          <a:solidFill>
                            <a:srgbClr val="00006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2025</a:t>
                      </a:r>
                      <a:r>
                        <a:rPr lang="ru-RU" sz="2200" baseline="0" dirty="0" smtClean="0">
                          <a:solidFill>
                            <a:srgbClr val="00006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год</a:t>
                      </a:r>
                      <a:endParaRPr lang="ru-RU" sz="2200" dirty="0">
                        <a:solidFill>
                          <a:srgbClr val="000066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33278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2200" b="0" i="0" u="none" strike="noStrike" dirty="0">
                          <a:solidFill>
                            <a:srgbClr val="000066"/>
                          </a:solidFill>
                          <a:latin typeface="Times New Roman"/>
                        </a:rPr>
                        <a:t>Доходы</a:t>
                      </a:r>
                    </a:p>
                  </a:txBody>
                  <a:tcPr marL="9525" marR="9525" marT="9525" marB="0" anchor="ctr">
                    <a:solidFill>
                      <a:srgbClr val="C9E7A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200" b="0" i="0" u="none" strike="noStrike" dirty="0" smtClean="0">
                          <a:solidFill>
                            <a:srgbClr val="000066"/>
                          </a:solidFill>
                          <a:latin typeface="Times New Roman"/>
                        </a:rPr>
                        <a:t>1 115,7</a:t>
                      </a:r>
                      <a:endParaRPr lang="ru-RU" sz="2200" b="0" i="0" u="none" strike="noStrike" dirty="0">
                        <a:solidFill>
                          <a:srgbClr val="000066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rgbClr val="C9E7A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200" b="0" i="0" u="none" strike="noStrike" dirty="0" smtClean="0">
                          <a:solidFill>
                            <a:srgbClr val="000066"/>
                          </a:solidFill>
                          <a:latin typeface="Times New Roman"/>
                        </a:rPr>
                        <a:t>931,1</a:t>
                      </a:r>
                      <a:endParaRPr lang="ru-RU" sz="2200" b="0" i="0" u="none" strike="noStrike" dirty="0">
                        <a:solidFill>
                          <a:srgbClr val="000066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rgbClr val="C9E7A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200" b="0" i="0" u="none" strike="noStrike" dirty="0" smtClean="0">
                          <a:solidFill>
                            <a:srgbClr val="000066"/>
                          </a:solidFill>
                          <a:latin typeface="Times New Roman"/>
                        </a:rPr>
                        <a:t>854,3</a:t>
                      </a:r>
                      <a:endParaRPr lang="ru-RU" sz="2200" b="0" i="0" u="none" strike="noStrike" dirty="0">
                        <a:solidFill>
                          <a:srgbClr val="000066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rgbClr val="C9E7A7"/>
                    </a:solidFill>
                  </a:tcPr>
                </a:tc>
              </a:tr>
              <a:tr h="43611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2200" b="0" i="0" u="none" strike="noStrike" dirty="0" smtClean="0">
                          <a:solidFill>
                            <a:srgbClr val="000066"/>
                          </a:solidFill>
                          <a:latin typeface="Times New Roman"/>
                        </a:rPr>
                        <a:t>Расходы,</a:t>
                      </a:r>
                      <a:r>
                        <a:rPr lang="ru-RU" sz="2200" b="0" i="0" u="none" strike="noStrike" baseline="0" dirty="0" smtClean="0">
                          <a:solidFill>
                            <a:srgbClr val="000066"/>
                          </a:solidFill>
                          <a:latin typeface="Times New Roman"/>
                        </a:rPr>
                        <a:t> в том числе</a:t>
                      </a:r>
                      <a:endParaRPr lang="ru-RU" sz="2200" b="0" i="0" u="none" strike="noStrike" dirty="0">
                        <a:solidFill>
                          <a:srgbClr val="000066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200" b="0" i="0" u="none" strike="noStrike" dirty="0" smtClean="0">
                          <a:solidFill>
                            <a:srgbClr val="000066"/>
                          </a:solidFill>
                          <a:latin typeface="Times New Roman"/>
                        </a:rPr>
                        <a:t>1 121,8</a:t>
                      </a:r>
                      <a:endParaRPr lang="ru-RU" sz="2200" b="0" i="0" u="none" strike="noStrike" dirty="0">
                        <a:solidFill>
                          <a:srgbClr val="000066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200" b="0" i="0" u="none" strike="noStrike" dirty="0" smtClean="0">
                          <a:solidFill>
                            <a:srgbClr val="000066"/>
                          </a:solidFill>
                          <a:latin typeface="Times New Roman"/>
                        </a:rPr>
                        <a:t>937,5</a:t>
                      </a:r>
                      <a:endParaRPr lang="ru-RU" sz="2200" b="0" i="0" u="none" strike="noStrike" dirty="0">
                        <a:solidFill>
                          <a:srgbClr val="000066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200" b="0" i="0" u="none" strike="noStrike" dirty="0" smtClean="0">
                          <a:solidFill>
                            <a:srgbClr val="000066"/>
                          </a:solidFill>
                          <a:latin typeface="Times New Roman"/>
                        </a:rPr>
                        <a:t>861,0</a:t>
                      </a:r>
                      <a:endParaRPr lang="ru-RU" sz="2200" b="0" i="0" u="none" strike="noStrike" dirty="0">
                        <a:solidFill>
                          <a:srgbClr val="000066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rgbClr val="FFCC66"/>
                    </a:solidFill>
                  </a:tcPr>
                </a:tc>
              </a:tr>
              <a:tr h="48058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66"/>
                          </a:solidFill>
                          <a:latin typeface="Times New Roman"/>
                        </a:rPr>
                        <a:t>Расходы на реализацию Муниципальных программ </a:t>
                      </a:r>
                      <a:endParaRPr lang="ru-RU" sz="1600" b="0" i="0" u="none" strike="noStrike" dirty="0">
                        <a:solidFill>
                          <a:srgbClr val="000066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0" i="0" u="none" strike="noStrike" dirty="0" smtClean="0">
                          <a:solidFill>
                            <a:srgbClr val="000066"/>
                          </a:solidFill>
                          <a:latin typeface="Times New Roman"/>
                        </a:rPr>
                        <a:t>1 097,3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0" i="0" u="none" strike="noStrike" dirty="0" smtClean="0">
                          <a:solidFill>
                            <a:srgbClr val="000066"/>
                          </a:solidFill>
                          <a:latin typeface="Times New Roman"/>
                        </a:rPr>
                        <a:t>908,5</a:t>
                      </a:r>
                      <a:endParaRPr lang="ru-RU" sz="2200" b="0" i="0" u="none" strike="noStrike" dirty="0">
                        <a:solidFill>
                          <a:srgbClr val="000066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0" i="0" u="none" strike="noStrike" dirty="0" smtClean="0">
                          <a:solidFill>
                            <a:srgbClr val="000066"/>
                          </a:solidFill>
                          <a:latin typeface="Times New Roman"/>
                        </a:rPr>
                        <a:t>820,5</a:t>
                      </a:r>
                      <a:endParaRPr lang="ru-RU" sz="2200" b="0" i="0" u="none" strike="noStrike" dirty="0">
                        <a:solidFill>
                          <a:srgbClr val="000066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518717">
                <a:tc>
                  <a:txBody>
                    <a:bodyPr/>
                    <a:lstStyle/>
                    <a:p>
                      <a:pPr algn="just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600" b="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Непрограммные</a:t>
                      </a:r>
                      <a:r>
                        <a:rPr lang="ru-RU" sz="16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расходы</a:t>
                      </a:r>
                      <a:endParaRPr lang="ru-RU" sz="1600" b="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0" i="0" u="none" strike="noStrike" dirty="0" smtClean="0">
                          <a:solidFill>
                            <a:srgbClr val="000066"/>
                          </a:solidFill>
                          <a:latin typeface="Times New Roman"/>
                        </a:rPr>
                        <a:t>24,5</a:t>
                      </a:r>
                      <a:endParaRPr lang="ru-RU" sz="2200" b="0" i="0" u="none" strike="noStrike" dirty="0">
                        <a:solidFill>
                          <a:srgbClr val="000066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0" i="0" u="none" strike="noStrike" dirty="0" smtClean="0">
                          <a:solidFill>
                            <a:srgbClr val="000066"/>
                          </a:solidFill>
                          <a:latin typeface="Times New Roman"/>
                        </a:rPr>
                        <a:t>29,0</a:t>
                      </a:r>
                      <a:endParaRPr lang="ru-RU" sz="2200" b="0" i="0" u="none" strike="noStrike" dirty="0">
                        <a:solidFill>
                          <a:srgbClr val="000066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0" i="0" u="none" strike="noStrike" dirty="0" smtClean="0">
                          <a:solidFill>
                            <a:srgbClr val="000066"/>
                          </a:solidFill>
                          <a:latin typeface="Times New Roman"/>
                        </a:rPr>
                        <a:t>40,5</a:t>
                      </a:r>
                      <a:endParaRPr lang="ru-RU" sz="2200" b="0" i="0" u="none" strike="noStrike" dirty="0">
                        <a:solidFill>
                          <a:srgbClr val="000066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798137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2200" b="0" i="0" u="none" strike="noStrike" dirty="0">
                          <a:solidFill>
                            <a:srgbClr val="000066"/>
                          </a:solidFill>
                          <a:latin typeface="Times New Roman"/>
                        </a:rPr>
                        <a:t>Дефицит </a:t>
                      </a:r>
                    </a:p>
                  </a:txBody>
                  <a:tcPr marL="9525" marR="9525" marT="9525" marB="0" anchor="ctr">
                    <a:solidFill>
                      <a:srgbClr val="9999FF">
                        <a:alpha val="6392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0" i="0" u="none" strike="noStrike" dirty="0" smtClean="0">
                          <a:solidFill>
                            <a:srgbClr val="000066"/>
                          </a:solidFill>
                          <a:latin typeface="Times New Roman"/>
                        </a:rPr>
                        <a:t>-6,1</a:t>
                      </a:r>
                    </a:p>
                  </a:txBody>
                  <a:tcPr marL="9525" marR="9525" marT="9525" marB="0" anchor="ctr">
                    <a:solidFill>
                      <a:srgbClr val="9999FF">
                        <a:alpha val="6392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0" i="0" u="none" strike="noStrike" dirty="0" smtClean="0">
                          <a:solidFill>
                            <a:srgbClr val="000066"/>
                          </a:solidFill>
                          <a:latin typeface="Times New Roman"/>
                        </a:rPr>
                        <a:t>-6,4</a:t>
                      </a:r>
                      <a:endParaRPr lang="ru-RU" sz="2200" b="0" i="0" u="none" strike="noStrike" dirty="0">
                        <a:solidFill>
                          <a:srgbClr val="000066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rgbClr val="9999FF">
                        <a:alpha val="6392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0" i="0" u="none" strike="noStrike" dirty="0" smtClean="0">
                          <a:solidFill>
                            <a:srgbClr val="000066"/>
                          </a:solidFill>
                          <a:latin typeface="Times New Roman"/>
                        </a:rPr>
                        <a:t>-6,7</a:t>
                      </a:r>
                      <a:endParaRPr lang="ru-RU" sz="2200" b="0" i="0" u="none" strike="noStrike" dirty="0">
                        <a:solidFill>
                          <a:srgbClr val="000066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rgbClr val="9999FF">
                        <a:alpha val="63922"/>
                      </a:srgb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Прямая соединительная линия 21"/>
          <p:cNvCxnSpPr/>
          <p:nvPr/>
        </p:nvCxnSpPr>
        <p:spPr>
          <a:xfrm rot="5400000" flipH="1" flipV="1">
            <a:off x="5750719" y="2536032"/>
            <a:ext cx="285750" cy="214312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34" name="Прямоугольник 33"/>
          <p:cNvSpPr/>
          <p:nvPr/>
        </p:nvSpPr>
        <p:spPr>
          <a:xfrm>
            <a:off x="4572000" y="1928813"/>
            <a:ext cx="571500" cy="5715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1506" name="Диаграмма 10"/>
          <p:cNvGraphicFramePr>
            <a:graphicFrameLocks/>
          </p:cNvGraphicFramePr>
          <p:nvPr/>
        </p:nvGraphicFramePr>
        <p:xfrm>
          <a:off x="2714625" y="1214438"/>
          <a:ext cx="3390900" cy="3200400"/>
        </p:xfrm>
        <a:graphic>
          <a:graphicData uri="http://schemas.openxmlformats.org/presentationml/2006/ole">
            <p:oleObj spid="_x0000_s110594" name="Диаграмма" r:id="rId4" imgW="3390979" imgH="3057480" progId="Excel.Sheet.8">
              <p:embed/>
            </p:oleObj>
          </a:graphicData>
        </a:graphic>
      </p:graphicFrame>
      <p:sp>
        <p:nvSpPr>
          <p:cNvPr id="13" name="Прямоугольник 12"/>
          <p:cNvSpPr/>
          <p:nvPr/>
        </p:nvSpPr>
        <p:spPr>
          <a:xfrm>
            <a:off x="5429250" y="1857375"/>
            <a:ext cx="642938" cy="500063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b="1" dirty="0" smtClean="0">
                <a:solidFill>
                  <a:srgbClr val="745A94"/>
                </a:solidFill>
                <a:latin typeface="Times New Roman" pitchFamily="18" charset="0"/>
                <a:cs typeface="Times New Roman" pitchFamily="18" charset="0"/>
              </a:rPr>
              <a:t>2,2%</a:t>
            </a:r>
            <a:endParaRPr lang="ru-RU" sz="1500" b="1" dirty="0">
              <a:solidFill>
                <a:srgbClr val="745A94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285984" y="4714884"/>
            <a:ext cx="285752" cy="285752"/>
          </a:xfrm>
          <a:prstGeom prst="rect">
            <a:avLst/>
          </a:prstGeom>
          <a:solidFill>
            <a:srgbClr val="876EA6"/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  <a:bevelB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2285984" y="5072074"/>
            <a:ext cx="285752" cy="285752"/>
          </a:xfrm>
          <a:prstGeom prst="rect">
            <a:avLst/>
          </a:prstGeom>
          <a:solidFill>
            <a:srgbClr val="C9E7A7"/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  <a:bevelB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2571750" y="4714875"/>
            <a:ext cx="4286250" cy="2857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Расходы на реализацию муниципальных программ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2571750" y="5072063"/>
            <a:ext cx="4357688" cy="2857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Непрограммные расходы</a:t>
            </a:r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>
            <a:off x="6000750" y="2500313"/>
            <a:ext cx="214313" cy="1587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39" name="Прямоугольник 38"/>
          <p:cNvSpPr/>
          <p:nvPr/>
        </p:nvSpPr>
        <p:spPr>
          <a:xfrm>
            <a:off x="5643563" y="1357313"/>
            <a:ext cx="1928812" cy="2857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6215074" y="1357298"/>
            <a:ext cx="2500330" cy="428628"/>
          </a:xfrm>
          <a:prstGeom prst="roundRect">
            <a:avLst/>
          </a:prstGeom>
          <a:solidFill>
            <a:srgbClr val="BCE292">
              <a:alpha val="48000"/>
            </a:srgb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Непрограммные расходы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24,5 млн. рублей</a:t>
            </a:r>
          </a:p>
        </p:txBody>
      </p:sp>
      <p:cxnSp>
        <p:nvCxnSpPr>
          <p:cNvPr id="35" name="Прямая соединительная линия 34"/>
          <p:cNvCxnSpPr/>
          <p:nvPr/>
        </p:nvCxnSpPr>
        <p:spPr>
          <a:xfrm rot="16200000" flipV="1">
            <a:off x="3250406" y="2178844"/>
            <a:ext cx="357188" cy="285750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2714625" y="2143125"/>
            <a:ext cx="571500" cy="1588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grpSp>
        <p:nvGrpSpPr>
          <p:cNvPr id="2" name="Группа 68"/>
          <p:cNvGrpSpPr>
            <a:grpSpLocks/>
          </p:cNvGrpSpPr>
          <p:nvPr/>
        </p:nvGrpSpPr>
        <p:grpSpPr bwMode="auto">
          <a:xfrm>
            <a:off x="357188" y="1071563"/>
            <a:ext cx="2357437" cy="3357562"/>
            <a:chOff x="357158" y="1071546"/>
            <a:chExt cx="2357454" cy="1785950"/>
          </a:xfrm>
        </p:grpSpPr>
        <p:sp>
          <p:nvSpPr>
            <p:cNvPr id="40" name="Скругленный прямоугольник 39"/>
            <p:cNvSpPr/>
            <p:nvPr/>
          </p:nvSpPr>
          <p:spPr>
            <a:xfrm rot="5400000">
              <a:off x="1321571" y="107133"/>
              <a:ext cx="428628" cy="2357454"/>
            </a:xfrm>
            <a:prstGeom prst="roundRect">
              <a:avLst/>
            </a:prstGeom>
            <a:solidFill>
              <a:schemeClr val="accent2">
                <a:lumMod val="75000"/>
                <a:alpha val="35000"/>
              </a:schemeClr>
            </a:solidFill>
            <a:ln w="25400" cap="flat" cmpd="sng" algn="ctr">
              <a:noFill/>
              <a:prstDash val="solid"/>
            </a:ln>
            <a:effectLst/>
            <a:scene3d>
              <a:camera prst="orthographicFront"/>
              <a:lightRig rig="threePt" dir="t"/>
            </a:scene3d>
            <a:sp3d>
              <a:bevelT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200" b="1" dirty="0">
                  <a:solidFill>
                    <a:srgbClr val="1F497D">
                      <a:lumMod val="75000"/>
                    </a:srgbClr>
                  </a:solidFill>
                  <a:latin typeface="Times New Roman" pitchFamily="18" charset="0"/>
                  <a:cs typeface="Times New Roman" pitchFamily="18" charset="0"/>
                </a:rPr>
                <a:t>Расходы на реализацию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200" b="1" dirty="0">
                  <a:solidFill>
                    <a:srgbClr val="1F497D">
                      <a:lumMod val="75000"/>
                    </a:srgbClr>
                  </a:solidFill>
                  <a:latin typeface="Times New Roman" pitchFamily="18" charset="0"/>
                  <a:cs typeface="Times New Roman" pitchFamily="18" charset="0"/>
                </a:rPr>
                <a:t> 15 муниципальных программ*  - 1 097,3 млн.рублей</a:t>
              </a:r>
            </a:p>
          </p:txBody>
        </p:sp>
        <p:sp>
          <p:nvSpPr>
            <p:cNvPr id="43" name="Скругленный прямоугольник 42"/>
            <p:cNvSpPr/>
            <p:nvPr/>
          </p:nvSpPr>
          <p:spPr>
            <a:xfrm>
              <a:off x="357158" y="1500174"/>
              <a:ext cx="2357454" cy="285752"/>
            </a:xfrm>
            <a:prstGeom prst="roundRect">
              <a:avLst/>
            </a:prstGeom>
            <a:solidFill>
              <a:schemeClr val="accent2">
                <a:lumMod val="75000"/>
                <a:alpha val="35000"/>
              </a:schemeClr>
            </a:solidFill>
            <a:ln w="25400" cap="flat" cmpd="sng" algn="ctr">
              <a:noFill/>
              <a:prstDash val="solid"/>
            </a:ln>
            <a:effectLst/>
            <a:scene3d>
              <a:camera prst="orthographicFront"/>
              <a:lightRig rig="threePt" dir="t"/>
            </a:scene3d>
            <a:sp3d>
              <a:bevelT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200" dirty="0">
                  <a:solidFill>
                    <a:srgbClr val="1F497D">
                      <a:lumMod val="75000"/>
                    </a:srgbClr>
                  </a:solidFill>
                  <a:latin typeface="Times New Roman" pitchFamily="18" charset="0"/>
                  <a:cs typeface="Times New Roman" pitchFamily="18" charset="0"/>
                </a:rPr>
                <a:t>Администрация городского округа</a:t>
              </a:r>
            </a:p>
          </p:txBody>
        </p:sp>
        <p:sp>
          <p:nvSpPr>
            <p:cNvPr id="44" name="Скругленный прямоугольник 43"/>
            <p:cNvSpPr/>
            <p:nvPr/>
          </p:nvSpPr>
          <p:spPr>
            <a:xfrm>
              <a:off x="357158" y="1785926"/>
              <a:ext cx="2357454" cy="285752"/>
            </a:xfrm>
            <a:prstGeom prst="roundRect">
              <a:avLst/>
            </a:prstGeom>
            <a:solidFill>
              <a:schemeClr val="accent2">
                <a:lumMod val="75000"/>
                <a:alpha val="35000"/>
              </a:schemeClr>
            </a:solidFill>
            <a:ln w="25400" cap="flat" cmpd="sng" algn="ctr">
              <a:noFill/>
              <a:prstDash val="solid"/>
            </a:ln>
            <a:effectLst/>
            <a:scene3d>
              <a:camera prst="orthographicFront"/>
              <a:lightRig rig="threePt" dir="t"/>
            </a:scene3d>
            <a:sp3d>
              <a:bevelT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200" dirty="0">
                  <a:solidFill>
                    <a:srgbClr val="1F497D">
                      <a:lumMod val="75000"/>
                    </a:srgbClr>
                  </a:solidFill>
                  <a:latin typeface="Times New Roman" pitchFamily="18" charset="0"/>
                  <a:cs typeface="Times New Roman" pitchFamily="18" charset="0"/>
                </a:rPr>
                <a:t>Управление образования</a:t>
              </a:r>
            </a:p>
          </p:txBody>
        </p:sp>
        <p:sp>
          <p:nvSpPr>
            <p:cNvPr id="45" name="Скругленный прямоугольник 44"/>
            <p:cNvSpPr/>
            <p:nvPr/>
          </p:nvSpPr>
          <p:spPr>
            <a:xfrm>
              <a:off x="357158" y="2071678"/>
              <a:ext cx="2357454" cy="428628"/>
            </a:xfrm>
            <a:prstGeom prst="roundRect">
              <a:avLst/>
            </a:prstGeom>
            <a:solidFill>
              <a:schemeClr val="accent2">
                <a:lumMod val="75000"/>
                <a:alpha val="35000"/>
              </a:schemeClr>
            </a:solidFill>
            <a:ln w="25400" cap="flat" cmpd="sng" algn="ctr">
              <a:noFill/>
              <a:prstDash val="solid"/>
            </a:ln>
            <a:effectLst/>
            <a:scene3d>
              <a:camera prst="orthographicFront"/>
              <a:lightRig rig="threePt" dir="t"/>
            </a:scene3d>
            <a:sp3d>
              <a:bevelT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200" dirty="0">
                  <a:solidFill>
                    <a:srgbClr val="1F497D">
                      <a:lumMod val="75000"/>
                    </a:srgbClr>
                  </a:solidFill>
                  <a:latin typeface="Times New Roman" pitchFamily="18" charset="0"/>
                  <a:cs typeface="Times New Roman" pitchFamily="18" charset="0"/>
                </a:rPr>
                <a:t>Управление культуры,  туризма и  молодёжной политики  </a:t>
              </a:r>
            </a:p>
          </p:txBody>
        </p:sp>
        <p:sp>
          <p:nvSpPr>
            <p:cNvPr id="46" name="Скругленный прямоугольник 45"/>
            <p:cNvSpPr/>
            <p:nvPr/>
          </p:nvSpPr>
          <p:spPr>
            <a:xfrm>
              <a:off x="357158" y="2500306"/>
              <a:ext cx="2357454" cy="357190"/>
            </a:xfrm>
            <a:prstGeom prst="roundRect">
              <a:avLst/>
            </a:prstGeom>
            <a:solidFill>
              <a:schemeClr val="accent2">
                <a:lumMod val="75000"/>
                <a:alpha val="35000"/>
              </a:schemeClr>
            </a:solidFill>
            <a:ln w="25400" cap="flat" cmpd="sng" algn="ctr">
              <a:noFill/>
              <a:prstDash val="solid"/>
            </a:ln>
            <a:effectLst/>
            <a:scene3d>
              <a:camera prst="orthographicFront"/>
              <a:lightRig rig="threePt" dir="t"/>
            </a:scene3d>
            <a:sp3d>
              <a:bevelT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200" dirty="0">
                  <a:solidFill>
                    <a:srgbClr val="1F497D">
                      <a:lumMod val="75000"/>
                    </a:srgbClr>
                  </a:solidFill>
                  <a:latin typeface="Times New Roman" pitchFamily="18" charset="0"/>
                  <a:cs typeface="Times New Roman" pitchFamily="18" charset="0"/>
                </a:rPr>
                <a:t>Финансовое управление</a:t>
              </a:r>
            </a:p>
          </p:txBody>
        </p:sp>
      </p:grpSp>
      <p:sp>
        <p:nvSpPr>
          <p:cNvPr id="61" name="Прямоугольник 60"/>
          <p:cNvSpPr/>
          <p:nvPr/>
        </p:nvSpPr>
        <p:spPr>
          <a:xfrm>
            <a:off x="6215074" y="2214554"/>
            <a:ext cx="2500312" cy="357188"/>
          </a:xfrm>
          <a:prstGeom prst="rect">
            <a:avLst/>
          </a:prstGeom>
          <a:solidFill>
            <a:srgbClr val="BCE292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Дума городского округа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(в части обеспечения функционирования)</a:t>
            </a:r>
          </a:p>
        </p:txBody>
      </p:sp>
      <p:sp>
        <p:nvSpPr>
          <p:cNvPr id="62" name="Прямоугольник 61"/>
          <p:cNvSpPr/>
          <p:nvPr/>
        </p:nvSpPr>
        <p:spPr>
          <a:xfrm>
            <a:off x="6215074" y="2643182"/>
            <a:ext cx="2500312" cy="428625"/>
          </a:xfrm>
          <a:prstGeom prst="rect">
            <a:avLst/>
          </a:prstGeom>
          <a:solidFill>
            <a:srgbClr val="BCE292"/>
          </a:solidFill>
          <a:ln>
            <a:solidFill>
              <a:srgbClr val="C9E7A7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Контрольно-счётная палата города </a:t>
            </a:r>
            <a:r>
              <a:rPr lang="ru-RU" sz="1000" dirty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(в части обеспечения функционирования</a:t>
            </a:r>
            <a:r>
              <a:rPr lang="ru-RU" sz="1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21532" name="Прямоугольник 37"/>
          <p:cNvSpPr>
            <a:spLocks noChangeArrowheads="1"/>
          </p:cNvSpPr>
          <p:nvPr/>
        </p:nvSpPr>
        <p:spPr bwMode="auto">
          <a:xfrm>
            <a:off x="428625" y="5643563"/>
            <a:ext cx="84296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120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*Формирование программ стало неотъемлемой частью процесса составления и рассмотрения бюджета городского округа Верхотурский. </a:t>
            </a:r>
          </a:p>
        </p:txBody>
      </p:sp>
      <p:sp>
        <p:nvSpPr>
          <p:cNvPr id="5149" name="Rectangle 1"/>
          <p:cNvSpPr>
            <a:spLocks noChangeArrowheads="1"/>
          </p:cNvSpPr>
          <p:nvPr/>
        </p:nvSpPr>
        <p:spPr bwMode="auto">
          <a:xfrm>
            <a:off x="0" y="0"/>
            <a:ext cx="9144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Структура расходов бюджета на 2023 год в разрезе </a:t>
            </a:r>
          </a:p>
          <a:p>
            <a:pPr algn="ctr">
              <a:defRPr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программных/</a:t>
            </a:r>
            <a:r>
              <a:rPr lang="ru-RU" b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непрограммных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видов расходов</a:t>
            </a:r>
            <a:endParaRPr lang="ru-RU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34" name="TextBox 35"/>
          <p:cNvSpPr txBox="1">
            <a:spLocks noChangeArrowheads="1"/>
          </p:cNvSpPr>
          <p:nvPr/>
        </p:nvSpPr>
        <p:spPr bwMode="auto">
          <a:xfrm>
            <a:off x="4714875" y="928688"/>
            <a:ext cx="40719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imes New Roman" pitchFamily="18" charset="0"/>
                <a:cs typeface="Times New Roman" pitchFamily="18" charset="0"/>
              </a:rPr>
              <a:t>Всего расходов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>1 121,8 млн. рублей</a:t>
            </a:r>
          </a:p>
        </p:txBody>
      </p:sp>
      <p:graphicFrame>
        <p:nvGraphicFramePr>
          <p:cNvPr id="42" name="Схема 41"/>
          <p:cNvGraphicFramePr/>
          <p:nvPr/>
        </p:nvGraphicFramePr>
        <p:xfrm>
          <a:off x="6215074" y="3143248"/>
          <a:ext cx="2500329" cy="4286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38" name="Прямоугольник 37"/>
          <p:cNvSpPr/>
          <p:nvPr/>
        </p:nvSpPr>
        <p:spPr>
          <a:xfrm>
            <a:off x="6215063" y="3214688"/>
            <a:ext cx="2500312" cy="357187"/>
          </a:xfrm>
          <a:prstGeom prst="rect">
            <a:avLst/>
          </a:prstGeom>
          <a:solidFill>
            <a:srgbClr val="BCE292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Резервный</a:t>
            </a:r>
            <a:r>
              <a:rPr lang="ru-RU" sz="1200" dirty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 фонд Администрации</a:t>
            </a:r>
            <a:endParaRPr lang="ru-RU" sz="1000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6215063" y="3643313"/>
            <a:ext cx="2500312" cy="500062"/>
          </a:xfrm>
          <a:prstGeom prst="rect">
            <a:avLst/>
          </a:prstGeom>
          <a:solidFill>
            <a:srgbClr val="BCE292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Оплата кредиторской задолженности</a:t>
            </a:r>
            <a:endParaRPr lang="ru-RU" sz="1000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6215063" y="1785938"/>
            <a:ext cx="2500312" cy="357187"/>
          </a:xfrm>
          <a:prstGeom prst="rect">
            <a:avLst/>
          </a:prstGeom>
          <a:solidFill>
            <a:srgbClr val="BCE292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Глава городского округа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(в части обеспечения функционирования)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214313" y="0"/>
            <a:ext cx="8720137" cy="1714500"/>
          </a:xfrm>
        </p:spPr>
        <p:txBody>
          <a:bodyPr anchorCtr="1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sz="2100" dirty="0" err="1">
                <a:solidFill>
                  <a:schemeClr val="accent1">
                    <a:lumMod val="75000"/>
                  </a:schemeClr>
                </a:solidFill>
                <a:latin typeface="Times New Roman" pitchFamily="18"/>
                <a:cs typeface="Times New Roman" pitchFamily="18"/>
              </a:rPr>
              <a:t>Сведения</a:t>
            </a:r>
            <a:r>
              <a:rPr sz="2100" dirty="0">
                <a:solidFill>
                  <a:schemeClr val="accent1">
                    <a:lumMod val="75000"/>
                  </a:schemeClr>
                </a:solidFill>
                <a:latin typeface="Times New Roman" pitchFamily="18"/>
                <a:cs typeface="Times New Roman" pitchFamily="18"/>
              </a:rPr>
              <a:t> </a:t>
            </a:r>
            <a:r>
              <a:rPr sz="2100" dirty="0" err="1">
                <a:solidFill>
                  <a:schemeClr val="accent1">
                    <a:lumMod val="75000"/>
                  </a:schemeClr>
                </a:solidFill>
                <a:latin typeface="Times New Roman" pitchFamily="18"/>
                <a:cs typeface="Times New Roman" pitchFamily="18"/>
              </a:rPr>
              <a:t>бюджета</a:t>
            </a:r>
            <a:r>
              <a:rPr sz="2100" dirty="0">
                <a:solidFill>
                  <a:schemeClr val="accent1">
                    <a:lumMod val="75000"/>
                  </a:schemeClr>
                </a:solidFill>
                <a:latin typeface="Times New Roman" pitchFamily="18"/>
                <a:cs typeface="Times New Roman" pitchFamily="18"/>
              </a:rPr>
              <a:t> ГО </a:t>
            </a:r>
            <a:r>
              <a:rPr sz="2100" dirty="0" err="1">
                <a:solidFill>
                  <a:schemeClr val="accent1">
                    <a:lumMod val="75000"/>
                  </a:schemeClr>
                </a:solidFill>
                <a:latin typeface="Times New Roman" pitchFamily="18"/>
                <a:cs typeface="Times New Roman" pitchFamily="18"/>
              </a:rPr>
              <a:t>Верхотурский</a:t>
            </a:r>
            <a:r>
              <a:rPr sz="2100" dirty="0">
                <a:solidFill>
                  <a:schemeClr val="accent1">
                    <a:lumMod val="75000"/>
                  </a:schemeClr>
                </a:solidFill>
                <a:latin typeface="Times New Roman" pitchFamily="18"/>
                <a:cs typeface="Times New Roman" pitchFamily="18"/>
              </a:rPr>
              <a:t> </a:t>
            </a:r>
            <a:r>
              <a:rPr sz="2100" dirty="0" err="1">
                <a:solidFill>
                  <a:schemeClr val="accent1">
                    <a:lumMod val="75000"/>
                  </a:schemeClr>
                </a:solidFill>
                <a:latin typeface="Times New Roman" pitchFamily="18"/>
                <a:cs typeface="Times New Roman" pitchFamily="18"/>
              </a:rPr>
              <a:t>на</a:t>
            </a:r>
            <a:r>
              <a:rPr sz="2100" dirty="0">
                <a:solidFill>
                  <a:schemeClr val="accent1">
                    <a:lumMod val="75000"/>
                  </a:schemeClr>
                </a:solidFill>
                <a:latin typeface="Times New Roman" pitchFamily="18"/>
                <a:cs typeface="Times New Roman" pitchFamily="18"/>
              </a:rPr>
              <a:t> </a:t>
            </a:r>
            <a:r>
              <a:rPr sz="21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/>
                <a:cs typeface="Times New Roman" pitchFamily="18"/>
              </a:rPr>
              <a:t>2023 </a:t>
            </a:r>
            <a:r>
              <a:rPr sz="2100" dirty="0" err="1">
                <a:solidFill>
                  <a:schemeClr val="accent1">
                    <a:lumMod val="75000"/>
                  </a:schemeClr>
                </a:solidFill>
                <a:latin typeface="Times New Roman" pitchFamily="18"/>
                <a:cs typeface="Times New Roman" pitchFamily="18"/>
              </a:rPr>
              <a:t>год</a:t>
            </a:r>
            <a:r>
              <a:rPr sz="2100" dirty="0">
                <a:solidFill>
                  <a:schemeClr val="accent1">
                    <a:lumMod val="75000"/>
                  </a:schemeClr>
                </a:solidFill>
                <a:latin typeface="Times New Roman" pitchFamily="18"/>
                <a:cs typeface="Times New Roman" pitchFamily="18"/>
              </a:rPr>
              <a:t> </a:t>
            </a:r>
            <a:r>
              <a:rPr sz="21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/>
                <a:cs typeface="Times New Roman" pitchFamily="18"/>
              </a:rPr>
              <a:t/>
            </a:r>
            <a:br>
              <a:rPr sz="21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/>
                <a:cs typeface="Times New Roman" pitchFamily="18"/>
              </a:rPr>
            </a:br>
            <a:r>
              <a:rPr sz="21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/>
                <a:cs typeface="Times New Roman" pitchFamily="18"/>
              </a:rPr>
              <a:t>и </a:t>
            </a:r>
            <a:r>
              <a:rPr sz="2100" dirty="0" err="1">
                <a:solidFill>
                  <a:schemeClr val="accent1">
                    <a:lumMod val="75000"/>
                  </a:schemeClr>
                </a:solidFill>
                <a:latin typeface="Times New Roman" pitchFamily="18"/>
                <a:cs typeface="Times New Roman" pitchFamily="18"/>
              </a:rPr>
              <a:t>плановый</a:t>
            </a:r>
            <a:r>
              <a:rPr sz="2100" dirty="0">
                <a:solidFill>
                  <a:schemeClr val="accent1">
                    <a:lumMod val="75000"/>
                  </a:schemeClr>
                </a:solidFill>
                <a:latin typeface="Times New Roman" pitchFamily="18"/>
                <a:cs typeface="Times New Roman" pitchFamily="18"/>
              </a:rPr>
              <a:t> </a:t>
            </a:r>
            <a:r>
              <a:rPr sz="2100" dirty="0" err="1">
                <a:solidFill>
                  <a:schemeClr val="accent1">
                    <a:lumMod val="75000"/>
                  </a:schemeClr>
                </a:solidFill>
                <a:latin typeface="Times New Roman" pitchFamily="18"/>
                <a:cs typeface="Times New Roman" pitchFamily="18"/>
              </a:rPr>
              <a:t>период</a:t>
            </a:r>
            <a:r>
              <a:rPr sz="2100" dirty="0">
                <a:solidFill>
                  <a:schemeClr val="accent1">
                    <a:lumMod val="75000"/>
                  </a:schemeClr>
                </a:solidFill>
                <a:latin typeface="Times New Roman" pitchFamily="18"/>
                <a:cs typeface="Times New Roman" pitchFamily="18"/>
              </a:rPr>
              <a:t> </a:t>
            </a:r>
            <a:r>
              <a:rPr sz="21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/>
                <a:cs typeface="Times New Roman" pitchFamily="18"/>
              </a:rPr>
              <a:t>2024 </a:t>
            </a:r>
            <a:r>
              <a:rPr sz="2100" dirty="0">
                <a:solidFill>
                  <a:schemeClr val="accent1">
                    <a:lumMod val="75000"/>
                  </a:schemeClr>
                </a:solidFill>
                <a:latin typeface="Times New Roman" pitchFamily="18"/>
                <a:cs typeface="Times New Roman" pitchFamily="18"/>
              </a:rPr>
              <a:t>и </a:t>
            </a:r>
            <a:r>
              <a:rPr sz="21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/>
                <a:cs typeface="Times New Roman" pitchFamily="18"/>
              </a:rPr>
              <a:t>2025 </a:t>
            </a:r>
            <a:r>
              <a:rPr sz="2100" dirty="0" err="1">
                <a:solidFill>
                  <a:schemeClr val="accent1">
                    <a:lumMod val="75000"/>
                  </a:schemeClr>
                </a:solidFill>
                <a:latin typeface="Times New Roman" pitchFamily="18"/>
                <a:cs typeface="Times New Roman" pitchFamily="18"/>
              </a:rPr>
              <a:t>годов</a:t>
            </a:r>
            <a:r>
              <a:rPr sz="2100" dirty="0">
                <a:solidFill>
                  <a:schemeClr val="accent1">
                    <a:lumMod val="75000"/>
                  </a:schemeClr>
                </a:solidFill>
                <a:latin typeface="Times New Roman" pitchFamily="18"/>
                <a:cs typeface="Times New Roman" pitchFamily="18"/>
              </a:rPr>
              <a:t> </a:t>
            </a:r>
            <a:br>
              <a:rPr sz="2100" dirty="0">
                <a:solidFill>
                  <a:schemeClr val="accent1">
                    <a:lumMod val="75000"/>
                  </a:schemeClr>
                </a:solidFill>
                <a:latin typeface="Times New Roman" pitchFamily="18"/>
                <a:cs typeface="Times New Roman" pitchFamily="18"/>
              </a:rPr>
            </a:br>
            <a:r>
              <a:rPr sz="2100" dirty="0">
                <a:solidFill>
                  <a:schemeClr val="accent1">
                    <a:lumMod val="75000"/>
                  </a:schemeClr>
                </a:solidFill>
                <a:latin typeface="Times New Roman" pitchFamily="18"/>
                <a:cs typeface="Times New Roman" pitchFamily="18"/>
              </a:rPr>
              <a:t>в </a:t>
            </a:r>
            <a:r>
              <a:rPr sz="2100" dirty="0" err="1">
                <a:solidFill>
                  <a:schemeClr val="accent1">
                    <a:lumMod val="75000"/>
                  </a:schemeClr>
                </a:solidFill>
                <a:latin typeface="Times New Roman" pitchFamily="18"/>
                <a:cs typeface="Times New Roman" pitchFamily="18"/>
              </a:rPr>
              <a:t>сравнении</a:t>
            </a:r>
            <a:r>
              <a:rPr sz="2100" dirty="0">
                <a:solidFill>
                  <a:schemeClr val="accent1">
                    <a:lumMod val="75000"/>
                  </a:schemeClr>
                </a:solidFill>
                <a:latin typeface="Times New Roman" pitchFamily="18"/>
                <a:cs typeface="Times New Roman" pitchFamily="18"/>
              </a:rPr>
              <a:t> с </a:t>
            </a:r>
            <a:r>
              <a:rPr sz="2100" dirty="0" err="1">
                <a:solidFill>
                  <a:schemeClr val="accent1">
                    <a:lumMod val="75000"/>
                  </a:schemeClr>
                </a:solidFill>
                <a:latin typeface="Times New Roman" pitchFamily="18"/>
                <a:cs typeface="Times New Roman" pitchFamily="18"/>
              </a:rPr>
              <a:t>другими</a:t>
            </a:r>
            <a:r>
              <a:rPr sz="2100" dirty="0">
                <a:solidFill>
                  <a:schemeClr val="accent1">
                    <a:lumMod val="75000"/>
                  </a:schemeClr>
                </a:solidFill>
                <a:latin typeface="Times New Roman" pitchFamily="18"/>
                <a:cs typeface="Times New Roman" pitchFamily="18"/>
              </a:rPr>
              <a:t> </a:t>
            </a:r>
            <a:r>
              <a:rPr sz="2100" dirty="0" err="1">
                <a:solidFill>
                  <a:schemeClr val="accent1">
                    <a:lumMod val="75000"/>
                  </a:schemeClr>
                </a:solidFill>
                <a:latin typeface="Times New Roman" pitchFamily="18"/>
                <a:cs typeface="Times New Roman" pitchFamily="18"/>
              </a:rPr>
              <a:t>муниципальными</a:t>
            </a:r>
            <a:r>
              <a:rPr sz="2100" dirty="0">
                <a:solidFill>
                  <a:schemeClr val="accent1">
                    <a:lumMod val="75000"/>
                  </a:schemeClr>
                </a:solidFill>
                <a:latin typeface="Times New Roman" pitchFamily="18"/>
                <a:cs typeface="Times New Roman" pitchFamily="18"/>
              </a:rPr>
              <a:t> </a:t>
            </a:r>
            <a:r>
              <a:rPr sz="2100" dirty="0" err="1">
                <a:solidFill>
                  <a:schemeClr val="accent1">
                    <a:lumMod val="75000"/>
                  </a:schemeClr>
                </a:solidFill>
                <a:latin typeface="Times New Roman" pitchFamily="18"/>
                <a:cs typeface="Times New Roman" pitchFamily="18"/>
              </a:rPr>
              <a:t>образованиями</a:t>
            </a:r>
            <a:r>
              <a:rPr sz="2100" dirty="0">
                <a:latin typeface="Times New Roman" pitchFamily="18"/>
                <a:cs typeface="Times New Roman" pitchFamily="18"/>
              </a:rPr>
              <a:t/>
            </a:r>
            <a:br>
              <a:rPr sz="2100" dirty="0">
                <a:latin typeface="Times New Roman" pitchFamily="18"/>
                <a:cs typeface="Times New Roman" pitchFamily="18"/>
              </a:rPr>
            </a:br>
            <a:r>
              <a:rPr sz="2100" u="sng" dirty="0" err="1">
                <a:latin typeface="Times New Roman" pitchFamily="18"/>
                <a:cs typeface="Times New Roman" pitchFamily="18"/>
              </a:rPr>
              <a:t>Доходы</a:t>
            </a:r>
            <a:r>
              <a:rPr sz="2100" u="sng" dirty="0">
                <a:latin typeface="Times New Roman" pitchFamily="18"/>
                <a:cs typeface="Times New Roman" pitchFamily="18"/>
              </a:rPr>
              <a:t> </a:t>
            </a:r>
            <a:r>
              <a:rPr sz="2100" u="sng" dirty="0" err="1">
                <a:latin typeface="Times New Roman" pitchFamily="18"/>
                <a:cs typeface="Times New Roman" pitchFamily="18"/>
              </a:rPr>
              <a:t>бюджетов</a:t>
            </a:r>
            <a:r>
              <a:rPr sz="2100" u="sng" dirty="0">
                <a:latin typeface="Times New Roman" pitchFamily="18"/>
                <a:cs typeface="Times New Roman" pitchFamily="18"/>
              </a:rPr>
              <a:t> </a:t>
            </a:r>
            <a:r>
              <a:rPr sz="2100" u="sng" dirty="0" err="1">
                <a:latin typeface="Times New Roman" pitchFamily="18"/>
                <a:cs typeface="Times New Roman" pitchFamily="18"/>
              </a:rPr>
              <a:t>сопоставимых</a:t>
            </a:r>
            <a:r>
              <a:rPr sz="2100" u="sng" dirty="0">
                <a:latin typeface="Times New Roman" pitchFamily="18"/>
                <a:cs typeface="Times New Roman" pitchFamily="18"/>
              </a:rPr>
              <a:t> </a:t>
            </a:r>
            <a:r>
              <a:rPr sz="2100" u="sng" dirty="0" err="1">
                <a:latin typeface="Times New Roman" pitchFamily="18"/>
                <a:cs typeface="Times New Roman" pitchFamily="18"/>
              </a:rPr>
              <a:t>муниципальных</a:t>
            </a:r>
            <a:r>
              <a:rPr sz="2100" u="sng" dirty="0">
                <a:latin typeface="Times New Roman" pitchFamily="18"/>
                <a:cs typeface="Times New Roman" pitchFamily="18"/>
              </a:rPr>
              <a:t> </a:t>
            </a:r>
            <a:r>
              <a:rPr sz="2100" u="sng" dirty="0" err="1">
                <a:latin typeface="Times New Roman" pitchFamily="18"/>
                <a:cs typeface="Times New Roman" pitchFamily="18"/>
              </a:rPr>
              <a:t>образований</a:t>
            </a:r>
            <a:r>
              <a:rPr sz="2100" u="sng" dirty="0">
                <a:latin typeface="Times New Roman" pitchFamily="18"/>
                <a:cs typeface="Times New Roman" pitchFamily="18"/>
              </a:rPr>
              <a:t>, </a:t>
            </a:r>
            <a:r>
              <a:rPr sz="2100" dirty="0" smtClean="0">
                <a:latin typeface="Times New Roman" pitchFamily="18"/>
                <a:cs typeface="Times New Roman" pitchFamily="18"/>
              </a:rPr>
              <a:t>в </a:t>
            </a:r>
            <a:r>
              <a:rPr sz="2100" dirty="0" err="1">
                <a:latin typeface="Times New Roman" pitchFamily="18"/>
                <a:cs typeface="Times New Roman" pitchFamily="18"/>
              </a:rPr>
              <a:t>млн.руб</a:t>
            </a:r>
            <a:r>
              <a:rPr sz="2100" dirty="0">
                <a:latin typeface="Times New Roman" pitchFamily="18"/>
                <a:cs typeface="Times New Roman" pitchFamily="18"/>
              </a:rPr>
              <a:t>.</a:t>
            </a:r>
          </a:p>
        </p:txBody>
      </p:sp>
      <p:graphicFrame>
        <p:nvGraphicFramePr>
          <p:cNvPr id="2050" name="Содержимое 4"/>
          <p:cNvGraphicFramePr>
            <a:graphicFrameLocks noGrp="1"/>
          </p:cNvGraphicFramePr>
          <p:nvPr>
            <p:ph idx="1"/>
          </p:nvPr>
        </p:nvGraphicFramePr>
        <p:xfrm>
          <a:off x="506413" y="1924050"/>
          <a:ext cx="8258175" cy="4373563"/>
        </p:xfrm>
        <a:graphic>
          <a:graphicData uri="http://schemas.openxmlformats.org/presentationml/2006/ole">
            <p:oleObj spid="_x0000_s106498" name="Диаграмма" r:id="rId3" imgW="8363046" imgH="4429080" progId="Excel.Chart.8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642938" y="285750"/>
            <a:ext cx="8077200" cy="857250"/>
          </a:xfrm>
        </p:spPr>
        <p:txBody>
          <a:bodyPr anchorCtr="1">
            <a:normAutofit fontScale="90000"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sz="2100">
                <a:latin typeface="Times New Roman" pitchFamily="18"/>
                <a:cs typeface="Times New Roman" pitchFamily="18"/>
              </a:rPr>
              <a:t/>
            </a:r>
            <a:br>
              <a:rPr sz="2100">
                <a:latin typeface="Times New Roman" pitchFamily="18"/>
                <a:cs typeface="Times New Roman" pitchFamily="18"/>
              </a:rPr>
            </a:br>
            <a:r>
              <a:rPr sz="2100" u="sng">
                <a:latin typeface="Times New Roman" pitchFamily="18"/>
                <a:cs typeface="Times New Roman" pitchFamily="18"/>
              </a:rPr>
              <a:t>Расходы бюджетов сопоставимых муниципальных образований, </a:t>
            </a:r>
            <a:r>
              <a:rPr sz="2100">
                <a:latin typeface="Times New Roman" pitchFamily="18"/>
                <a:cs typeface="Times New Roman" pitchFamily="18"/>
              </a:rPr>
              <a:t>в млн.руб.</a:t>
            </a:r>
          </a:p>
        </p:txBody>
      </p:sp>
      <p:graphicFrame>
        <p:nvGraphicFramePr>
          <p:cNvPr id="3074" name="Содержимое 4"/>
          <p:cNvGraphicFramePr>
            <a:graphicFrameLocks noGrp="1"/>
          </p:cNvGraphicFramePr>
          <p:nvPr>
            <p:ph idx="1"/>
          </p:nvPr>
        </p:nvGraphicFramePr>
        <p:xfrm>
          <a:off x="500063" y="1355725"/>
          <a:ext cx="8255000" cy="4757738"/>
        </p:xfrm>
        <a:graphic>
          <a:graphicData uri="http://schemas.openxmlformats.org/presentationml/2006/ole">
            <p:oleObj spid="_x0000_s107522" name="Диаграмма" r:id="rId3" imgW="8363046" imgH="4819770" progId="Excel.Chart.8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50" y="214313"/>
            <a:ext cx="8648700" cy="5715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sz="2400" dirty="0" smtClean="0">
                <a:solidFill>
                  <a:schemeClr val="accent1">
                    <a:lumMod val="75000"/>
                  </a:schemeClr>
                </a:solidFill>
                <a:effectLst/>
              </a:rPr>
              <a:t>Доходы бюджета ГО Верхотурский, в млн.руб.</a:t>
            </a:r>
            <a:endParaRPr sz="2400" dirty="0">
              <a:solidFill>
                <a:schemeClr val="accent1">
                  <a:lumMod val="75000"/>
                </a:schemeClr>
              </a:solidFill>
              <a:effectLst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625" y="857250"/>
          <a:ext cx="8215370" cy="57150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66463"/>
                <a:gridCol w="795036"/>
                <a:gridCol w="1126301"/>
                <a:gridCol w="927570"/>
              </a:tblGrid>
              <a:tr h="375537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доходов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2021 год (факт)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2022год (ожидаемые)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2023год (прогноз)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</a:tr>
              <a:tr h="216374"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Налоговые и неналоговые доходы</a:t>
                      </a:r>
                      <a:endParaRPr lang="ru-RU" sz="9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264,4</a:t>
                      </a:r>
                      <a:endParaRPr lang="ru-RU" sz="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117,7</a:t>
                      </a:r>
                      <a:endParaRPr lang="ru-RU" sz="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127,4</a:t>
                      </a:r>
                      <a:endParaRPr lang="ru-RU" sz="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</a:tr>
              <a:tr h="206929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 на доходы  физических лиц</a:t>
                      </a:r>
                      <a:endParaRPr lang="ru-RU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191,0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32,6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37,1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</a:tr>
              <a:tr h="206929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Акцизы</a:t>
                      </a:r>
                      <a:r>
                        <a:rPr lang="ru-RU" sz="9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на нефтепродукты</a:t>
                      </a:r>
                      <a:endParaRPr lang="ru-RU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32,3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39,0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40,6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</a:tr>
              <a:tr h="206929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Налог, взимаемый в связи с применением упрощенной системы налогообложения</a:t>
                      </a:r>
                      <a:endParaRPr lang="ru-RU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9,7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9,4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9,9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</a:tr>
              <a:tr h="206929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Единый налог</a:t>
                      </a:r>
                      <a:r>
                        <a:rPr lang="ru-RU" sz="9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на вмененный доход для отдельных видов деятельности </a:t>
                      </a:r>
                      <a:endParaRPr lang="ru-RU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1,1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0,05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</a:tr>
              <a:tr h="206929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Единый</a:t>
                      </a:r>
                      <a:r>
                        <a:rPr lang="ru-RU" sz="9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сельскохозяйственный налог</a:t>
                      </a:r>
                      <a:endParaRPr lang="ru-RU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0,3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0,2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0,2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</a:tr>
              <a:tr h="20692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Налог, взимаемый в связи с применением патентной системы налогообложения</a:t>
                      </a: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2,5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2,2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1,9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</a:tr>
              <a:tr h="206929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 на имущество физических лиц</a:t>
                      </a:r>
                      <a:endParaRPr lang="ru-RU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1,6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2,0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3,2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</a:tr>
              <a:tr h="206929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Земельный</a:t>
                      </a:r>
                      <a:r>
                        <a:rPr lang="ru-RU" sz="9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налог</a:t>
                      </a:r>
                      <a:endParaRPr lang="ru-RU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6,1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4,6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5,0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</a:tr>
              <a:tr h="206929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Государственная пошлина</a:t>
                      </a:r>
                      <a:endParaRPr lang="ru-RU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1,8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4,5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4,2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</a:tr>
              <a:tr h="344881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Доходы полученные в виде арендной платы за земельные участки, государственная собственность на которые не разграничена</a:t>
                      </a:r>
                      <a:endParaRPr lang="ru-RU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4,5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5,4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3,9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</a:tr>
              <a:tr h="206929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Доходы от использования имущества (за исключением доходов от аренды земельных участков)</a:t>
                      </a: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7,4</a:t>
                      </a: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8,1</a:t>
                      </a: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10,1</a:t>
                      </a:r>
                    </a:p>
                  </a:txBody>
                  <a:tcPr marL="121920" marR="121920" marT="34290" marB="34290"/>
                </a:tc>
              </a:tr>
              <a:tr h="206929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Плата за негативное воздействие на окружающую среду</a:t>
                      </a:r>
                      <a:endParaRPr lang="ru-RU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0,1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0,1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0,1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</a:tr>
              <a:tr h="206929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Доходы от оказания платных услуг и компенсации затрат</a:t>
                      </a:r>
                      <a:r>
                        <a:rPr lang="ru-RU" sz="9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государства</a:t>
                      </a:r>
                      <a:endParaRPr lang="ru-RU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4,2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7,9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4,8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</a:tr>
              <a:tr h="206929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Доходы от реализации имущества</a:t>
                      </a:r>
                      <a:endParaRPr lang="ru-RU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0,1</a:t>
                      </a: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0,03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</a:tr>
              <a:tr h="206929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Доходы от продажи земельных участков</a:t>
                      </a:r>
                      <a:endParaRPr lang="ru-RU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0,6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0,4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0,5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</a:tr>
              <a:tr h="206929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Штрафы,</a:t>
                      </a:r>
                      <a:r>
                        <a:rPr lang="ru-RU" sz="9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санкции, возмещение ущерба</a:t>
                      </a:r>
                      <a:endParaRPr lang="ru-RU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1,0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1,2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0,8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</a:tr>
              <a:tr h="206929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Прочие неналоговые доходы</a:t>
                      </a:r>
                      <a:endParaRPr lang="ru-RU" sz="9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0,1</a:t>
                      </a: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0,05</a:t>
                      </a:r>
                      <a:endParaRPr lang="ru-RU" sz="8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5,1</a:t>
                      </a:r>
                      <a:endParaRPr lang="ru-RU" sz="8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</a:tr>
              <a:tr h="216374"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Безвозмездные</a:t>
                      </a:r>
                      <a:r>
                        <a:rPr lang="ru-RU" sz="9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поступления</a:t>
                      </a:r>
                      <a:endParaRPr lang="ru-RU" sz="9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668,7</a:t>
                      </a:r>
                      <a:endParaRPr lang="ru-RU" sz="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943,1</a:t>
                      </a:r>
                      <a:endParaRPr lang="ru-RU" sz="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988,3</a:t>
                      </a:r>
                      <a:endParaRPr lang="ru-RU" sz="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</a:tr>
              <a:tr h="206929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Дотации</a:t>
                      </a:r>
                      <a:endParaRPr lang="ru-RU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212,8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527,6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462,0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</a:tr>
              <a:tr h="206929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Субсидии бюджета бюджетной системы</a:t>
                      </a:r>
                      <a:r>
                        <a:rPr lang="ru-RU" sz="9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РФ</a:t>
                      </a:r>
                      <a:endParaRPr lang="ru-RU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109,7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115,3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219,6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</a:tr>
              <a:tr h="206929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Субвенции бюджетам бюджетной системы РФ</a:t>
                      </a:r>
                      <a:endParaRPr lang="ru-RU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259,1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280,4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305,1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</a:tr>
              <a:tr h="206929">
                <a:tc>
                  <a:txBody>
                    <a:bodyPr/>
                    <a:lstStyle/>
                    <a:p>
                      <a:r>
                        <a:rPr lang="ru-RU" sz="9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Иные межбюджетные трансферты</a:t>
                      </a:r>
                      <a:endParaRPr lang="ru-RU" sz="9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87,0</a:t>
                      </a:r>
                      <a:endParaRPr lang="ru-RU" sz="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19,7</a:t>
                      </a:r>
                      <a:endParaRPr lang="ru-RU" sz="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1,6</a:t>
                      </a:r>
                      <a:endParaRPr lang="ru-RU" sz="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</a:tr>
              <a:tr h="206929">
                <a:tc>
                  <a:txBody>
                    <a:bodyPr/>
                    <a:lstStyle/>
                    <a:p>
                      <a:r>
                        <a:rPr lang="ru-RU" sz="9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Прочие безвозмездные поступления</a:t>
                      </a:r>
                      <a:endParaRPr lang="ru-RU" sz="9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0,1</a:t>
                      </a:r>
                      <a:endParaRPr lang="ru-RU" sz="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0,1</a:t>
                      </a:r>
                      <a:endParaRPr lang="ru-RU" sz="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</a:tr>
              <a:tr h="216374"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Всего доходов бюджета</a:t>
                      </a:r>
                      <a:endParaRPr lang="ru-RU" sz="9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933,1</a:t>
                      </a:r>
                      <a:endParaRPr lang="ru-RU" sz="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1060,8</a:t>
                      </a:r>
                      <a:endParaRPr lang="ru-RU" sz="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1115,7</a:t>
                      </a:r>
                      <a:endParaRPr lang="ru-RU" sz="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marT="34290" marB="34290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Заголовок 1"/>
          <p:cNvSpPr txBox="1">
            <a:spLocks noGrp="1"/>
          </p:cNvSpPr>
          <p:nvPr>
            <p:ph type="title"/>
          </p:nvPr>
        </p:nvSpPr>
        <p:spPr bwMode="auto">
          <a:xfrm>
            <a:off x="285750" y="0"/>
            <a:ext cx="8497888" cy="714375"/>
          </a:xfrm>
        </p:spPr>
        <p:txBody>
          <a:bodyPr numCol="1">
            <a:prstTxWarp prst="textNoShape">
              <a:avLst/>
            </a:prstTxWarp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sz="2400" dirty="0" err="1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Структура</a:t>
            </a:r>
            <a:r>
              <a:rPr sz="24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 err="1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налоговых</a:t>
            </a:r>
            <a:r>
              <a:rPr sz="24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и </a:t>
            </a:r>
            <a:r>
              <a:rPr sz="2400" dirty="0" err="1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неналоговых</a:t>
            </a:r>
            <a:r>
              <a:rPr sz="24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 err="1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доходов</a:t>
            </a:r>
            <a:r>
              <a:rPr sz="24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 err="1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бюджета</a:t>
            </a:r>
            <a:r>
              <a:rPr sz="24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sz="24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sz="24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ГО </a:t>
            </a:r>
            <a:r>
              <a:rPr sz="2400" dirty="0" err="1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Верхотурский</a:t>
            </a:r>
            <a:r>
              <a:rPr sz="24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 err="1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на</a:t>
            </a:r>
            <a:r>
              <a:rPr sz="24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2023 </a:t>
            </a:r>
            <a:r>
              <a:rPr sz="2400" dirty="0" err="1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год</a:t>
            </a:r>
            <a:r>
              <a:rPr sz="24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, в </a:t>
            </a:r>
            <a:r>
              <a:rPr sz="2400" dirty="0" err="1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млн.рублей</a:t>
            </a:r>
            <a:r>
              <a:rPr sz="24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graphicFrame>
        <p:nvGraphicFramePr>
          <p:cNvPr id="6146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75" y="857250"/>
          <a:ext cx="8572500" cy="5572125"/>
        </p:xfrm>
        <a:graphic>
          <a:graphicData uri="http://schemas.openxmlformats.org/presentationml/2006/ole">
            <p:oleObj spid="_x0000_s108546" r:id="rId3" imgW="8577815" imgH="5572227" progId="Excel.Chart.8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0"/>
            <a:ext cx="8183562" cy="928688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sz="2700" dirty="0" err="1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Структура</a:t>
            </a:r>
            <a:r>
              <a:rPr sz="27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безвозмездных поступлений бюджета</a:t>
            </a:r>
            <a:br>
              <a:rPr sz="27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sz="27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ГО Верхотурский </a:t>
            </a:r>
            <a:r>
              <a:rPr sz="2700" dirty="0" err="1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на</a:t>
            </a:r>
            <a:r>
              <a:rPr sz="27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2023 </a:t>
            </a:r>
            <a:r>
              <a:rPr sz="2700" dirty="0" err="1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год</a:t>
            </a:r>
            <a:r>
              <a:rPr sz="27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sz="2700" dirty="0">
              <a:solidFill>
                <a:srgbClr val="00B0F0"/>
              </a:solidFill>
            </a:endParaRPr>
          </a:p>
        </p:txBody>
      </p:sp>
      <p:graphicFrame>
        <p:nvGraphicFramePr>
          <p:cNvPr id="7170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88" y="1143000"/>
          <a:ext cx="8470900" cy="5072063"/>
        </p:xfrm>
        <a:graphic>
          <a:graphicData uri="http://schemas.openxmlformats.org/presentationml/2006/ole">
            <p:oleObj spid="_x0000_s109570" r:id="rId3" imgW="8468078" imgH="5072312" progId="Excel.Chart.8">
              <p:embed/>
            </p:oleObj>
          </a:graphicData>
        </a:graphic>
      </p:graphicFrame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142875" y="0"/>
            <a:ext cx="8715375" cy="822325"/>
          </a:xfrm>
        </p:spPr>
        <p:txBody>
          <a:bodyPr anchorCtr="1">
            <a:normAutofit fontScale="90000"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sz="2800" dirty="0" err="1">
                <a:solidFill>
                  <a:schemeClr val="accent1">
                    <a:lumMod val="75000"/>
                  </a:schemeClr>
                </a:solidFill>
              </a:rPr>
              <a:t>Расходы</a:t>
            </a:r>
            <a:r>
              <a:rPr sz="2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sz="2800" dirty="0" err="1">
                <a:solidFill>
                  <a:schemeClr val="accent1">
                    <a:lumMod val="75000"/>
                  </a:schemeClr>
                </a:solidFill>
              </a:rPr>
              <a:t>бюджета</a:t>
            </a:r>
            <a:r>
              <a:rPr sz="2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br>
              <a:rPr sz="28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sz="2800" dirty="0" err="1">
                <a:solidFill>
                  <a:schemeClr val="accent1">
                    <a:lumMod val="75000"/>
                  </a:schemeClr>
                </a:solidFill>
              </a:rPr>
              <a:t>городского</a:t>
            </a:r>
            <a:r>
              <a:rPr sz="2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sz="2800" dirty="0" err="1">
                <a:solidFill>
                  <a:schemeClr val="accent1">
                    <a:lumMod val="75000"/>
                  </a:schemeClr>
                </a:solidFill>
              </a:rPr>
              <a:t>округа</a:t>
            </a:r>
            <a:r>
              <a:rPr sz="2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sz="2800" dirty="0" err="1">
                <a:solidFill>
                  <a:schemeClr val="accent1">
                    <a:lumMod val="75000"/>
                  </a:schemeClr>
                </a:solidFill>
              </a:rPr>
              <a:t>Верхотурский</a:t>
            </a:r>
            <a:r>
              <a:rPr sz="2500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sz="1400" dirty="0" err="1">
                <a:solidFill>
                  <a:schemeClr val="accent1">
                    <a:lumMod val="75000"/>
                  </a:schemeClr>
                </a:solidFill>
              </a:rPr>
              <a:t>тыс.рублей</a:t>
            </a:r>
            <a:endParaRPr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313" y="928688"/>
          <a:ext cx="8786812" cy="5660434"/>
        </p:xfrm>
        <a:graphic>
          <a:graphicData uri="http://schemas.openxmlformats.org/drawingml/2006/table">
            <a:tbl>
              <a:tblPr/>
              <a:tblGrid>
                <a:gridCol w="2574925"/>
                <a:gridCol w="985837"/>
                <a:gridCol w="1287463"/>
                <a:gridCol w="1295400"/>
                <a:gridCol w="1355725"/>
                <a:gridCol w="1287462"/>
              </a:tblGrid>
              <a:tr h="5489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Наименование расходов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2021 год (факт)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2022 год (ожидаемое)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2023 год (план)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2024 год (план)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2025 год (план)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55276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Общегосударственные вопросы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Cyr" pitchFamily="34" charset="0"/>
                        <a:cs typeface="Arial" charset="0"/>
                      </a:endParaRP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85 464,2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86 716,8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70 133,9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82 010,1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63 438,6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55276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Национальная оборона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Cyr" pitchFamily="34" charset="0"/>
                        <a:cs typeface="Arial" charset="0"/>
                      </a:endParaRP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1 043,9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1 077,0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1 009,3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1 054,1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1 090,7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55276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Национальная безопасность и правоохранительная деятельность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Cyr" pitchFamily="34" charset="0"/>
                        <a:cs typeface="Arial" charset="0"/>
                      </a:endParaRP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10 856,8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11 506,2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10 042,8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11 782,5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10 889,5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269584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Национальная экономика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Cyr" pitchFamily="34" charset="0"/>
                        <a:cs typeface="Arial" charset="0"/>
                      </a:endParaRP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71 012,1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69 156,5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98 970,1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62 207,0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55 389,2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55276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Жилищно-коммунальное хозяйство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Cyr" pitchFamily="34" charset="0"/>
                        <a:cs typeface="Arial" charset="0"/>
                      </a:endParaRP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208 474,4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211 272,7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296 548,1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136 593,5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61 198,5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269584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Охрана окружающей среды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Cyr" pitchFamily="34" charset="0"/>
                        <a:cs typeface="Arial" charset="0"/>
                      </a:endParaRP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535,7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2 758,0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1 392,0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100,0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1 223,6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269584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Образование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Cyr" pitchFamily="34" charset="0"/>
                        <a:cs typeface="Arial" charset="0"/>
                      </a:endParaRP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453 817,5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520 653,7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502 952,8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453 370,5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515 718,8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55276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Культура, кинематография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Cyr" pitchFamily="34" charset="0"/>
                        <a:cs typeface="Arial" charset="0"/>
                      </a:endParaRP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58 171,6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76 805,1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72 627,9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51 835,1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73 972,3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55276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Здравоохранение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Cyr" pitchFamily="34" charset="0"/>
                        <a:cs typeface="Arial" charset="0"/>
                      </a:endParaRP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153,4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256,5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252,0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108,0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212,0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55276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Социальная политика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Cyr" pitchFamily="34" charset="0"/>
                        <a:cs typeface="Arial" charset="0"/>
                      </a:endParaRP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37 284,5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41 325,5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38 815,6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39 531,2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41 393,0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55276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Физическая культура и спорт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Cyr" pitchFamily="34" charset="0"/>
                        <a:cs typeface="Arial" charset="0"/>
                      </a:endParaRP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6 908,4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41 392,4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28 754,0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84 833,3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10 484,3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286484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Средства массовой информации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Cyr" pitchFamily="34" charset="0"/>
                        <a:cs typeface="Arial" charset="0"/>
                      </a:endParaRP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76,2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142,6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183,0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202,3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55276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Обслуживание государственного и муниципального долга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Cyr" pitchFamily="34" charset="0"/>
                        <a:cs typeface="Arial" charset="0"/>
                      </a:endParaRP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17,5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16,3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150,0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50,0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50,0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552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Условно утвержденные расходы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14 046,7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25 703,1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449306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Всего расходов: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933 816,2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1 063 079,5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1 121 831,5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937 522,0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860 965,9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Овал 42"/>
          <p:cNvSpPr/>
          <p:nvPr/>
        </p:nvSpPr>
        <p:spPr>
          <a:xfrm>
            <a:off x="3429000" y="5500688"/>
            <a:ext cx="3500438" cy="1271587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Всего расходы –   </a:t>
            </a:r>
          </a:p>
          <a:p>
            <a:pPr algn="ctr"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1 121 831,5 тыс.рублей</a:t>
            </a:r>
          </a:p>
        </p:txBody>
      </p:sp>
      <p:cxnSp>
        <p:nvCxnSpPr>
          <p:cNvPr id="71" name="Прямая соединительная линия 70"/>
          <p:cNvCxnSpPr/>
          <p:nvPr/>
        </p:nvCxnSpPr>
        <p:spPr>
          <a:xfrm rot="5400000">
            <a:off x="6751638" y="3463925"/>
            <a:ext cx="3643312" cy="1588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 rot="5400000">
            <a:off x="7037387" y="1820863"/>
            <a:ext cx="500063" cy="1588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>
            <a:endCxn id="38" idx="0"/>
          </p:cNvCxnSpPr>
          <p:nvPr/>
        </p:nvCxnSpPr>
        <p:spPr>
          <a:xfrm rot="5400000">
            <a:off x="929481" y="2642394"/>
            <a:ext cx="2143125" cy="1588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rot="5400000">
            <a:off x="393700" y="1820863"/>
            <a:ext cx="357187" cy="1588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Рисунок 5" descr="здравоохранение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29256" y="1000108"/>
            <a:ext cx="776288" cy="62865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  <a:bevelB/>
          </a:sp3d>
        </p:spPr>
      </p:pic>
      <p:pic>
        <p:nvPicPr>
          <p:cNvPr id="7" name="Рисунок 6" descr="Соц политика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29058" y="1000108"/>
            <a:ext cx="766763" cy="642941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  <a:bevelB/>
          </a:sp3d>
        </p:spPr>
      </p:pic>
      <p:pic>
        <p:nvPicPr>
          <p:cNvPr id="14" name="Рисунок 13" descr="СМИ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643834" y="1000108"/>
            <a:ext cx="714380" cy="64294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  <a:bevelB/>
          </a:sp3d>
        </p:spPr>
      </p:pic>
      <p:pic>
        <p:nvPicPr>
          <p:cNvPr id="16" name="Рисунок 15" descr="Физ-ра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714876" y="1000108"/>
            <a:ext cx="709612" cy="64294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  <a:bevelB/>
          </a:sp3d>
        </p:spPr>
      </p:pic>
      <p:pic>
        <p:nvPicPr>
          <p:cNvPr id="17" name="Рисунок 16" descr="Обслуживание долга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8358214" y="1000108"/>
            <a:ext cx="703761" cy="64294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  <a:bevelB/>
          </a:sp3d>
        </p:spPr>
      </p:pic>
      <p:pic>
        <p:nvPicPr>
          <p:cNvPr id="18" name="Рисунок 17" descr="Культура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143240" y="1000108"/>
            <a:ext cx="752475" cy="62865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  <a:bevelB/>
          </a:sp3d>
        </p:spPr>
      </p:pic>
      <p:pic>
        <p:nvPicPr>
          <p:cNvPr id="20" name="Рисунок 19" descr="Охрана окружающей среды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929454" y="1000108"/>
            <a:ext cx="714375" cy="62865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  <a:bevelB/>
          </a:sp3d>
        </p:spPr>
      </p:pic>
      <p:pic>
        <p:nvPicPr>
          <p:cNvPr id="21" name="Рисунок 20" descr="Национальная безопасность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6215074" y="1000108"/>
            <a:ext cx="714375" cy="64294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  <a:bevelB/>
          </a:sp3d>
        </p:spPr>
      </p:pic>
      <p:pic>
        <p:nvPicPr>
          <p:cNvPr id="22" name="Рисунок 21" descr="Образование.pn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142844" y="1000108"/>
            <a:ext cx="695325" cy="64294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  <a:bevelB/>
          </a:sp3d>
        </p:spPr>
      </p:pic>
      <p:pic>
        <p:nvPicPr>
          <p:cNvPr id="23" name="Рисунок 22" descr="ЖКХ.pn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2357422" y="1000108"/>
            <a:ext cx="785813" cy="64294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  <a:bevelB/>
          </a:sp3d>
        </p:spPr>
      </p:pic>
      <p:pic>
        <p:nvPicPr>
          <p:cNvPr id="24" name="Рисунок 23" descr="Общегосударственные вопросы.pn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1571604" y="1000108"/>
            <a:ext cx="766763" cy="61912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  <a:bevelB/>
          </a:sp3d>
        </p:spPr>
      </p:pic>
      <p:pic>
        <p:nvPicPr>
          <p:cNvPr id="25" name="Рисунок 24" descr="Национальная экономика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857224" y="1000108"/>
            <a:ext cx="714375" cy="64294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  <a:bevelB/>
          </a:sp3d>
        </p:spPr>
      </p:pic>
      <p:sp>
        <p:nvSpPr>
          <p:cNvPr id="28" name="Прямоугольник 27"/>
          <p:cNvSpPr/>
          <p:nvPr/>
        </p:nvSpPr>
        <p:spPr>
          <a:xfrm>
            <a:off x="0" y="2000250"/>
            <a:ext cx="1500188" cy="5000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Образование </a:t>
            </a:r>
            <a:r>
              <a:rPr lang="ru-RU" sz="1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44,8%</a:t>
            </a:r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 rot="5400000">
            <a:off x="1000919" y="1856582"/>
            <a:ext cx="428625" cy="1587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Прямоугольник 32"/>
          <p:cNvSpPr/>
          <p:nvPr/>
        </p:nvSpPr>
        <p:spPr>
          <a:xfrm>
            <a:off x="285750" y="2714625"/>
            <a:ext cx="2000250" cy="785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Национальная экономика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8,8%</a:t>
            </a:r>
          </a:p>
        </p:txBody>
      </p:sp>
      <p:cxnSp>
        <p:nvCxnSpPr>
          <p:cNvPr id="35" name="Прямая соединительная линия 34"/>
          <p:cNvCxnSpPr>
            <a:endCxn id="33" idx="0"/>
          </p:cNvCxnSpPr>
          <p:nvPr/>
        </p:nvCxnSpPr>
        <p:spPr>
          <a:xfrm rot="5400000">
            <a:off x="1036638" y="2463800"/>
            <a:ext cx="500062" cy="1588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Прямоугольник 37"/>
          <p:cNvSpPr/>
          <p:nvPr/>
        </p:nvSpPr>
        <p:spPr>
          <a:xfrm>
            <a:off x="714375" y="3714750"/>
            <a:ext cx="2571750" cy="785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Общегосударственные вопросы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6,3%</a:t>
            </a:r>
          </a:p>
        </p:txBody>
      </p:sp>
      <p:cxnSp>
        <p:nvCxnSpPr>
          <p:cNvPr id="39" name="Прямая соединительная линия 38"/>
          <p:cNvCxnSpPr/>
          <p:nvPr/>
        </p:nvCxnSpPr>
        <p:spPr>
          <a:xfrm rot="5400000">
            <a:off x="2179638" y="2249488"/>
            <a:ext cx="1214437" cy="1587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Прямоугольник 39"/>
          <p:cNvSpPr/>
          <p:nvPr/>
        </p:nvSpPr>
        <p:spPr>
          <a:xfrm>
            <a:off x="5000625" y="2214563"/>
            <a:ext cx="1714500" cy="5000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Здравоохранение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0,02%</a:t>
            </a:r>
          </a:p>
        </p:txBody>
      </p:sp>
      <p:cxnSp>
        <p:nvCxnSpPr>
          <p:cNvPr id="41" name="Прямая соединительная линия 40"/>
          <p:cNvCxnSpPr/>
          <p:nvPr/>
        </p:nvCxnSpPr>
        <p:spPr>
          <a:xfrm rot="5400000">
            <a:off x="3358356" y="1856582"/>
            <a:ext cx="428625" cy="1588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Прямоугольник 43"/>
          <p:cNvSpPr/>
          <p:nvPr/>
        </p:nvSpPr>
        <p:spPr>
          <a:xfrm>
            <a:off x="2143125" y="2928938"/>
            <a:ext cx="2143125" cy="7858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Жилищно-коммунальное хозяйство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26,4%</a:t>
            </a:r>
          </a:p>
        </p:txBody>
      </p:sp>
      <p:cxnSp>
        <p:nvCxnSpPr>
          <p:cNvPr id="46" name="Прямая соединительная линия 45"/>
          <p:cNvCxnSpPr/>
          <p:nvPr/>
        </p:nvCxnSpPr>
        <p:spPr>
          <a:xfrm rot="5400000">
            <a:off x="3358357" y="2785269"/>
            <a:ext cx="2286000" cy="1587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Прямоугольник 48"/>
          <p:cNvSpPr/>
          <p:nvPr/>
        </p:nvSpPr>
        <p:spPr>
          <a:xfrm>
            <a:off x="3357563" y="4071938"/>
            <a:ext cx="1857375" cy="6429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Социальная политика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3,5%</a:t>
            </a:r>
          </a:p>
        </p:txBody>
      </p:sp>
      <p:sp>
        <p:nvSpPr>
          <p:cNvPr id="53" name="Прямоугольник 52"/>
          <p:cNvSpPr/>
          <p:nvPr/>
        </p:nvSpPr>
        <p:spPr>
          <a:xfrm>
            <a:off x="2786063" y="2071688"/>
            <a:ext cx="1857375" cy="6429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Культура, кинематография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6,5%</a:t>
            </a:r>
          </a:p>
        </p:txBody>
      </p:sp>
      <p:cxnSp>
        <p:nvCxnSpPr>
          <p:cNvPr id="54" name="Прямая соединительная линия 53"/>
          <p:cNvCxnSpPr/>
          <p:nvPr/>
        </p:nvCxnSpPr>
        <p:spPr>
          <a:xfrm rot="5400000">
            <a:off x="4287044" y="2428082"/>
            <a:ext cx="1571625" cy="1587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 rot="5400000">
            <a:off x="5465763" y="1892300"/>
            <a:ext cx="642938" cy="1587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Прямоугольник 56"/>
          <p:cNvSpPr/>
          <p:nvPr/>
        </p:nvSpPr>
        <p:spPr>
          <a:xfrm>
            <a:off x="4500563" y="3286125"/>
            <a:ext cx="1857375" cy="6429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Физическая культура и спорт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2,5%</a:t>
            </a:r>
          </a:p>
        </p:txBody>
      </p:sp>
      <p:cxnSp>
        <p:nvCxnSpPr>
          <p:cNvPr id="60" name="Прямая соединительная линия 59"/>
          <p:cNvCxnSpPr/>
          <p:nvPr/>
        </p:nvCxnSpPr>
        <p:spPr>
          <a:xfrm rot="5400000">
            <a:off x="5358606" y="2999582"/>
            <a:ext cx="2714625" cy="1588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Прямоугольник 61"/>
          <p:cNvSpPr/>
          <p:nvPr/>
        </p:nvSpPr>
        <p:spPr>
          <a:xfrm>
            <a:off x="5214938" y="4643438"/>
            <a:ext cx="2857500" cy="4286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Национальная безопасность и правоохранительная деятельность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0,9%</a:t>
            </a:r>
          </a:p>
        </p:txBody>
      </p:sp>
      <p:sp>
        <p:nvSpPr>
          <p:cNvPr id="65" name="Прямоугольник 64"/>
          <p:cNvSpPr/>
          <p:nvPr/>
        </p:nvSpPr>
        <p:spPr>
          <a:xfrm>
            <a:off x="6357938" y="2214563"/>
            <a:ext cx="1857375" cy="6429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Охрана окружающей среды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0,2%</a:t>
            </a:r>
          </a:p>
        </p:txBody>
      </p:sp>
      <p:cxnSp>
        <p:nvCxnSpPr>
          <p:cNvPr id="66" name="Прямая соединительная линия 65"/>
          <p:cNvCxnSpPr/>
          <p:nvPr/>
        </p:nvCxnSpPr>
        <p:spPr>
          <a:xfrm rot="5400000">
            <a:off x="7215981" y="2428082"/>
            <a:ext cx="1571625" cy="1588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0" name="Прямоугольник 69"/>
          <p:cNvSpPr/>
          <p:nvPr/>
        </p:nvSpPr>
        <p:spPr>
          <a:xfrm>
            <a:off x="6643688" y="5429250"/>
            <a:ext cx="2786062" cy="6429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Обслуживание государственного и муниципального долга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0,01%</a:t>
            </a:r>
          </a:p>
        </p:txBody>
      </p:sp>
      <p:sp>
        <p:nvSpPr>
          <p:cNvPr id="77" name="Прямоугольник 76"/>
          <p:cNvSpPr/>
          <p:nvPr/>
        </p:nvSpPr>
        <p:spPr>
          <a:xfrm>
            <a:off x="7072313" y="3429000"/>
            <a:ext cx="1500187" cy="6429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Средства массовой информации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0,02%</a:t>
            </a:r>
          </a:p>
        </p:txBody>
      </p:sp>
      <p:sp>
        <p:nvSpPr>
          <p:cNvPr id="30761" name="Прямоугольник 44"/>
          <p:cNvSpPr>
            <a:spLocks noChangeArrowheads="1"/>
          </p:cNvSpPr>
          <p:nvPr/>
        </p:nvSpPr>
        <p:spPr bwMode="auto">
          <a:xfrm>
            <a:off x="0" y="0"/>
            <a:ext cx="91440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Распределение расходов бюджета на 2023 год в разрезе разделов классификации расходов бюджета, соответствующих распределению расходов по выполняемым городским округом полномочиям</a:t>
            </a:r>
          </a:p>
        </p:txBody>
      </p:sp>
      <p:sp>
        <p:nvSpPr>
          <p:cNvPr id="42" name="Овал 41"/>
          <p:cNvSpPr/>
          <p:nvPr/>
        </p:nvSpPr>
        <p:spPr>
          <a:xfrm>
            <a:off x="357188" y="4786313"/>
            <a:ext cx="3500437" cy="1271587"/>
          </a:xfrm>
          <a:prstGeom prst="ellipse">
            <a:avLst/>
          </a:prstGeom>
          <a:solidFill>
            <a:srgbClr val="99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Социально-значимые расходы – 643,6  тыс.рублей   или    57,3%</a:t>
            </a:r>
          </a:p>
        </p:txBody>
      </p:sp>
      <p:cxnSp>
        <p:nvCxnSpPr>
          <p:cNvPr id="47" name="Прямая со стрелкой 46"/>
          <p:cNvCxnSpPr/>
          <p:nvPr/>
        </p:nvCxnSpPr>
        <p:spPr>
          <a:xfrm rot="16200000" flipH="1">
            <a:off x="-178594" y="3393282"/>
            <a:ext cx="2143125" cy="64293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 стрелкой 49"/>
          <p:cNvCxnSpPr/>
          <p:nvPr/>
        </p:nvCxnSpPr>
        <p:spPr>
          <a:xfrm rot="5400000">
            <a:off x="1893094" y="3178969"/>
            <a:ext cx="2143125" cy="92868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 стрелкой 51"/>
          <p:cNvCxnSpPr/>
          <p:nvPr/>
        </p:nvCxnSpPr>
        <p:spPr>
          <a:xfrm rot="10800000" flipV="1">
            <a:off x="3000375" y="2500313"/>
            <a:ext cx="2643188" cy="235743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 стрелкой 57"/>
          <p:cNvCxnSpPr/>
          <p:nvPr/>
        </p:nvCxnSpPr>
        <p:spPr>
          <a:xfrm rot="10800000" flipV="1">
            <a:off x="3714750" y="3714750"/>
            <a:ext cx="2214563" cy="157162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 стрелкой 60"/>
          <p:cNvCxnSpPr/>
          <p:nvPr/>
        </p:nvCxnSpPr>
        <p:spPr>
          <a:xfrm rot="10800000" flipV="1">
            <a:off x="3500438" y="4572000"/>
            <a:ext cx="500062" cy="42862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/>
          <p:cNvSpPr/>
          <p:nvPr/>
        </p:nvSpPr>
        <p:spPr>
          <a:xfrm>
            <a:off x="6072188" y="5214938"/>
            <a:ext cx="714375" cy="4286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7" name="Группа 21"/>
          <p:cNvGrpSpPr>
            <a:grpSpLocks/>
          </p:cNvGrpSpPr>
          <p:nvPr/>
        </p:nvGrpSpPr>
        <p:grpSpPr bwMode="auto">
          <a:xfrm>
            <a:off x="142875" y="785813"/>
            <a:ext cx="8677275" cy="5643562"/>
            <a:chOff x="635011" y="1309714"/>
            <a:chExt cx="6230788" cy="5048244"/>
          </a:xfrm>
        </p:grpSpPr>
        <p:sp useBgFill="1">
          <p:nvSpPr>
            <p:cNvPr id="2" name="Дуга 1"/>
            <p:cNvSpPr/>
            <p:nvPr/>
          </p:nvSpPr>
          <p:spPr>
            <a:xfrm>
              <a:off x="1498630" y="1629225"/>
              <a:ext cx="5175234" cy="4071966"/>
            </a:xfrm>
            <a:prstGeom prst="arc">
              <a:avLst>
                <a:gd name="adj1" fmla="val 11153478"/>
                <a:gd name="adj2" fmla="val 11117953"/>
              </a:avLst>
            </a:prstGeom>
            <a:ln w="34925">
              <a:solidFill>
                <a:srgbClr val="926255"/>
              </a:solidFill>
            </a:ln>
            <a:scene3d>
              <a:camera prst="orthographicFront"/>
              <a:lightRig rig="threePt" dir="t"/>
            </a:scene3d>
            <a:sp3d>
              <a:bevelT/>
              <a:bevelB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" name="Овал 2"/>
            <p:cNvSpPr/>
            <p:nvPr/>
          </p:nvSpPr>
          <p:spPr>
            <a:xfrm>
              <a:off x="1066820" y="2076539"/>
              <a:ext cx="2714644" cy="1713728"/>
            </a:xfrm>
            <a:prstGeom prst="ellipse">
              <a:avLst/>
            </a:prstGeom>
            <a:solidFill>
              <a:srgbClr val="A7D872"/>
            </a:solidFill>
            <a:scene3d>
              <a:camera prst="orthographicFront"/>
              <a:lightRig rig="threePt" dir="t"/>
            </a:scene3d>
            <a:sp3d contourW="19050" prstMaterial="metal">
              <a:bevelT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2">
              <a:schemeClr val="accent1">
                <a:shade val="50000"/>
                <a:hueOff val="-489431"/>
                <a:satOff val="8893"/>
                <a:lumOff val="38552"/>
                <a:alphaOff val="0"/>
              </a:schemeClr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 fontAlgn="auto">
                <a:spcAft>
                  <a:spcPts val="0"/>
                </a:spcAft>
                <a:defRPr/>
              </a:pPr>
              <a:endPara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" name="Овал 3"/>
            <p:cNvSpPr/>
            <p:nvPr/>
          </p:nvSpPr>
          <p:spPr>
            <a:xfrm>
              <a:off x="3981512" y="1309714"/>
              <a:ext cx="2608327" cy="2172670"/>
            </a:xfrm>
            <a:prstGeom prst="ellipse">
              <a:avLst/>
            </a:prstGeom>
            <a:solidFill>
              <a:srgbClr val="A994E4"/>
            </a:solidFill>
            <a:scene3d>
              <a:camera prst="orthographicFront"/>
              <a:lightRig rig="threePt" dir="t"/>
            </a:scene3d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2">
              <a:schemeClr val="accent1">
                <a:shade val="50000"/>
                <a:hueOff val="-489431"/>
                <a:satOff val="8893"/>
                <a:lumOff val="38552"/>
                <a:alphaOff val="0"/>
              </a:schemeClr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Aft>
                  <a:spcPts val="0"/>
                </a:spcAft>
                <a:defRPr/>
              </a:pPr>
              <a:endPara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" name="Овал 4"/>
            <p:cNvSpPr/>
            <p:nvPr/>
          </p:nvSpPr>
          <p:spPr>
            <a:xfrm>
              <a:off x="5484904" y="3865796"/>
              <a:ext cx="1357322" cy="1341956"/>
            </a:xfrm>
            <a:prstGeom prst="ellipse">
              <a:avLst/>
            </a:prstGeom>
            <a:solidFill>
              <a:srgbClr val="FFFF00"/>
            </a:solidFill>
            <a:scene3d>
              <a:camera prst="orthographicFront"/>
              <a:lightRig rig="threePt" dir="t"/>
            </a:scene3d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2">
              <a:schemeClr val="accent1">
                <a:shade val="50000"/>
                <a:hueOff val="-489431"/>
                <a:satOff val="8893"/>
                <a:lumOff val="38552"/>
                <a:alphaOff val="0"/>
              </a:schemeClr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Aft>
                  <a:spcPts val="0"/>
                </a:spcAft>
                <a:defRPr/>
              </a:pPr>
              <a:r>
                <a:rPr lang="ru-RU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7,8%</a:t>
              </a: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3819940" y="3789105"/>
              <a:ext cx="1749773" cy="113461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4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Управление культуры, туризма и молодёжной политики </a:t>
              </a: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5149084" y="5609597"/>
              <a:ext cx="1153596" cy="64043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Aft>
                  <a:spcPts val="0"/>
                </a:spcAft>
                <a:defRPr/>
              </a:pPr>
              <a:r>
                <a:rPr lang="ru-RU" sz="14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Финансовое  управление</a:t>
              </a:r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3214644" y="5930526"/>
              <a:ext cx="1142197" cy="42743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Aft>
                  <a:spcPts val="0"/>
                </a:spcAft>
                <a:defRPr/>
              </a:pPr>
              <a:endPara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" name="Овал 13"/>
            <p:cNvSpPr/>
            <p:nvPr/>
          </p:nvSpPr>
          <p:spPr>
            <a:xfrm>
              <a:off x="2740081" y="5271654"/>
              <a:ext cx="485782" cy="436131"/>
            </a:xfrm>
            <a:prstGeom prst="ellipse">
              <a:avLst/>
            </a:prstGeom>
            <a:solidFill>
              <a:srgbClr val="DB49CA">
                <a:alpha val="84706"/>
              </a:srgbClr>
            </a:solidFill>
            <a:scene3d>
              <a:camera prst="orthographicFront"/>
              <a:lightRig rig="threePt" dir="t"/>
            </a:scene3d>
            <a:sp3d contourW="19050" prstMaterial="metal">
              <a:bevelT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2">
              <a:schemeClr val="accent1">
                <a:shade val="50000"/>
                <a:hueOff val="-489431"/>
                <a:satOff val="8893"/>
                <a:lumOff val="38552"/>
                <a:alphaOff val="0"/>
              </a:schemeClr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Aft>
                  <a:spcPts val="0"/>
                </a:spcAft>
                <a:defRPr/>
              </a:pPr>
              <a:endPara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" name="Овал 14"/>
            <p:cNvSpPr/>
            <p:nvPr/>
          </p:nvSpPr>
          <p:spPr>
            <a:xfrm>
              <a:off x="1606575" y="4429131"/>
              <a:ext cx="485781" cy="433552"/>
            </a:xfrm>
            <a:prstGeom prst="ellipse">
              <a:avLst/>
            </a:prstGeom>
            <a:solidFill>
              <a:srgbClr val="F3CD60"/>
            </a:solidFill>
            <a:scene3d>
              <a:camera prst="orthographicFront"/>
              <a:lightRig rig="threePt" dir="t"/>
            </a:scene3d>
            <a:sp3d contourW="19050" prstMaterial="metal">
              <a:bevelT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2">
              <a:schemeClr val="accent1">
                <a:shade val="50000"/>
                <a:hueOff val="-489431"/>
                <a:satOff val="8893"/>
                <a:lumOff val="38552"/>
                <a:alphaOff val="0"/>
              </a:schemeClr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Aft>
                  <a:spcPts val="0"/>
                </a:spcAft>
                <a:defRPr/>
              </a:pPr>
              <a:endPara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1928818" y="5572676"/>
              <a:ext cx="1283547" cy="7086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Aft>
                  <a:spcPts val="0"/>
                </a:spcAft>
                <a:defRPr/>
              </a:pPr>
              <a:r>
                <a:rPr lang="ru-RU" sz="14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Дума городского округа </a:t>
              </a:r>
            </a:p>
            <a:p>
              <a:pPr algn="ctr" fontAlgn="auto">
                <a:spcAft>
                  <a:spcPts val="0"/>
                </a:spcAft>
                <a:defRPr/>
              </a:pPr>
              <a:r>
                <a:rPr lang="ru-RU" sz="14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0,4%</a:t>
              </a:r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635011" y="4987619"/>
              <a:ext cx="1383860" cy="62339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Aft>
                  <a:spcPts val="0"/>
                </a:spcAft>
                <a:defRPr/>
              </a:pPr>
              <a:r>
                <a:rPr lang="ru-RU" sz="14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Счётная палата</a:t>
              </a:r>
            </a:p>
            <a:p>
              <a:pPr algn="ctr" fontAlgn="auto">
                <a:spcAft>
                  <a:spcPts val="0"/>
                </a:spcAft>
                <a:defRPr/>
              </a:pPr>
              <a:r>
                <a:rPr lang="ru-RU" sz="14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0,4%</a:t>
              </a:r>
            </a:p>
          </p:txBody>
        </p:sp>
        <p:sp>
          <p:nvSpPr>
            <p:cNvPr id="9" name="Овал 8"/>
            <p:cNvSpPr/>
            <p:nvPr/>
          </p:nvSpPr>
          <p:spPr>
            <a:xfrm>
              <a:off x="4467319" y="5207752"/>
              <a:ext cx="785818" cy="714380"/>
            </a:xfrm>
            <a:prstGeom prst="ellipse">
              <a:avLst/>
            </a:prstGeom>
            <a:solidFill>
              <a:srgbClr val="C00000"/>
            </a:solidFill>
            <a:scene3d>
              <a:camera prst="orthographicFront"/>
              <a:lightRig rig="threePt" dir="t"/>
            </a:scene3d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2">
              <a:schemeClr val="accent1">
                <a:shade val="50000"/>
                <a:hueOff val="-489431"/>
                <a:satOff val="8893"/>
                <a:lumOff val="38552"/>
                <a:alphaOff val="0"/>
              </a:schemeClr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Aft>
                  <a:spcPts val="0"/>
                </a:spcAft>
                <a:defRPr/>
              </a:pPr>
              <a:endPara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9" name="Овал 38"/>
            <p:cNvSpPr/>
            <p:nvPr/>
          </p:nvSpPr>
          <p:spPr>
            <a:xfrm>
              <a:off x="5508477" y="3865805"/>
              <a:ext cx="1357322" cy="1341956"/>
            </a:xfrm>
            <a:prstGeom prst="ellipse">
              <a:avLst/>
            </a:prstGeom>
            <a:solidFill>
              <a:srgbClr val="FFFF00"/>
            </a:solidFill>
            <a:scene3d>
              <a:camera prst="orthographicFront"/>
              <a:lightRig rig="threePt" dir="t"/>
            </a:scene3d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2">
              <a:schemeClr val="accent1">
                <a:shade val="50000"/>
                <a:hueOff val="-489431"/>
                <a:satOff val="8893"/>
                <a:lumOff val="38552"/>
                <a:alphaOff val="0"/>
              </a:schemeClr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Aft>
                  <a:spcPts val="0"/>
                </a:spcAft>
                <a:defRPr/>
              </a:pPr>
              <a:r>
                <a:rPr lang="ru-RU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7,8%</a:t>
              </a:r>
            </a:p>
          </p:txBody>
        </p:sp>
      </p:grpSp>
      <p:sp>
        <p:nvSpPr>
          <p:cNvPr id="27" name="Прямоугольник 26"/>
          <p:cNvSpPr/>
          <p:nvPr/>
        </p:nvSpPr>
        <p:spPr>
          <a:xfrm>
            <a:off x="5715000" y="5357813"/>
            <a:ext cx="857250" cy="3571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1,3%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2071688" y="5572125"/>
            <a:ext cx="785812" cy="2857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5143500" y="1143000"/>
            <a:ext cx="3214688" cy="14287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Управление образования </a:t>
            </a:r>
            <a:endParaRPr lang="ru-RU" sz="11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43,5%</a:t>
            </a:r>
            <a:endParaRPr lang="ru-RU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1428750" y="1928813"/>
            <a:ext cx="3071813" cy="13573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Администрация городского округа  Верхотурский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46,6%</a:t>
            </a:r>
          </a:p>
          <a:p>
            <a:pPr algn="ctr" fontAlgn="auto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3801" name="Прямоугольник 34"/>
          <p:cNvSpPr>
            <a:spLocks noChangeArrowheads="1"/>
          </p:cNvSpPr>
          <p:nvPr/>
        </p:nvSpPr>
        <p:spPr bwMode="auto">
          <a:xfrm>
            <a:off x="0" y="0"/>
            <a:ext cx="9144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Распределение расходов бюджета на 2023 год в разрезе </a:t>
            </a:r>
          </a:p>
          <a:p>
            <a:pPr algn="ctr">
              <a:defRPr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главных распорядителей бюджетных средств </a:t>
            </a:r>
            <a:endParaRPr lang="ru-RU" dirty="0">
              <a:solidFill>
                <a:schemeClr val="accent1">
                  <a:lumMod val="75000"/>
                </a:schemeClr>
              </a:solidFill>
              <a:latin typeface="Franklin Gothic Book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483</TotalTime>
  <Words>799</Words>
  <Application>Microsoft Office PowerPoint</Application>
  <PresentationFormat>Экран (4:3)</PresentationFormat>
  <Paragraphs>302</Paragraphs>
  <Slides>10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10</vt:i4>
      </vt:variant>
    </vt:vector>
  </HeadingPairs>
  <TitlesOfParts>
    <vt:vector size="13" baseType="lpstr">
      <vt:lpstr>Тема Office</vt:lpstr>
      <vt:lpstr>Диаграмма Microsoft Office Excel</vt:lpstr>
      <vt:lpstr>Диаграмма</vt:lpstr>
      <vt:lpstr>Слайд 1</vt:lpstr>
      <vt:lpstr>Сведения бюджета ГО Верхотурский на 2023 год  и плановый период 2024 и 2025 годов  в сравнении с другими муниципальными образованиями Доходы бюджетов сопоставимых муниципальных образований, в млн.руб.</vt:lpstr>
      <vt:lpstr> Расходы бюджетов сопоставимых муниципальных образований, в млн.руб.</vt:lpstr>
      <vt:lpstr>Доходы бюджета ГО Верхотурский, в млн.руб.</vt:lpstr>
      <vt:lpstr>Структура налоговых и неналоговых доходов бюджета  ГО Верхотурский на 2023 год, в млн.рублей </vt:lpstr>
      <vt:lpstr>Структура безвозмездных поступлений бюджета  ГО Верхотурский на 2023 год </vt:lpstr>
      <vt:lpstr>Расходы бюджета  городского округа Верхотурский, тыс.рублей</vt:lpstr>
      <vt:lpstr>Слайд 8</vt:lpstr>
      <vt:lpstr>Слайд 9</vt:lpstr>
      <vt:lpstr>Слайд 10</vt:lpstr>
    </vt:vector>
  </TitlesOfParts>
  <Company>MultiDVD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BOSS</dc:creator>
  <cp:lastModifiedBy>FY</cp:lastModifiedBy>
  <cp:revision>53</cp:revision>
  <dcterms:created xsi:type="dcterms:W3CDTF">2019-08-22T04:59:21Z</dcterms:created>
  <dcterms:modified xsi:type="dcterms:W3CDTF">2023-07-26T08:40:17Z</dcterms:modified>
</cp:coreProperties>
</file>