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3" r:id="rId1"/>
  </p:sldMasterIdLst>
  <p:notesMasterIdLst>
    <p:notesMasterId r:id="rId43"/>
  </p:notesMasterIdLst>
  <p:sldIdLst>
    <p:sldId id="257" r:id="rId2"/>
    <p:sldId id="259" r:id="rId3"/>
    <p:sldId id="258" r:id="rId4"/>
    <p:sldId id="312" r:id="rId5"/>
    <p:sldId id="260" r:id="rId6"/>
    <p:sldId id="261" r:id="rId7"/>
    <p:sldId id="311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9" r:id="rId16"/>
    <p:sldId id="313" r:id="rId17"/>
    <p:sldId id="262" r:id="rId18"/>
    <p:sldId id="314" r:id="rId19"/>
    <p:sldId id="315" r:id="rId20"/>
    <p:sldId id="265" r:id="rId21"/>
    <p:sldId id="316" r:id="rId22"/>
    <p:sldId id="317" r:id="rId23"/>
    <p:sldId id="318" r:id="rId24"/>
    <p:sldId id="270" r:id="rId25"/>
    <p:sldId id="319" r:id="rId26"/>
    <p:sldId id="269" r:id="rId27"/>
    <p:sldId id="320" r:id="rId28"/>
    <p:sldId id="290" r:id="rId29"/>
    <p:sldId id="291" r:id="rId30"/>
    <p:sldId id="292" r:id="rId31"/>
    <p:sldId id="295" r:id="rId32"/>
    <p:sldId id="302" r:id="rId33"/>
    <p:sldId id="303" r:id="rId34"/>
    <p:sldId id="304" r:id="rId35"/>
    <p:sldId id="310" r:id="rId36"/>
    <p:sldId id="309" r:id="rId37"/>
    <p:sldId id="307" r:id="rId38"/>
    <p:sldId id="308" r:id="rId39"/>
    <p:sldId id="306" r:id="rId40"/>
    <p:sldId id="278" r:id="rId41"/>
    <p:sldId id="321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DF7"/>
    <a:srgbClr val="FF66CC"/>
    <a:srgbClr val="FF6600"/>
    <a:srgbClr val="FFFF00"/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954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hyperlink" Target="mailto:fin36vtr@mail.ru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mailto:fin36vtr@mail.ru" TargetMode="External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C4D2A9-29B8-45FE-B823-0A76A204C1CF}" type="doc">
      <dgm:prSet loTypeId="urn:microsoft.com/office/officeart/2005/8/layout/vList4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220E90E-569E-4981-BA75-4FEAA0599E16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16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Режим работы:     пн.-чт.        с8-30 до 12-00, 13-00 до 17-30</a:t>
          </a:r>
        </a:p>
        <a:p>
          <a:r>
            <a:rPr lang="ru-RU" sz="16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                                   пт.             с8-30 до 12-00, 13-00 до 16-30</a:t>
          </a:r>
        </a:p>
        <a:p>
          <a:r>
            <a:rPr lang="ru-RU" sz="16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Выходные дни:                        суббота и  воскресенье </a:t>
          </a:r>
          <a:endParaRPr lang="ru-RU" sz="1600" b="1" i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5DDD7C5E-F8CA-4FC4-A454-CE17C9634607}" type="parTrans" cxnId="{91309ACB-B1EC-4047-B1E2-D57C87A79DB8}">
      <dgm:prSet/>
      <dgm:spPr/>
      <dgm:t>
        <a:bodyPr/>
        <a:lstStyle/>
        <a:p>
          <a:endParaRPr lang="ru-RU"/>
        </a:p>
      </dgm:t>
    </dgm:pt>
    <dgm:pt modelId="{2347416F-CCB1-450F-B102-18C7BD918200}" type="sibTrans" cxnId="{91309ACB-B1EC-4047-B1E2-D57C87A79DB8}">
      <dgm:prSet/>
      <dgm:spPr/>
      <dgm:t>
        <a:bodyPr/>
        <a:lstStyle/>
        <a:p>
          <a:endParaRPr lang="ru-RU"/>
        </a:p>
      </dgm:t>
    </dgm:pt>
    <dgm:pt modelId="{54BB71E9-D5A8-43E5-B54B-6C95CBC6A51D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r"/>
          <a:r>
            <a:rPr lang="ru-RU" sz="160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Разработчиком презентации «Отчет для граждан»</a:t>
          </a:r>
        </a:p>
        <a:p>
          <a:pPr algn="r"/>
          <a:r>
            <a:rPr lang="ru-RU" sz="160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является Финансовое управление Администрации </a:t>
          </a:r>
        </a:p>
        <a:p>
          <a:pPr algn="r"/>
          <a:r>
            <a:rPr lang="ru-RU" sz="160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городского округа Верхотурский</a:t>
          </a:r>
          <a:endParaRPr lang="ru-RU" sz="1600" i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064D3C-FA99-4EAA-A762-023C217BFC2A}" type="sibTrans" cxnId="{09B8CD02-0B46-4D51-8B24-3F6EE87414DE}">
      <dgm:prSet/>
      <dgm:spPr/>
      <dgm:t>
        <a:bodyPr/>
        <a:lstStyle/>
        <a:p>
          <a:endParaRPr lang="ru-RU"/>
        </a:p>
      </dgm:t>
    </dgm:pt>
    <dgm:pt modelId="{A9F75870-B3B5-4820-9D69-13B1838989D9}" type="parTrans" cxnId="{09B8CD02-0B46-4D51-8B24-3F6EE87414DE}">
      <dgm:prSet/>
      <dgm:spPr/>
      <dgm:t>
        <a:bodyPr/>
        <a:lstStyle/>
        <a:p>
          <a:endParaRPr lang="ru-RU"/>
        </a:p>
      </dgm:t>
    </dgm:pt>
    <dgm:pt modelId="{6B581E20-6204-496E-9D31-B308FD4E76FC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20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КОНТАКТНАЯ</a:t>
          </a:r>
          <a:r>
            <a:rPr lang="ru-RU" sz="16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ИНФОРМАЦИЯ</a:t>
          </a:r>
          <a:endParaRPr lang="ru-RU" sz="2000" b="1" i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73AC78-7E7B-45C2-ACE5-1F7076984549}" type="sibTrans" cxnId="{F85D8931-3A3E-41ED-97D5-551F396ECF1B}">
      <dgm:prSet/>
      <dgm:spPr/>
      <dgm:t>
        <a:bodyPr/>
        <a:lstStyle/>
        <a:p>
          <a:endParaRPr lang="ru-RU"/>
        </a:p>
      </dgm:t>
    </dgm:pt>
    <dgm:pt modelId="{31934378-D461-4209-81E7-1C58DF378D15}" type="parTrans" cxnId="{F85D8931-3A3E-41ED-97D5-551F396ECF1B}">
      <dgm:prSet/>
      <dgm:spPr/>
      <dgm:t>
        <a:bodyPr/>
        <a:lstStyle/>
        <a:p>
          <a:endParaRPr lang="ru-RU"/>
        </a:p>
      </dgm:t>
    </dgm:pt>
    <dgm:pt modelId="{1D2D24E9-0200-4234-BC6F-9814F1C763AF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marL="0" indent="0" algn="l"/>
          <a:r>
            <a:rPr lang="ru-RU" sz="16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Начальник финансового управления  Глушкова Светлана Николаевна  Адрес :                                                        ул.Свободы, 9 , г.Верхотурье Телефон, факс                                           8(34389) 2-26-93, 2-26-90    Адрес электронной почты    </a:t>
          </a:r>
          <a:r>
            <a:rPr lang="en-US" sz="16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            </a:t>
          </a:r>
          <a:r>
            <a:rPr lang="ru-RU" sz="16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  </a:t>
          </a:r>
          <a:r>
            <a:rPr lang="ru-RU" sz="1600" b="1" i="1" dirty="0" smtClean="0">
              <a:solidFill>
                <a:srgbClr val="293DF7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b="1" i="1" dirty="0" smtClean="0">
              <a:solidFill>
                <a:srgbClr val="293DF7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fin36vtr@mail.ru</a:t>
          </a:r>
          <a:r>
            <a:rPr lang="en-US" sz="1600" b="1" i="1" dirty="0" smtClean="0">
              <a:solidFill>
                <a:srgbClr val="293DF7"/>
              </a:solidFill>
              <a:latin typeface="Times New Roman" pitchFamily="18" charset="0"/>
              <a:cs typeface="Times New Roman" pitchFamily="18" charset="0"/>
            </a:rPr>
            <a:t>           </a:t>
          </a:r>
          <a:endParaRPr lang="ru-RU" sz="1600" b="1" i="1" dirty="0">
            <a:solidFill>
              <a:srgbClr val="293DF7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479423-9FFE-41B5-8006-3FC50B14408A}" type="sibTrans" cxnId="{01B973AB-EDB4-4937-8338-5A02AE649C7B}">
      <dgm:prSet/>
      <dgm:spPr/>
      <dgm:t>
        <a:bodyPr/>
        <a:lstStyle/>
        <a:p>
          <a:endParaRPr lang="ru-RU"/>
        </a:p>
      </dgm:t>
    </dgm:pt>
    <dgm:pt modelId="{E35F9EDA-C664-48F2-989A-DFD1F7A2A903}" type="parTrans" cxnId="{01B973AB-EDB4-4937-8338-5A02AE649C7B}">
      <dgm:prSet/>
      <dgm:spPr/>
      <dgm:t>
        <a:bodyPr/>
        <a:lstStyle/>
        <a:p>
          <a:endParaRPr lang="ru-RU"/>
        </a:p>
      </dgm:t>
    </dgm:pt>
    <dgm:pt modelId="{70636680-FDAC-4859-ABA5-2C8536176805}" type="pres">
      <dgm:prSet presAssocID="{C2C4D2A9-29B8-45FE-B823-0A76A204C1C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905E69-DD7E-41D5-BB82-10706DC0DB4B}" type="pres">
      <dgm:prSet presAssocID="{54BB71E9-D5A8-43E5-B54B-6C95CBC6A51D}" presName="comp" presStyleCnt="0"/>
      <dgm:spPr/>
    </dgm:pt>
    <dgm:pt modelId="{14165AAE-3639-4050-B570-E826B2555E5C}" type="pres">
      <dgm:prSet presAssocID="{54BB71E9-D5A8-43E5-B54B-6C95CBC6A51D}" presName="box" presStyleLbl="node1" presStyleIdx="0" presStyleCnt="4" custScaleX="100000" custScaleY="97103" custLinFactNeighborX="-4206" custLinFactNeighborY="2840"/>
      <dgm:spPr/>
      <dgm:t>
        <a:bodyPr/>
        <a:lstStyle/>
        <a:p>
          <a:endParaRPr lang="ru-RU"/>
        </a:p>
      </dgm:t>
    </dgm:pt>
    <dgm:pt modelId="{16B34319-673F-4477-B8A5-2A05C7D15741}" type="pres">
      <dgm:prSet presAssocID="{54BB71E9-D5A8-43E5-B54B-6C95CBC6A51D}" presName="img" presStyleLbl="fgImgPlace1" presStyleIdx="0" presStyleCnt="4" custScaleX="198690" custScaleY="144396" custLinFactNeighborX="2103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90AA1A7-BA96-4A42-A600-1A672CD482C4}" type="pres">
      <dgm:prSet presAssocID="{54BB71E9-D5A8-43E5-B54B-6C95CBC6A51D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BD54B9-B914-4EBF-82DD-E364D6CF7860}" type="pres">
      <dgm:prSet presAssocID="{F4064D3C-FA99-4EAA-A762-023C217BFC2A}" presName="spacer" presStyleCnt="0"/>
      <dgm:spPr/>
    </dgm:pt>
    <dgm:pt modelId="{63D5A984-EFF9-48A9-87D6-C59B0AB11287}" type="pres">
      <dgm:prSet presAssocID="{6B581E20-6204-496E-9D31-B308FD4E76FC}" presName="comp" presStyleCnt="0"/>
      <dgm:spPr/>
    </dgm:pt>
    <dgm:pt modelId="{835779EA-1200-48B7-9E62-B2A819B3B97A}" type="pres">
      <dgm:prSet presAssocID="{6B581E20-6204-496E-9D31-B308FD4E76FC}" presName="box" presStyleLbl="node1" presStyleIdx="1" presStyleCnt="4" custScaleY="63994" custLinFactNeighborY="-2982"/>
      <dgm:spPr/>
      <dgm:t>
        <a:bodyPr/>
        <a:lstStyle/>
        <a:p>
          <a:endParaRPr lang="ru-RU"/>
        </a:p>
      </dgm:t>
    </dgm:pt>
    <dgm:pt modelId="{69FC6C2C-940C-4AC6-87A5-CE3F242CF402}" type="pres">
      <dgm:prSet presAssocID="{6B581E20-6204-496E-9D31-B308FD4E76FC}" presName="img" presStyleLbl="fgImgPlace1" presStyleIdx="1" presStyleCnt="4" custFlipVert="0" custFlipHor="1" custScaleX="2778" custScaleY="6390" custLinFactNeighborX="-51506" custLinFactNeighborY="-28050"/>
      <dgm:spPr/>
    </dgm:pt>
    <dgm:pt modelId="{62C86F55-DD19-4EE5-A3E9-B83F204F835C}" type="pres">
      <dgm:prSet presAssocID="{6B581E20-6204-496E-9D31-B308FD4E76FC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B7844-6751-4B1E-8A83-A99F7B4C6945}" type="pres">
      <dgm:prSet presAssocID="{5273AC78-7E7B-45C2-ACE5-1F7076984549}" presName="spacer" presStyleCnt="0"/>
      <dgm:spPr/>
    </dgm:pt>
    <dgm:pt modelId="{610B38EC-5475-437E-8010-03519A652456}" type="pres">
      <dgm:prSet presAssocID="{1D2D24E9-0200-4234-BC6F-9814F1C763AF}" presName="comp" presStyleCnt="0"/>
      <dgm:spPr/>
    </dgm:pt>
    <dgm:pt modelId="{8DFC38CC-119A-4A25-9AE5-E3F024473367}" type="pres">
      <dgm:prSet presAssocID="{1D2D24E9-0200-4234-BC6F-9814F1C763AF}" presName="box" presStyleLbl="node1" presStyleIdx="2" presStyleCnt="4" custScaleY="91015" custLinFactNeighborY="5289"/>
      <dgm:spPr/>
      <dgm:t>
        <a:bodyPr/>
        <a:lstStyle/>
        <a:p>
          <a:endParaRPr lang="ru-RU"/>
        </a:p>
      </dgm:t>
    </dgm:pt>
    <dgm:pt modelId="{E401DD1F-88FF-430D-9E88-DDEB055C9629}" type="pres">
      <dgm:prSet presAssocID="{1D2D24E9-0200-4234-BC6F-9814F1C763AF}" presName="img" presStyleLbl="fgImgPlace1" presStyleIdx="2" presStyleCnt="4" custFlipVert="0" custFlipHor="0" custScaleX="2778" custScaleY="4668" custLinFactNeighborX="-51709" custLinFactNeighborY="-45335"/>
      <dgm:spPr/>
    </dgm:pt>
    <dgm:pt modelId="{79F09530-EE23-4ECA-ABAA-6430F4302D16}" type="pres">
      <dgm:prSet presAssocID="{1D2D24E9-0200-4234-BC6F-9814F1C763AF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B214C6-EC59-4DFA-B4BA-4D9BAD7C3D0A}" type="pres">
      <dgm:prSet presAssocID="{DB479423-9FFE-41B5-8006-3FC50B14408A}" presName="spacer" presStyleCnt="0"/>
      <dgm:spPr/>
    </dgm:pt>
    <dgm:pt modelId="{EDDD5C87-2604-4037-A936-9DBB1BAE8E0F}" type="pres">
      <dgm:prSet presAssocID="{B220E90E-569E-4981-BA75-4FEAA0599E16}" presName="comp" presStyleCnt="0"/>
      <dgm:spPr/>
    </dgm:pt>
    <dgm:pt modelId="{B699566A-45BC-4E18-906D-23BD6760C557}" type="pres">
      <dgm:prSet presAssocID="{B220E90E-569E-4981-BA75-4FEAA0599E16}" presName="box" presStyleLbl="node1" presStyleIdx="3" presStyleCnt="4" custLinFactNeighborY="3713"/>
      <dgm:spPr/>
      <dgm:t>
        <a:bodyPr/>
        <a:lstStyle/>
        <a:p>
          <a:endParaRPr lang="ru-RU"/>
        </a:p>
      </dgm:t>
    </dgm:pt>
    <dgm:pt modelId="{0813584F-E0E8-4354-9C74-E9D0FEF5B6B9}" type="pres">
      <dgm:prSet presAssocID="{B220E90E-569E-4981-BA75-4FEAA0599E16}" presName="img" presStyleLbl="fgImgPlace1" presStyleIdx="3" presStyleCnt="4" custFlipVert="0" custFlipHor="1" custScaleX="2778" custScaleY="4668" custLinFactNeighborX="-47369" custLinFactNeighborY="-46880"/>
      <dgm:spPr/>
    </dgm:pt>
    <dgm:pt modelId="{8252B684-46AC-4FD6-91AE-83AEFA2A0A72}" type="pres">
      <dgm:prSet presAssocID="{B220E90E-569E-4981-BA75-4FEAA0599E1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309ACB-B1EC-4047-B1E2-D57C87A79DB8}" srcId="{C2C4D2A9-29B8-45FE-B823-0A76A204C1CF}" destId="{B220E90E-569E-4981-BA75-4FEAA0599E16}" srcOrd="3" destOrd="0" parTransId="{5DDD7C5E-F8CA-4FC4-A454-CE17C9634607}" sibTransId="{2347416F-CCB1-450F-B102-18C7BD918200}"/>
    <dgm:cxn modelId="{F85D8931-3A3E-41ED-97D5-551F396ECF1B}" srcId="{C2C4D2A9-29B8-45FE-B823-0A76A204C1CF}" destId="{6B581E20-6204-496E-9D31-B308FD4E76FC}" srcOrd="1" destOrd="0" parTransId="{31934378-D461-4209-81E7-1C58DF378D15}" sibTransId="{5273AC78-7E7B-45C2-ACE5-1F7076984549}"/>
    <dgm:cxn modelId="{EC5C3294-991F-4305-A652-17B745878F8A}" type="presOf" srcId="{B220E90E-569E-4981-BA75-4FEAA0599E16}" destId="{8252B684-46AC-4FD6-91AE-83AEFA2A0A72}" srcOrd="1" destOrd="0" presId="urn:microsoft.com/office/officeart/2005/8/layout/vList4"/>
    <dgm:cxn modelId="{5554E22E-A54B-4AAD-9B77-42325507C539}" type="presOf" srcId="{54BB71E9-D5A8-43E5-B54B-6C95CBC6A51D}" destId="{14165AAE-3639-4050-B570-E826B2555E5C}" srcOrd="0" destOrd="0" presId="urn:microsoft.com/office/officeart/2005/8/layout/vList4"/>
    <dgm:cxn modelId="{433240E6-2596-4F39-BEC4-BEE25DD5D8CA}" type="presOf" srcId="{6B581E20-6204-496E-9D31-B308FD4E76FC}" destId="{62C86F55-DD19-4EE5-A3E9-B83F204F835C}" srcOrd="1" destOrd="0" presId="urn:microsoft.com/office/officeart/2005/8/layout/vList4"/>
    <dgm:cxn modelId="{85E3D240-4FAF-4443-B968-105F3F835F34}" type="presOf" srcId="{1D2D24E9-0200-4234-BC6F-9814F1C763AF}" destId="{79F09530-EE23-4ECA-ABAA-6430F4302D16}" srcOrd="1" destOrd="0" presId="urn:microsoft.com/office/officeart/2005/8/layout/vList4"/>
    <dgm:cxn modelId="{09B8CD02-0B46-4D51-8B24-3F6EE87414DE}" srcId="{C2C4D2A9-29B8-45FE-B823-0A76A204C1CF}" destId="{54BB71E9-D5A8-43E5-B54B-6C95CBC6A51D}" srcOrd="0" destOrd="0" parTransId="{A9F75870-B3B5-4820-9D69-13B1838989D9}" sibTransId="{F4064D3C-FA99-4EAA-A762-023C217BFC2A}"/>
    <dgm:cxn modelId="{DD659301-44FC-46A1-B0B8-F17364EA348B}" type="presOf" srcId="{B220E90E-569E-4981-BA75-4FEAA0599E16}" destId="{B699566A-45BC-4E18-906D-23BD6760C557}" srcOrd="0" destOrd="0" presId="urn:microsoft.com/office/officeart/2005/8/layout/vList4"/>
    <dgm:cxn modelId="{4B579EE2-22CE-4174-B804-7F4805039E2C}" type="presOf" srcId="{C2C4D2A9-29B8-45FE-B823-0A76A204C1CF}" destId="{70636680-FDAC-4859-ABA5-2C8536176805}" srcOrd="0" destOrd="0" presId="urn:microsoft.com/office/officeart/2005/8/layout/vList4"/>
    <dgm:cxn modelId="{4E72AF3B-E80B-4F74-9C79-C66AEA68D67F}" type="presOf" srcId="{6B581E20-6204-496E-9D31-B308FD4E76FC}" destId="{835779EA-1200-48B7-9E62-B2A819B3B97A}" srcOrd="0" destOrd="0" presId="urn:microsoft.com/office/officeart/2005/8/layout/vList4"/>
    <dgm:cxn modelId="{B3CCB1D4-2F40-4844-8FAE-83B99BF9EE80}" type="presOf" srcId="{54BB71E9-D5A8-43E5-B54B-6C95CBC6A51D}" destId="{F90AA1A7-BA96-4A42-A600-1A672CD482C4}" srcOrd="1" destOrd="0" presId="urn:microsoft.com/office/officeart/2005/8/layout/vList4"/>
    <dgm:cxn modelId="{01B973AB-EDB4-4937-8338-5A02AE649C7B}" srcId="{C2C4D2A9-29B8-45FE-B823-0A76A204C1CF}" destId="{1D2D24E9-0200-4234-BC6F-9814F1C763AF}" srcOrd="2" destOrd="0" parTransId="{E35F9EDA-C664-48F2-989A-DFD1F7A2A903}" sibTransId="{DB479423-9FFE-41B5-8006-3FC50B14408A}"/>
    <dgm:cxn modelId="{3870FCB4-B7DC-4AA1-9A86-8E612FBE0ACA}" type="presOf" srcId="{1D2D24E9-0200-4234-BC6F-9814F1C763AF}" destId="{8DFC38CC-119A-4A25-9AE5-E3F024473367}" srcOrd="0" destOrd="0" presId="urn:microsoft.com/office/officeart/2005/8/layout/vList4"/>
    <dgm:cxn modelId="{D454F153-B780-4295-874E-9C74CDADA9F1}" type="presParOf" srcId="{70636680-FDAC-4859-ABA5-2C8536176805}" destId="{99905E69-DD7E-41D5-BB82-10706DC0DB4B}" srcOrd="0" destOrd="0" presId="urn:microsoft.com/office/officeart/2005/8/layout/vList4"/>
    <dgm:cxn modelId="{7AB5742E-8C2A-4FDB-997F-AF970CAC46CF}" type="presParOf" srcId="{99905E69-DD7E-41D5-BB82-10706DC0DB4B}" destId="{14165AAE-3639-4050-B570-E826B2555E5C}" srcOrd="0" destOrd="0" presId="urn:microsoft.com/office/officeart/2005/8/layout/vList4"/>
    <dgm:cxn modelId="{1EFE7691-365E-4DCD-B1BC-87B6324AC0CD}" type="presParOf" srcId="{99905E69-DD7E-41D5-BB82-10706DC0DB4B}" destId="{16B34319-673F-4477-B8A5-2A05C7D15741}" srcOrd="1" destOrd="0" presId="urn:microsoft.com/office/officeart/2005/8/layout/vList4"/>
    <dgm:cxn modelId="{4B5F94B2-C64E-4D30-AC07-395E3958EF7A}" type="presParOf" srcId="{99905E69-DD7E-41D5-BB82-10706DC0DB4B}" destId="{F90AA1A7-BA96-4A42-A600-1A672CD482C4}" srcOrd="2" destOrd="0" presId="urn:microsoft.com/office/officeart/2005/8/layout/vList4"/>
    <dgm:cxn modelId="{4B792365-507D-4554-A54B-FD0F84A68417}" type="presParOf" srcId="{70636680-FDAC-4859-ABA5-2C8536176805}" destId="{7CBD54B9-B914-4EBF-82DD-E364D6CF7860}" srcOrd="1" destOrd="0" presId="urn:microsoft.com/office/officeart/2005/8/layout/vList4"/>
    <dgm:cxn modelId="{90862A1C-616D-4162-B3CE-49718CC51022}" type="presParOf" srcId="{70636680-FDAC-4859-ABA5-2C8536176805}" destId="{63D5A984-EFF9-48A9-87D6-C59B0AB11287}" srcOrd="2" destOrd="0" presId="urn:microsoft.com/office/officeart/2005/8/layout/vList4"/>
    <dgm:cxn modelId="{6C2A2B5D-5AF7-4D48-AED0-37A084B87876}" type="presParOf" srcId="{63D5A984-EFF9-48A9-87D6-C59B0AB11287}" destId="{835779EA-1200-48B7-9E62-B2A819B3B97A}" srcOrd="0" destOrd="0" presId="urn:microsoft.com/office/officeart/2005/8/layout/vList4"/>
    <dgm:cxn modelId="{6734FF32-E17E-4EB1-B3EF-940C37B9D157}" type="presParOf" srcId="{63D5A984-EFF9-48A9-87D6-C59B0AB11287}" destId="{69FC6C2C-940C-4AC6-87A5-CE3F242CF402}" srcOrd="1" destOrd="0" presId="urn:microsoft.com/office/officeart/2005/8/layout/vList4"/>
    <dgm:cxn modelId="{337C67F5-F555-4672-B7D7-1B1DB5B3A91B}" type="presParOf" srcId="{63D5A984-EFF9-48A9-87D6-C59B0AB11287}" destId="{62C86F55-DD19-4EE5-A3E9-B83F204F835C}" srcOrd="2" destOrd="0" presId="urn:microsoft.com/office/officeart/2005/8/layout/vList4"/>
    <dgm:cxn modelId="{7E07E75E-B0E1-4553-AEDF-BA047B6B29F0}" type="presParOf" srcId="{70636680-FDAC-4859-ABA5-2C8536176805}" destId="{F2CB7844-6751-4B1E-8A83-A99F7B4C6945}" srcOrd="3" destOrd="0" presId="urn:microsoft.com/office/officeart/2005/8/layout/vList4"/>
    <dgm:cxn modelId="{240F3520-AB5A-4EF2-BB6A-7054E0398AC1}" type="presParOf" srcId="{70636680-FDAC-4859-ABA5-2C8536176805}" destId="{610B38EC-5475-437E-8010-03519A652456}" srcOrd="4" destOrd="0" presId="urn:microsoft.com/office/officeart/2005/8/layout/vList4"/>
    <dgm:cxn modelId="{ADE06965-15F9-4880-8AA0-C0B4A30AA029}" type="presParOf" srcId="{610B38EC-5475-437E-8010-03519A652456}" destId="{8DFC38CC-119A-4A25-9AE5-E3F024473367}" srcOrd="0" destOrd="0" presId="urn:microsoft.com/office/officeart/2005/8/layout/vList4"/>
    <dgm:cxn modelId="{EA88F955-1254-46EC-8D9F-A81AD9F459CC}" type="presParOf" srcId="{610B38EC-5475-437E-8010-03519A652456}" destId="{E401DD1F-88FF-430D-9E88-DDEB055C9629}" srcOrd="1" destOrd="0" presId="urn:microsoft.com/office/officeart/2005/8/layout/vList4"/>
    <dgm:cxn modelId="{519D553A-1FFB-4C4B-8B58-79EB263094DF}" type="presParOf" srcId="{610B38EC-5475-437E-8010-03519A652456}" destId="{79F09530-EE23-4ECA-ABAA-6430F4302D16}" srcOrd="2" destOrd="0" presId="urn:microsoft.com/office/officeart/2005/8/layout/vList4"/>
    <dgm:cxn modelId="{E09173EE-14AD-4EE9-A1DC-2BE3559ED07C}" type="presParOf" srcId="{70636680-FDAC-4859-ABA5-2C8536176805}" destId="{CEB214C6-EC59-4DFA-B4BA-4D9BAD7C3D0A}" srcOrd="5" destOrd="0" presId="urn:microsoft.com/office/officeart/2005/8/layout/vList4"/>
    <dgm:cxn modelId="{E4C7702D-BA22-4678-A557-A38C4045CCEE}" type="presParOf" srcId="{70636680-FDAC-4859-ABA5-2C8536176805}" destId="{EDDD5C87-2604-4037-A936-9DBB1BAE8E0F}" srcOrd="6" destOrd="0" presId="urn:microsoft.com/office/officeart/2005/8/layout/vList4"/>
    <dgm:cxn modelId="{9389A7E7-B775-42F4-99FC-65D48E4CED3C}" type="presParOf" srcId="{EDDD5C87-2604-4037-A936-9DBB1BAE8E0F}" destId="{B699566A-45BC-4E18-906D-23BD6760C557}" srcOrd="0" destOrd="0" presId="urn:microsoft.com/office/officeart/2005/8/layout/vList4"/>
    <dgm:cxn modelId="{C13B076B-6D39-41A2-8FF5-5F97648A99FF}" type="presParOf" srcId="{EDDD5C87-2604-4037-A936-9DBB1BAE8E0F}" destId="{0813584F-E0E8-4354-9C74-E9D0FEF5B6B9}" srcOrd="1" destOrd="0" presId="urn:microsoft.com/office/officeart/2005/8/layout/vList4"/>
    <dgm:cxn modelId="{524B0F9C-1DE0-4C78-AD19-74A6FE773711}" type="presParOf" srcId="{EDDD5C87-2604-4037-A936-9DBB1BAE8E0F}" destId="{8252B684-46AC-4FD6-91AE-83AEFA2A0A7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05FD72-EB77-4969-8341-B403CCC5328E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D36C18-FBF8-4BC6-8F0F-419FA3CCA47A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РАСХОДЫ</a:t>
          </a:r>
          <a:endParaRPr lang="ru-RU" dirty="0">
            <a:solidFill>
              <a:schemeClr val="tx2"/>
            </a:solidFill>
          </a:endParaRPr>
        </a:p>
      </dgm:t>
    </dgm:pt>
    <dgm:pt modelId="{1D8BC76E-0B40-40C8-8409-51E179F55CDE}" type="parTrans" cxnId="{AB579A43-38DE-4169-B657-93218B8B4029}">
      <dgm:prSet/>
      <dgm:spPr/>
      <dgm:t>
        <a:bodyPr/>
        <a:lstStyle/>
        <a:p>
          <a:endParaRPr lang="ru-RU"/>
        </a:p>
      </dgm:t>
    </dgm:pt>
    <dgm:pt modelId="{93D2D67B-E6FB-4284-A84B-30007081459E}" type="sibTrans" cxnId="{AB579A43-38DE-4169-B657-93218B8B4029}">
      <dgm:prSet/>
      <dgm:spPr/>
      <dgm:t>
        <a:bodyPr/>
        <a:lstStyle/>
        <a:p>
          <a:endParaRPr lang="ru-RU"/>
        </a:p>
      </dgm:t>
    </dgm:pt>
    <dgm:pt modelId="{6FF2F779-8929-4922-9C76-AEE5941C5567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ДЕФИЦИТ (-) ПРОФИЦИТ (+)</a:t>
          </a:r>
        </a:p>
      </dgm:t>
    </dgm:pt>
    <dgm:pt modelId="{0B6805D8-60C5-425C-8547-DAB55A705444}" type="parTrans" cxnId="{556EC97A-90E2-4AFD-BA0A-4030DFC8316F}">
      <dgm:prSet/>
      <dgm:spPr/>
      <dgm:t>
        <a:bodyPr/>
        <a:lstStyle/>
        <a:p>
          <a:endParaRPr lang="ru-RU"/>
        </a:p>
      </dgm:t>
    </dgm:pt>
    <dgm:pt modelId="{B895B665-CF55-4B51-9497-6FDB6C7419D7}" type="sibTrans" cxnId="{556EC97A-90E2-4AFD-BA0A-4030DFC8316F}">
      <dgm:prSet/>
      <dgm:spPr/>
      <dgm:t>
        <a:bodyPr/>
        <a:lstStyle/>
        <a:p>
          <a:endParaRPr lang="ru-RU"/>
        </a:p>
      </dgm:t>
    </dgm:pt>
    <dgm:pt modelId="{929ABF07-AE75-4791-9D86-35F01F0AA5C2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ДОХОДЫ</a:t>
          </a:r>
        </a:p>
      </dgm:t>
    </dgm:pt>
    <dgm:pt modelId="{C8E47FB2-69B7-464E-BC3B-F6CCAB756738}" type="parTrans" cxnId="{2355FB9A-B4B2-49A0-9798-8930DBED9A1C}">
      <dgm:prSet/>
      <dgm:spPr/>
      <dgm:t>
        <a:bodyPr/>
        <a:lstStyle/>
        <a:p>
          <a:endParaRPr lang="ru-RU"/>
        </a:p>
      </dgm:t>
    </dgm:pt>
    <dgm:pt modelId="{1F6D7121-7A20-4082-BA8D-D932B03427D4}" type="sibTrans" cxnId="{2355FB9A-B4B2-49A0-9798-8930DBED9A1C}">
      <dgm:prSet/>
      <dgm:spPr/>
      <dgm:t>
        <a:bodyPr/>
        <a:lstStyle/>
        <a:p>
          <a:endParaRPr lang="ru-RU"/>
        </a:p>
      </dgm:t>
    </dgm:pt>
    <dgm:pt modelId="{D40AEE3F-3344-4C31-8255-6FD66DC1684D}" type="pres">
      <dgm:prSet presAssocID="{5F05FD72-EB77-4969-8341-B403CCC5328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E73036-55F0-476D-B24E-C66F6FEA715A}" type="pres">
      <dgm:prSet presAssocID="{929ABF07-AE75-4791-9D86-35F01F0AA5C2}" presName="composite" presStyleCnt="0"/>
      <dgm:spPr/>
    </dgm:pt>
    <dgm:pt modelId="{609CFB8D-9C5F-4FAD-8358-D971BE08934F}" type="pres">
      <dgm:prSet presAssocID="{929ABF07-AE75-4791-9D86-35F01F0AA5C2}" presName="parentText" presStyleLbl="alignNode1" presStyleIdx="0" presStyleCnt="3" custScaleX="98250" custLinFactNeighborX="0" custLinFactNeighborY="549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D4921-93E1-4F94-BF36-95B7051D2BAF}" type="pres">
      <dgm:prSet presAssocID="{929ABF07-AE75-4791-9D86-35F01F0AA5C2}" presName="descendantText" presStyleLbl="alignAcc1" presStyleIdx="0" presStyleCnt="3" custScaleX="99984" custScaleY="100000" custLinFactNeighborX="1197" custLinFactNeighborY="96626">
        <dgm:presLayoutVars>
          <dgm:bulletEnabled val="1"/>
        </dgm:presLayoutVars>
      </dgm:prSet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4256047B-5EF4-4D02-B4D7-E51E460B1D3B}" type="pres">
      <dgm:prSet presAssocID="{1F6D7121-7A20-4082-BA8D-D932B03427D4}" presName="sp" presStyleCnt="0"/>
      <dgm:spPr/>
    </dgm:pt>
    <dgm:pt modelId="{C5C9C5D4-FF7E-4D50-92E0-FEF0B15EEA02}" type="pres">
      <dgm:prSet presAssocID="{ECD36C18-FBF8-4BC6-8F0F-419FA3CCA47A}" presName="composite" presStyleCnt="0"/>
      <dgm:spPr/>
    </dgm:pt>
    <dgm:pt modelId="{3D3AE135-31EF-4291-BD32-A1A76677E739}" type="pres">
      <dgm:prSet presAssocID="{ECD36C18-FBF8-4BC6-8F0F-419FA3CCA47A}" presName="parentText" presStyleLbl="alignNode1" presStyleIdx="1" presStyleCnt="3" custLinFactNeighborX="-5614" custLinFactNeighborY="323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4EBE5-AA27-4307-856C-1957D6CCEF7C}" type="pres">
      <dgm:prSet presAssocID="{ECD36C18-FBF8-4BC6-8F0F-419FA3CCA47A}" presName="descendantText" presStyleLbl="alignAcc1" presStyleIdx="1" presStyleCnt="3" custScaleY="75815" custLinFactNeighborX="189" custLinFactNeighborY="55762">
        <dgm:presLayoutVars>
          <dgm:bulletEnabled val="1"/>
        </dgm:presLayoutVars>
      </dgm:prSet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393E6322-BC26-49F9-9B34-B556553AD317}" type="pres">
      <dgm:prSet presAssocID="{93D2D67B-E6FB-4284-A84B-30007081459E}" presName="sp" presStyleCnt="0"/>
      <dgm:spPr/>
    </dgm:pt>
    <dgm:pt modelId="{55A3FE7A-2C96-4E18-8960-C529ABBE30C8}" type="pres">
      <dgm:prSet presAssocID="{6FF2F779-8929-4922-9C76-AEE5941C5567}" presName="composite" presStyleCnt="0"/>
      <dgm:spPr/>
    </dgm:pt>
    <dgm:pt modelId="{DF143B56-66CD-423B-A7E2-5F6712587F41}" type="pres">
      <dgm:prSet presAssocID="{6FF2F779-8929-4922-9C76-AEE5941C5567}" presName="parentText" presStyleLbl="alignNode1" presStyleIdx="2" presStyleCnt="3" custLinFactNeighborX="0" custLinFactNeighborY="18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FAD917-4F9D-49C3-B245-CE5838AD139D}" type="pres">
      <dgm:prSet presAssocID="{6FF2F779-8929-4922-9C76-AEE5941C5567}" presName="descendantText" presStyleLbl="alignAcc1" presStyleIdx="2" presStyleCnt="3" custScaleX="97984" custScaleY="81377" custLinFactNeighborX="-819" custLinFactNeighborY="17679">
        <dgm:presLayoutVars>
          <dgm:bulletEnabled val="1"/>
        </dgm:presLayoutVars>
      </dgm:prSet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24DC5524-EBFB-44B0-93CA-4BDDB5316F90}" type="presOf" srcId="{5F05FD72-EB77-4969-8341-B403CCC5328E}" destId="{D40AEE3F-3344-4C31-8255-6FD66DC1684D}" srcOrd="0" destOrd="0" presId="urn:microsoft.com/office/officeart/2005/8/layout/chevron2"/>
    <dgm:cxn modelId="{6E9EC3C7-4E24-4F56-A01A-45BECF82D701}" type="presOf" srcId="{6FF2F779-8929-4922-9C76-AEE5941C5567}" destId="{DF143B56-66CD-423B-A7E2-5F6712587F41}" srcOrd="0" destOrd="0" presId="urn:microsoft.com/office/officeart/2005/8/layout/chevron2"/>
    <dgm:cxn modelId="{19658FDE-0C38-4EB8-B117-22F32B604372}" type="presOf" srcId="{ECD36C18-FBF8-4BC6-8F0F-419FA3CCA47A}" destId="{3D3AE135-31EF-4291-BD32-A1A76677E739}" srcOrd="0" destOrd="0" presId="urn:microsoft.com/office/officeart/2005/8/layout/chevron2"/>
    <dgm:cxn modelId="{556EC97A-90E2-4AFD-BA0A-4030DFC8316F}" srcId="{5F05FD72-EB77-4969-8341-B403CCC5328E}" destId="{6FF2F779-8929-4922-9C76-AEE5941C5567}" srcOrd="2" destOrd="0" parTransId="{0B6805D8-60C5-425C-8547-DAB55A705444}" sibTransId="{B895B665-CF55-4B51-9497-6FDB6C7419D7}"/>
    <dgm:cxn modelId="{D25DBA69-FB41-4CC5-BC49-CF7482ED2D6D}" type="presOf" srcId="{929ABF07-AE75-4791-9D86-35F01F0AA5C2}" destId="{609CFB8D-9C5F-4FAD-8358-D971BE08934F}" srcOrd="0" destOrd="0" presId="urn:microsoft.com/office/officeart/2005/8/layout/chevron2"/>
    <dgm:cxn modelId="{AB579A43-38DE-4169-B657-93218B8B4029}" srcId="{5F05FD72-EB77-4969-8341-B403CCC5328E}" destId="{ECD36C18-FBF8-4BC6-8F0F-419FA3CCA47A}" srcOrd="1" destOrd="0" parTransId="{1D8BC76E-0B40-40C8-8409-51E179F55CDE}" sibTransId="{93D2D67B-E6FB-4284-A84B-30007081459E}"/>
    <dgm:cxn modelId="{2355FB9A-B4B2-49A0-9798-8930DBED9A1C}" srcId="{5F05FD72-EB77-4969-8341-B403CCC5328E}" destId="{929ABF07-AE75-4791-9D86-35F01F0AA5C2}" srcOrd="0" destOrd="0" parTransId="{C8E47FB2-69B7-464E-BC3B-F6CCAB756738}" sibTransId="{1F6D7121-7A20-4082-BA8D-D932B03427D4}"/>
    <dgm:cxn modelId="{D4124D38-6FC9-47AC-AD20-3E287D2B0A30}" type="presParOf" srcId="{D40AEE3F-3344-4C31-8255-6FD66DC1684D}" destId="{49E73036-55F0-476D-B24E-C66F6FEA715A}" srcOrd="0" destOrd="0" presId="urn:microsoft.com/office/officeart/2005/8/layout/chevron2"/>
    <dgm:cxn modelId="{B6C1B62B-B523-4901-8F2F-B448FBA00BDC}" type="presParOf" srcId="{49E73036-55F0-476D-B24E-C66F6FEA715A}" destId="{609CFB8D-9C5F-4FAD-8358-D971BE08934F}" srcOrd="0" destOrd="0" presId="urn:microsoft.com/office/officeart/2005/8/layout/chevron2"/>
    <dgm:cxn modelId="{EBF4D175-DAEC-4C30-9D20-E1DDE76B4D49}" type="presParOf" srcId="{49E73036-55F0-476D-B24E-C66F6FEA715A}" destId="{481D4921-93E1-4F94-BF36-95B7051D2BAF}" srcOrd="1" destOrd="0" presId="urn:microsoft.com/office/officeart/2005/8/layout/chevron2"/>
    <dgm:cxn modelId="{AB5E979A-6929-4ADE-86D3-15A78404A2F0}" type="presParOf" srcId="{D40AEE3F-3344-4C31-8255-6FD66DC1684D}" destId="{4256047B-5EF4-4D02-B4D7-E51E460B1D3B}" srcOrd="1" destOrd="0" presId="urn:microsoft.com/office/officeart/2005/8/layout/chevron2"/>
    <dgm:cxn modelId="{C93F1456-22BE-4FFD-9446-8F8C8B260C6D}" type="presParOf" srcId="{D40AEE3F-3344-4C31-8255-6FD66DC1684D}" destId="{C5C9C5D4-FF7E-4D50-92E0-FEF0B15EEA02}" srcOrd="2" destOrd="0" presId="urn:microsoft.com/office/officeart/2005/8/layout/chevron2"/>
    <dgm:cxn modelId="{3F88FA5F-4F35-4748-967D-8DE62D27ACBE}" type="presParOf" srcId="{C5C9C5D4-FF7E-4D50-92E0-FEF0B15EEA02}" destId="{3D3AE135-31EF-4291-BD32-A1A76677E739}" srcOrd="0" destOrd="0" presId="urn:microsoft.com/office/officeart/2005/8/layout/chevron2"/>
    <dgm:cxn modelId="{469AC4B4-A4D3-415D-AB2E-87B703CFB304}" type="presParOf" srcId="{C5C9C5D4-FF7E-4D50-92E0-FEF0B15EEA02}" destId="{FC84EBE5-AA27-4307-856C-1957D6CCEF7C}" srcOrd="1" destOrd="0" presId="urn:microsoft.com/office/officeart/2005/8/layout/chevron2"/>
    <dgm:cxn modelId="{84A02249-2B45-4CE9-AB51-DFDEED6B70F8}" type="presParOf" srcId="{D40AEE3F-3344-4C31-8255-6FD66DC1684D}" destId="{393E6322-BC26-49F9-9B34-B556553AD317}" srcOrd="3" destOrd="0" presId="urn:microsoft.com/office/officeart/2005/8/layout/chevron2"/>
    <dgm:cxn modelId="{3079CA62-6F8D-4F90-BC3D-D80F0A6312BE}" type="presParOf" srcId="{D40AEE3F-3344-4C31-8255-6FD66DC1684D}" destId="{55A3FE7A-2C96-4E18-8960-C529ABBE30C8}" srcOrd="4" destOrd="0" presId="urn:microsoft.com/office/officeart/2005/8/layout/chevron2"/>
    <dgm:cxn modelId="{424584DD-9BD5-47F4-AC35-62E57DD785EB}" type="presParOf" srcId="{55A3FE7A-2C96-4E18-8960-C529ABBE30C8}" destId="{DF143B56-66CD-423B-A7E2-5F6712587F41}" srcOrd="0" destOrd="0" presId="urn:microsoft.com/office/officeart/2005/8/layout/chevron2"/>
    <dgm:cxn modelId="{981070DA-2869-4303-A40E-BA5FB072D663}" type="presParOf" srcId="{55A3FE7A-2C96-4E18-8960-C529ABBE30C8}" destId="{A0FAD917-4F9D-49C3-B245-CE5838AD139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165AAE-3639-4050-B570-E826B2555E5C}">
      <dsp:nvSpPr>
        <dsp:cNvPr id="0" name=""/>
        <dsp:cNvSpPr/>
      </dsp:nvSpPr>
      <dsp:spPr>
        <a:xfrm>
          <a:off x="0" y="146016"/>
          <a:ext cx="8143899" cy="1176957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318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l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Разработчиком презентации «Отчет для граждан»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является Финансовое управление Администрации 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городского округа Верхотурский</a:t>
          </a:r>
          <a:endParaRPr lang="ru-RU" sz="1600" i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49986" y="146016"/>
        <a:ext cx="6393912" cy="1176957"/>
      </dsp:txXfrm>
    </dsp:sp>
    <dsp:sp modelId="{16B34319-673F-4477-B8A5-2A05C7D15741}">
      <dsp:nvSpPr>
        <dsp:cNvPr id="0" name=""/>
        <dsp:cNvSpPr/>
      </dsp:nvSpPr>
      <dsp:spPr>
        <a:xfrm>
          <a:off x="1307" y="0"/>
          <a:ext cx="3236222" cy="14001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18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1">
              <a:tint val="4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5779EA-1200-48B7-9E62-B2A819B3B97A}">
      <dsp:nvSpPr>
        <dsp:cNvPr id="0" name=""/>
        <dsp:cNvSpPr/>
      </dsp:nvSpPr>
      <dsp:spPr>
        <a:xfrm>
          <a:off x="0" y="1485208"/>
          <a:ext cx="8143899" cy="775652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318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l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КОНТАКТНАЯ</a:t>
          </a:r>
          <a:r>
            <a:rPr lang="ru-RU" sz="1600" b="1" i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ИНФОРМАЦИЯ</a:t>
          </a:r>
          <a:endParaRPr lang="ru-RU" sz="2000" b="1" i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49986" y="1485208"/>
        <a:ext cx="6393912" cy="775652"/>
      </dsp:txXfrm>
    </dsp:sp>
    <dsp:sp modelId="{69FC6C2C-940C-4AC6-87A5-CE3F242CF402}">
      <dsp:nvSpPr>
        <dsp:cNvPr id="0" name=""/>
        <dsp:cNvSpPr/>
      </dsp:nvSpPr>
      <dsp:spPr>
        <a:xfrm flipH="1">
          <a:off x="74053" y="1606209"/>
          <a:ext cx="45247" cy="619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1">
              <a:tint val="4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DFC38CC-119A-4A25-9AE5-E3F024473367}">
      <dsp:nvSpPr>
        <dsp:cNvPr id="0" name=""/>
        <dsp:cNvSpPr/>
      </dsp:nvSpPr>
      <dsp:spPr>
        <a:xfrm>
          <a:off x="0" y="2482319"/>
          <a:ext cx="8143899" cy="1103166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318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l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Начальник финансового управления  Глушкова Светлана Николаевна  Адрес :                                                        ул.Свободы, 9 , г.Верхотурье Телефон, факс                                           8(34389) 2-26-93, 2-26-90    Адрес электронной почты    </a:t>
          </a:r>
          <a:r>
            <a:rPr lang="en-US" sz="1600" b="1" i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            </a:t>
          </a:r>
          <a:r>
            <a:rPr lang="ru-RU" sz="1600" b="1" i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  </a:t>
          </a:r>
          <a:r>
            <a:rPr lang="ru-RU" sz="1600" b="1" i="1" kern="1200" dirty="0" smtClean="0">
              <a:solidFill>
                <a:srgbClr val="293DF7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b="1" i="1" kern="1200" dirty="0" smtClean="0">
              <a:solidFill>
                <a:srgbClr val="293DF7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2"/>
            </a:rPr>
            <a:t>fin36vtr@mail.ru</a:t>
          </a:r>
          <a:r>
            <a:rPr lang="en-US" sz="1600" b="1" i="1" kern="1200" dirty="0" smtClean="0">
              <a:solidFill>
                <a:srgbClr val="293DF7"/>
              </a:solidFill>
              <a:latin typeface="Times New Roman" pitchFamily="18" charset="0"/>
              <a:cs typeface="Times New Roman" pitchFamily="18" charset="0"/>
            </a:rPr>
            <a:t>           </a:t>
          </a:r>
          <a:endParaRPr lang="ru-RU" sz="1600" b="1" i="1" kern="1200" dirty="0">
            <a:solidFill>
              <a:srgbClr val="293DF7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49986" y="2482319"/>
        <a:ext cx="6393912" cy="1103166"/>
      </dsp:txXfrm>
    </dsp:sp>
    <dsp:sp modelId="{E401DD1F-88FF-430D-9E88-DDEB055C9629}">
      <dsp:nvSpPr>
        <dsp:cNvPr id="0" name=""/>
        <dsp:cNvSpPr/>
      </dsp:nvSpPr>
      <dsp:spPr>
        <a:xfrm>
          <a:off x="70747" y="2507570"/>
          <a:ext cx="45247" cy="452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1">
              <a:tint val="4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699566A-45BC-4E18-906D-23BD6760C557}">
      <dsp:nvSpPr>
        <dsp:cNvPr id="0" name=""/>
        <dsp:cNvSpPr/>
      </dsp:nvSpPr>
      <dsp:spPr>
        <a:xfrm>
          <a:off x="0" y="3645700"/>
          <a:ext cx="8143899" cy="1212071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318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l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Режим работы:     пн.-чт.        с8-30 до 12-00, 13-00 до 17-30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                                   пт.             с8-30 до 12-00, 13-00 до 16-30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Выходные дни:                        суббота и  воскресенье </a:t>
          </a:r>
          <a:endParaRPr lang="ru-RU" sz="1600" b="1" i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49986" y="3645700"/>
        <a:ext cx="6393912" cy="1212071"/>
      </dsp:txXfrm>
    </dsp:sp>
    <dsp:sp modelId="{0813584F-E0E8-4354-9C74-E9D0FEF5B6B9}">
      <dsp:nvSpPr>
        <dsp:cNvPr id="0" name=""/>
        <dsp:cNvSpPr/>
      </dsp:nvSpPr>
      <dsp:spPr>
        <a:xfrm flipH="1">
          <a:off x="141436" y="3771414"/>
          <a:ext cx="45247" cy="452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1">
              <a:tint val="4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9CFB8D-9C5F-4FAD-8358-D971BE08934F}">
      <dsp:nvSpPr>
        <dsp:cNvPr id="0" name=""/>
        <dsp:cNvSpPr/>
      </dsp:nvSpPr>
      <dsp:spPr>
        <a:xfrm rot="5400000">
          <a:off x="-317913" y="1395501"/>
          <a:ext cx="1960699" cy="1324872"/>
        </a:xfrm>
        <a:prstGeom prst="chevron">
          <a:avLst/>
        </a:prstGeom>
        <a:solidFill>
          <a:srgbClr val="92D050"/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2"/>
              </a:solidFill>
            </a:rPr>
            <a:t>ДОХОДЫ</a:t>
          </a:r>
        </a:p>
      </dsp:txBody>
      <dsp:txXfrm rot="5400000">
        <a:off x="-317913" y="1395501"/>
        <a:ext cx="1960699" cy="1324872"/>
      </dsp:txXfrm>
    </dsp:sp>
    <dsp:sp modelId="{481D4921-93E1-4F94-BF36-95B7051D2BAF}">
      <dsp:nvSpPr>
        <dsp:cNvPr id="0" name=""/>
        <dsp:cNvSpPr/>
      </dsp:nvSpPr>
      <dsp:spPr>
        <a:xfrm rot="5400000">
          <a:off x="4103497" y="-1510637"/>
          <a:ext cx="1286463" cy="6794341"/>
        </a:xfrm>
        <a:prstGeom prst="round2SameRect">
          <a:avLst/>
        </a:prstGeom>
        <a:solidFill>
          <a:schemeClr val="tx1">
            <a:lumMod val="85000"/>
            <a:alpha val="9000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AE135-31EF-4291-BD32-A1A76677E739}">
      <dsp:nvSpPr>
        <dsp:cNvPr id="0" name=""/>
        <dsp:cNvSpPr/>
      </dsp:nvSpPr>
      <dsp:spPr>
        <a:xfrm rot="5400000">
          <a:off x="-306114" y="2709735"/>
          <a:ext cx="1960699" cy="1348471"/>
        </a:xfrm>
        <a:prstGeom prst="chevron">
          <a:avLst/>
        </a:prstGeom>
        <a:solidFill>
          <a:srgbClr val="92D050"/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2"/>
              </a:solidFill>
            </a:rPr>
            <a:t>РАСХОДЫ</a:t>
          </a:r>
          <a:endParaRPr lang="ru-RU" sz="1500" kern="1200" dirty="0">
            <a:solidFill>
              <a:schemeClr val="tx2"/>
            </a:solidFill>
          </a:endParaRPr>
        </a:p>
      </dsp:txBody>
      <dsp:txXfrm rot="5400000">
        <a:off x="-306114" y="2709735"/>
        <a:ext cx="1960699" cy="1348471"/>
      </dsp:txXfrm>
    </dsp:sp>
    <dsp:sp modelId="{FC84EBE5-AA27-4307-856C-1957D6CCEF7C}">
      <dsp:nvSpPr>
        <dsp:cNvPr id="0" name=""/>
        <dsp:cNvSpPr/>
      </dsp:nvSpPr>
      <dsp:spPr>
        <a:xfrm rot="5400000">
          <a:off x="4258519" y="-267123"/>
          <a:ext cx="975332" cy="6795428"/>
        </a:xfrm>
        <a:prstGeom prst="round2SameRect">
          <a:avLst/>
        </a:prstGeom>
        <a:solidFill>
          <a:schemeClr val="tx1">
            <a:lumMod val="85000"/>
            <a:alpha val="9000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143B56-66CD-423B-A7E2-5F6712587F41}">
      <dsp:nvSpPr>
        <dsp:cNvPr id="0" name=""/>
        <dsp:cNvSpPr/>
      </dsp:nvSpPr>
      <dsp:spPr>
        <a:xfrm rot="5400000">
          <a:off x="-306114" y="3846116"/>
          <a:ext cx="1960699" cy="1348471"/>
        </a:xfrm>
        <a:prstGeom prst="chevron">
          <a:avLst/>
        </a:prstGeom>
        <a:solidFill>
          <a:srgbClr val="92D050"/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2"/>
              </a:solidFill>
            </a:rPr>
            <a:t>ДЕФИЦИТ (-) ПРОФИЦИТ (+)</a:t>
          </a:r>
        </a:p>
      </dsp:txBody>
      <dsp:txXfrm rot="5400000">
        <a:off x="-306114" y="3846116"/>
        <a:ext cx="1960699" cy="1348471"/>
      </dsp:txXfrm>
    </dsp:sp>
    <dsp:sp modelId="{A0FAD917-4F9D-49C3-B245-CE5838AD139D}">
      <dsp:nvSpPr>
        <dsp:cNvPr id="0" name=""/>
        <dsp:cNvSpPr/>
      </dsp:nvSpPr>
      <dsp:spPr>
        <a:xfrm rot="5400000">
          <a:off x="4167088" y="1081209"/>
          <a:ext cx="1046885" cy="6658433"/>
        </a:xfrm>
        <a:prstGeom prst="round2SameRect">
          <a:avLst/>
        </a:prstGeom>
        <a:solidFill>
          <a:schemeClr val="tx1">
            <a:lumMod val="85000"/>
            <a:alpha val="9000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1FF4221-C657-41AD-8429-D8E54ABE1ADF}" type="datetimeFigureOut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986E4C3-71C5-4569-9C94-000BDE1F6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1590568-D867-4DF2-B60C-81AB0017671A}" type="slidenum">
              <a:rPr lang="ru-RU" smtClean="0">
                <a:latin typeface="Arial" pitchFamily="34" charset="0"/>
              </a:rPr>
              <a:pPr>
                <a:defRPr/>
              </a:pPr>
              <a:t>5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96D1616-B835-4070-872B-929590170D26}" type="slidenum">
              <a:rPr lang="ru-RU" smtClean="0">
                <a:latin typeface="Arial" pitchFamily="34" charset="0"/>
              </a:rPr>
              <a:pPr>
                <a:defRPr/>
              </a:pPr>
              <a:t>9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5078465-6D55-4246-B6DB-46B522A83574}" type="slidenum">
              <a:rPr lang="ru-RU" smtClean="0"/>
              <a:pPr>
                <a:defRPr/>
              </a:pPr>
              <a:t>21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E108278-4568-4EC1-9FA6-D120748EB121}" type="datetimeFigureOut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1350ADF-1813-4667-86BB-A09322D8C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D714D-1CE5-4A5A-B108-2AC586A20FFB}" type="datetimeFigureOut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B6054-AA03-4766-8E48-631455BB8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B7BCDF-0195-4011-ABEA-B585702BA622}" type="datetimeFigureOut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1E8B372-E693-40C2-BEFB-FE02BDE4A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AA78C-2CC6-409D-846E-B59CC07D664F}" type="datetimeFigureOut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2AB19-48CE-4410-8CCF-F5A922EDC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38292D1-B2A4-4169-A9E4-C56FDE57C884}" type="datetimeFigureOut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190BB8-AD19-49FA-99EA-6503671B3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66020-0553-4A3C-90EB-1B935B80A072}" type="datetimeFigureOut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F7AD7-B7FC-4E24-9216-CC675B520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97F83-C0EA-46E9-AC26-A4EDF91201D7}" type="datetimeFigureOut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FBF3F-A7A2-49FB-AB43-998D5260C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82D3D-3DB6-4516-BC3F-25BA1D417980}" type="datetimeFigureOut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AF754-7C60-4ABE-832A-ED18A9A28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A0BC6-FFE1-4207-8325-09552CE54431}" type="datetimeFigureOut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6E5BF-B019-473D-A09D-740E14FE7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3C3EF-30F1-45BA-995A-A6DE890FA52B}" type="datetimeFigureOut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1475F-4AC2-49A8-96A8-F63032598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D7C9A2-2B78-4A6B-AFDD-75C089D1A8DE}" type="datetimeFigureOut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24B4E2-6CB3-4665-8798-3500CA640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294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2D99741-D723-4E0D-A26A-458E2F1CA3BA}" type="datetimeFigureOut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317F9F6-BC16-4FA2-A925-8439F759E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1" r:id="rId1"/>
    <p:sldLayoutId id="2147484454" r:id="rId2"/>
    <p:sldLayoutId id="2147484462" r:id="rId3"/>
    <p:sldLayoutId id="2147484455" r:id="rId4"/>
    <p:sldLayoutId id="2147484456" r:id="rId5"/>
    <p:sldLayoutId id="2147484457" r:id="rId6"/>
    <p:sldLayoutId id="2147484458" r:id="rId7"/>
    <p:sldLayoutId id="2147484459" r:id="rId8"/>
    <p:sldLayoutId id="2147484463" r:id="rId9"/>
    <p:sldLayoutId id="2147484460" r:id="rId10"/>
    <p:sldLayoutId id="21474844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_____Microsoft_Office_Excel_97-20035.xls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_____Microsoft_Office_Excel_97-200310.xls"/><Relationship Id="rId4" Type="http://schemas.openxmlformats.org/officeDocument/2006/relationships/oleObject" Target="../embeddings/_____Microsoft_Office_Excel_97-20039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http://im3-tub-ru.yandex.net/i?id=6d257b7faabbc74dac9f728bddeb62e4-42-144&amp;n=21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oleObject" Target="../embeddings/_____Microsoft_Office_Excel_97-200311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9.jpeg"/><Relationship Id="rId4" Type="http://schemas.openxmlformats.org/officeDocument/2006/relationships/oleObject" Target="../embeddings/_____Microsoft_Office_Excel_97-200312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png"/><Relationship Id="rId4" Type="http://schemas.openxmlformats.org/officeDocument/2006/relationships/oleObject" Target="../embeddings/_____Microsoft_Office_Excel_97-20033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7686700" cy="28575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67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           </a:t>
            </a:r>
            <a:r>
              <a:rPr lang="ru-RU" sz="6700" dirty="0" smtClean="0">
                <a:solidFill>
                  <a:schemeClr val="accent4"/>
                </a:solidFill>
              </a:rPr>
              <a:t>Отчет для граждан </a:t>
            </a: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2857500"/>
            <a:ext cx="8143875" cy="3786188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5400" dirty="0" smtClean="0">
                <a:solidFill>
                  <a:schemeClr val="accent5">
                    <a:lumMod val="75000"/>
                  </a:schemeClr>
                </a:solidFill>
              </a:rPr>
              <a:t>Об исполнении бюджета городского округа Верхотурский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5400" dirty="0" smtClean="0">
                <a:solidFill>
                  <a:schemeClr val="accent5">
                    <a:lumMod val="75000"/>
                  </a:schemeClr>
                </a:solidFill>
              </a:rPr>
              <a:t>за 201</a:t>
            </a:r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</a:rPr>
              <a:t>8</a:t>
            </a:r>
            <a:r>
              <a:rPr lang="ru-RU" sz="5400" dirty="0" smtClean="0">
                <a:solidFill>
                  <a:schemeClr val="accent5">
                    <a:lumMod val="75000"/>
                  </a:schemeClr>
                </a:solidFill>
              </a:rPr>
              <a:t> год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2989" y="1"/>
            <a:ext cx="7100912" cy="1071545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Исполнение налоговых доходов бюджета городского округа Верхотурский за 2018 г., </a:t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в тыс.руб.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214438"/>
          <a:ext cx="8143901" cy="5643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0126"/>
                <a:gridCol w="1289480"/>
                <a:gridCol w="1221613"/>
                <a:gridCol w="1357348"/>
                <a:gridCol w="1425334"/>
              </a:tblGrid>
              <a:tr h="1076985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План на 2018г.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Факт 2018г.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Процент</a:t>
                      </a:r>
                      <a:r>
                        <a:rPr lang="ru-RU" sz="1400" b="1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исполнения за 2018 г.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Процент исполнения к 2017 г.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0184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Налог на доходы физических лиц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24088,2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26679,7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110,8%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113,9%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0184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Акцизы по подакцизным товаром</a:t>
                      </a:r>
                      <a:r>
                        <a:rPr lang="ru-RU" sz="1600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(продукции)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12025,0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12991,7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108,0%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93,8%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764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Налог на совокупный доход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11174,2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10936,1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97,9%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102,3%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0184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Налог на имущество физических лиц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3341,0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4343,9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130%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103,3%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0633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Земельный налог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6661,00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4539,2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68,1%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57,6%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764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Государственная пошлина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1416,7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1688,2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119,2%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117,4%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0184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Итого</a:t>
                      </a:r>
                      <a:r>
                        <a:rPr lang="ru-RU" sz="1600" b="1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по налоговым доходам</a:t>
                      </a:r>
                      <a:endParaRPr lang="ru-RU" sz="16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58706,1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61179,0</a:t>
                      </a:r>
                      <a:endParaRPr lang="ru-RU" sz="16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104,2%</a:t>
                      </a:r>
                      <a:endParaRPr lang="ru-RU" sz="16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99,0%</a:t>
                      </a:r>
                      <a:endParaRPr lang="ru-RU" sz="16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6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9" y="1"/>
            <a:ext cx="7072362" cy="928669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Структура налоговых доходов </a:t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бюджета городского округа Верхотурский</a:t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за 2018 г., в %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098" name="Содержимое 5"/>
          <p:cNvGraphicFramePr>
            <a:graphicFrameLocks noGrp="1" noChangeAspect="1"/>
          </p:cNvGraphicFramePr>
          <p:nvPr>
            <p:ph idx="1"/>
          </p:nvPr>
        </p:nvGraphicFramePr>
        <p:xfrm>
          <a:off x="1525588" y="1643063"/>
          <a:ext cx="6091237" cy="4062412"/>
        </p:xfrm>
        <a:graphic>
          <a:graphicData uri="http://schemas.openxmlformats.org/presentationml/2006/ole">
            <p:oleObj spid="_x0000_s4098" r:id="rId3" imgW="6090432" imgH="4060288" progId="Excel.Sheet.8">
              <p:embed/>
            </p:oleObj>
          </a:graphicData>
        </a:graphic>
      </p:graphicFrame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715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00" name="Object 7"/>
          <p:cNvGraphicFramePr>
            <a:graphicFrameLocks noChangeAspect="1"/>
          </p:cNvGraphicFramePr>
          <p:nvPr/>
        </p:nvGraphicFramePr>
        <p:xfrm>
          <a:off x="0" y="1211263"/>
          <a:ext cx="8085162" cy="5646737"/>
        </p:xfrm>
        <a:graphic>
          <a:graphicData uri="http://schemas.openxmlformats.org/presentationml/2006/ole">
            <p:oleObj spid="_x0000_s4100" name="Worksheet" r:id="rId5" imgW="7934241" imgH="5972121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9" y="1"/>
            <a:ext cx="7072362" cy="1214421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Исполнение неналоговых доходов бюджета городского округа Верхотурский за 2018 г., в тыс.руб.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285875"/>
          <a:ext cx="8143899" cy="5645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3638"/>
                <a:gridCol w="1127900"/>
                <a:gridCol w="1123297"/>
                <a:gridCol w="1404121"/>
                <a:gridCol w="1684943"/>
              </a:tblGrid>
              <a:tr h="1074047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План на 2018 г.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Факт 2018г.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Процент исполнения за 2018г.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Процент  исполнения к 2017г.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4046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Доходы от использования имущества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9714,5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9077,5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93,4%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128,8%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Платежи при пользовании природными ресурсами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168,0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48,3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28,8%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28,8%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4806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4503,6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3957,5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87,9%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133,8%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3095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Доходы от продажи материальных и нематериальных активов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10340,2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5479,1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53,0%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302,8%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3098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Штрафы, санкции,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возмещение ущерба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2175,0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1869,7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86,0%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94,3%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3320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Прочие неналоговые доходы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</a:t>
                      </a:r>
                    </a:p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</a:t>
                      </a:r>
                      <a:r>
                        <a:rPr lang="ru-RU" sz="1400" b="1" dirty="0"/>
                        <a:t>0</a:t>
                      </a:r>
                      <a:endParaRPr lang="ru-RU" sz="1400" b="1" dirty="0" smtClean="0"/>
                    </a:p>
                  </a:txBody>
                  <a:tcPr/>
                </a:tc>
              </a:tr>
              <a:tr h="63098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Итого по неналоговым доходам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26901,3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20432,0</a:t>
                      </a:r>
                    </a:p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76,0%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83,3%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63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1539" y="1"/>
            <a:ext cx="7072362" cy="1214422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Структура неналоговых доходов бюджета городского округа Верхотурский за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2018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г., в %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122" name="Содержимое 4"/>
          <p:cNvGraphicFramePr>
            <a:graphicFrameLocks noGrp="1" noChangeAspect="1"/>
          </p:cNvGraphicFramePr>
          <p:nvPr>
            <p:ph idx="1"/>
          </p:nvPr>
        </p:nvGraphicFramePr>
        <p:xfrm>
          <a:off x="160338" y="1309688"/>
          <a:ext cx="7797800" cy="5054600"/>
        </p:xfrm>
        <a:graphic>
          <a:graphicData uri="http://schemas.openxmlformats.org/presentationml/2006/ole">
            <p:oleObj spid="_x0000_s5122" name="Worksheet" r:id="rId3" imgW="8582143" imgH="5562524" progId="Excel.Sheet.8">
              <p:embed/>
            </p:oleObj>
          </a:graphicData>
        </a:graphic>
      </p:graphicFrame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715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2"/>
          <p:cNvSpPr>
            <a:spLocks noGrp="1"/>
          </p:cNvSpPr>
          <p:nvPr>
            <p:ph type="title"/>
          </p:nvPr>
        </p:nvSpPr>
        <p:spPr bwMode="auto">
          <a:xfrm>
            <a:off x="1071539" y="1"/>
            <a:ext cx="7072362" cy="1214421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Безвозмездные поступления от других бюджетов бюджетной системы РФ в бюджет городского округа Верхотурский в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2018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г.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(без учета возврата остатков субсидий прошлых лет)                                                     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357313"/>
          <a:ext cx="8143897" cy="5500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7428"/>
                <a:gridCol w="1735536"/>
                <a:gridCol w="1802287"/>
                <a:gridCol w="1468646"/>
              </a:tblGrid>
              <a:tr h="1327762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Утвержденные бюджетные назначения            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(тыс.рублей)</a:t>
                      </a:r>
                      <a:endParaRPr lang="ru-RU" sz="1400" b="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Фактически поступило 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(тыс.рублей)</a:t>
                      </a:r>
                      <a:endParaRPr lang="ru-RU" sz="1400" b="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Процент  исполнения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7348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Дотации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бюджетам субъектов РФ и муниципальным образованиям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111284,0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111284,0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100,0%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7348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Субсидии бюджетам системы РФ (межбюджетные трансферты)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226700,8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228934,9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101,0%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5821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Субвенции бюджетам субъектов РФ и муниципальных образований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203044,9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202976,8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100%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2275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Иные межбюджетные трансферты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136272,7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136629,7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100,3%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4500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Итого</a:t>
                      </a:r>
                      <a:r>
                        <a:rPr lang="ru-RU" sz="1400" b="1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безвозмездных поступлений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677392,4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677335,8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100,0%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64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9" y="0"/>
            <a:ext cx="7072362" cy="1285859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Структура безвозмездных поступлений от других бюджетов бюджетной системы РФ в бюджет городского округа Верхотурский           за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2018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г., в %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146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88" y="1508125"/>
          <a:ext cx="8066087" cy="4918075"/>
        </p:xfrm>
        <a:graphic>
          <a:graphicData uri="http://schemas.openxmlformats.org/presentationml/2006/ole">
            <p:oleObj spid="_x0000_s6146" name="Worksheet" r:id="rId3" imgW="8077200" imgH="4924352" progId="Excel.Sheet.8">
              <p:embed/>
            </p:oleObj>
          </a:graphicData>
        </a:graphic>
      </p:graphicFrame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715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"/>
            <a:ext cx="7072362" cy="1214421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Сравнительная динамика исполнения  бюджета городского округа Верхотурский по расходам за 3 года</a:t>
            </a:r>
            <a:endParaRPr lang="ru-RU" sz="2400" dirty="0"/>
          </a:p>
        </p:txBody>
      </p:sp>
      <p:graphicFrame>
        <p:nvGraphicFramePr>
          <p:cNvPr id="7170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113" y="1365250"/>
          <a:ext cx="8218487" cy="5278438"/>
        </p:xfrm>
        <a:graphic>
          <a:graphicData uri="http://schemas.openxmlformats.org/presentationml/2006/ole">
            <p:oleObj spid="_x0000_s7170" name="Диаграмма" r:id="rId3" imgW="8134384" imgH="4819521" progId="Excel.Sheet.8">
              <p:embed/>
            </p:oleObj>
          </a:graphicData>
        </a:graphic>
      </p:graphicFrame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715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9" y="1"/>
            <a:ext cx="7072361" cy="1071546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Распределение расходов</a:t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 в 2018 году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(тыс.рублей)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357313"/>
          <a:ext cx="8143900" cy="5500699"/>
        </p:xfrm>
        <a:graphic>
          <a:graphicData uri="http://schemas.openxmlformats.org/drawingml/2006/table">
            <a:tbl>
              <a:tblPr/>
              <a:tblGrid>
                <a:gridCol w="3828330"/>
                <a:gridCol w="1560675"/>
                <a:gridCol w="1324023"/>
                <a:gridCol w="1430872"/>
              </a:tblGrid>
              <a:tr h="10266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2018 год, план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2018 год, факт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Процент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исполнения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  <a:tr h="28863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    Общегосударственные вопросы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64611,2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63830,8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98,8%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  <a:tr h="28863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    Национальная оборона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848,2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841,3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99,2%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  <a:tr h="52244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    Национальная безопасность и правоохранительная деятельность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8029,5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7981,0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99,4%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  <a:tr h="28863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    Национальная экономика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74062,1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70948,4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95,8%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  <a:tr h="28863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    Жилищно-коммунальное хозяйство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197569,9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195005,7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98,7%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  <a:tr h="28863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    Охрана окружающей среды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1600,7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1582,1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988%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  <a:tr h="28863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    Образование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343199,6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341600,9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99,5%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  <a:tr h="28863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    Культура, кинематография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52957,7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52714,7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99,5%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  <a:tr h="25414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    Здравоохранение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318,2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318,2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  <a:tr h="28863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    Социальная политика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34728,6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32483,9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93,5%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  <a:tr h="28863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    Физическая культура и спорт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5775,5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5775,5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  <a:tr h="28863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    Средства массовой информации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200,0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198,0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99%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  <a:tr h="52244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    Обслуживание государственного и муниципального долга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212,0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10,8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5,1%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  <a:tr h="288638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Всего расходов: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784113,4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773291,5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98,6%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Заголовок 3"/>
          <p:cNvSpPr>
            <a:spLocks noGrp="1"/>
          </p:cNvSpPr>
          <p:nvPr>
            <p:ph type="title"/>
          </p:nvPr>
        </p:nvSpPr>
        <p:spPr>
          <a:xfrm>
            <a:off x="1214438" y="0"/>
            <a:ext cx="6929462" cy="1000108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Исполнение бюджета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городского округа Верхотурский по расходам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за 2018 год (функциональная структура), в %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15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4" name="Содержимое 7"/>
          <p:cNvGraphicFramePr>
            <a:graphicFrameLocks noGrp="1"/>
          </p:cNvGraphicFramePr>
          <p:nvPr/>
        </p:nvGraphicFramePr>
        <p:xfrm>
          <a:off x="355600" y="1566863"/>
          <a:ext cx="7778750" cy="4560887"/>
        </p:xfrm>
        <a:graphic>
          <a:graphicData uri="http://schemas.openxmlformats.org/presentationml/2006/ole">
            <p:oleObj spid="_x0000_s8194" name="Worksheet" r:id="rId4" imgW="8839058" imgH="5234964" progId="Excel.Sheet.8">
              <p:embed followColorScheme="full"/>
            </p:oleObj>
          </a:graphicData>
        </a:graphic>
      </p:graphicFrame>
      <p:graphicFrame>
        <p:nvGraphicFramePr>
          <p:cNvPr id="8195" name="Диаграмма 7"/>
          <p:cNvGraphicFramePr>
            <a:graphicFrameLocks/>
          </p:cNvGraphicFramePr>
          <p:nvPr/>
        </p:nvGraphicFramePr>
        <p:xfrm>
          <a:off x="3500438" y="5135563"/>
          <a:ext cx="5522912" cy="1722437"/>
        </p:xfrm>
        <a:graphic>
          <a:graphicData uri="http://schemas.openxmlformats.org/presentationml/2006/ole">
            <p:oleObj spid="_x0000_s8195" name="Диаграмма" r:id="rId5" imgW="7639151" imgH="238112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6858024" cy="928673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Структура расходов в сфере образования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3786188"/>
            <a:ext cx="1785938" cy="12001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Дошкольное образование -  96,8 млн.рублей (28,3%)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00938" y="3786188"/>
            <a:ext cx="1643062" cy="120015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Другие вопросы в области образования – 11,5 млн.рублей (3,4%)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5000" y="3786188"/>
            <a:ext cx="1571625" cy="128587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Молодежная политика и оздоровление детей  - 11,0 млн.рублей (3,2%)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00250" y="3786188"/>
            <a:ext cx="1643063" cy="120015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Общее образование – 191,4 млн.рублей (56,0%)</a:t>
            </a:r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785813" y="5357813"/>
            <a:ext cx="7929562" cy="627062"/>
          </a:xfrm>
          <a:prstGeom prst="leftRight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Расходы на 1 жителя в 2018 году – 21 217,45 рублей</a:t>
            </a:r>
          </a:p>
        </p:txBody>
      </p:sp>
      <p:pic>
        <p:nvPicPr>
          <p:cNvPr id="276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50"/>
            <a:ext cx="1857375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2000250"/>
            <a:ext cx="1785938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88" y="2071688"/>
            <a:ext cx="17859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00" y="2071688"/>
            <a:ext cx="1714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24" descr="http://sch854zg.mskobr.ru/images/cms/data/preview/npcmiv4e2skq_14894867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50" y="2000250"/>
            <a:ext cx="18669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3857625" y="3786188"/>
            <a:ext cx="1643063" cy="120015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Дополнительное образование детей – 30,8 млн.рублей (9,0%)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7786743" cy="4071944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Отчет для граждан – документ, содержащий основные сведения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городского округа Верхотурский за 201</a:t>
            </a:r>
            <a:r>
              <a:rPr lang="en-US" sz="3100" dirty="0" smtClean="0">
                <a:solidFill>
                  <a:schemeClr val="accent5">
                    <a:lumMod val="75000"/>
                  </a:schemeClr>
                </a:solidFill>
              </a:rPr>
              <a:t>8</a:t>
            </a:r>
            <a:r>
              <a:rPr lang="ru-RU" sz="3100" dirty="0" smtClean="0">
                <a:solidFill>
                  <a:schemeClr val="accent5">
                    <a:lumMod val="75000"/>
                  </a:schemeClr>
                </a:solidFill>
              </a:rPr>
              <a:t> год в виде открытой и понятной гражданам информации</a:t>
            </a: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i?id=268214b1b3bfba05d6b40b19cf3dbee3-102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4000500"/>
            <a:ext cx="3143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http://im3-tub-ru.yandex.net/i?id=6d257b7faabbc74dac9f728bddeb62e4-42-144&amp;n=21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28625" y="4000500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9" y="142853"/>
            <a:ext cx="6429398" cy="1357322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Исполнение по расходам, осуществляется за счет  безвозмездных поступлений из областного бюджета по разделу «Образование» в 2018  году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14313" y="1643063"/>
            <a:ext cx="2714625" cy="1143000"/>
          </a:xfrm>
          <a:prstGeom prst="round2Diag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Расходы в части обеспечения государственных гарантий прав граждан на получение дошкольного образования – 57162,2 тыс.руб.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428750" y="5429250"/>
            <a:ext cx="2714625" cy="928688"/>
          </a:xfrm>
          <a:prstGeom prst="round2Diag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Расходы по капитальному ремонту  загородных оздоровительных лагерей – 128,2 тыс.руб.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357563" y="2428875"/>
            <a:ext cx="2643187" cy="1214438"/>
          </a:xfrm>
          <a:prstGeom prst="round2Diag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Расходы в части обеспечения государственных гарантий прав граждан на получение общего образования – 111816,5тыс.рублей 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429000" y="4000500"/>
            <a:ext cx="2714625" cy="1000125"/>
          </a:xfrm>
          <a:prstGeom prst="round2Diag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Обеспечение мер социальной поддержки по бесплатному получению художественного образования – 1200,7 тыс.руб.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57188" y="3500438"/>
            <a:ext cx="2714625" cy="1143000"/>
          </a:xfrm>
          <a:prstGeom prst="round2Diag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Расходы на питание учащихся в муниципальных общеобразовательных учреждениях – 7003,1  тыс.рублей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000625" y="5286375"/>
            <a:ext cx="2643188" cy="1200150"/>
          </a:xfrm>
          <a:prstGeom prst="round2Diag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Расходы на организацию летнего отдыха детей и подростком – 2260,8 тыс.руб.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357938" y="1785938"/>
            <a:ext cx="2286000" cy="1357312"/>
          </a:xfrm>
          <a:prstGeom prst="round2Diag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Обеспечение подготовки молодых граждан к военной службе – 200,6 тыс.руб. 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6500813" y="3643313"/>
            <a:ext cx="2643187" cy="1071562"/>
          </a:xfrm>
          <a:prstGeom prst="round2Diag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Резервный фонд Правительства Свердловской области – 323,6 тыс.руб.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9" descr="http://nlyalyago.ru/media/cache/07/ea/d8/cb/af/6f/07ead8cbaf6f24546ee17fcb2c8bc5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4357688"/>
            <a:ext cx="42862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5" descr="http://photos.wikimapia.org/p/00/05/23/61/73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60713"/>
            <a:ext cx="4929188" cy="36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0"/>
            <a:ext cx="3786214" cy="16430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Расходы, произведенные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 области культуры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 2018 году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715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AutoShape 46" descr="Картинки по запросу картинки массовые гуляния в верхотурь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3" name="AutoShape 48" descr="Картинки по запросу картинки массовые гуляния в верхотурь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4" name="AutoShape 50" descr="Картинки по запросу картинки массовые гуляния в верхотурь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5" name="AutoShape 52" descr="Картинки по запросу картинки массовые гуляния в верхотурь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9706" name="Picture 54" descr="http://www.welcome2russia.ru/images/120531_Troic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21481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1643063"/>
          <a:ext cx="9144000" cy="3110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7025"/>
                <a:gridCol w="1894703"/>
                <a:gridCol w="1894706"/>
                <a:gridCol w="1647566"/>
              </a:tblGrid>
              <a:tr h="6201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2018 год, план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2018 год, факт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исполнения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584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Дворцы и дома культуры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34761,6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34586,5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99,50%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3246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Обеспечение деятельности учреждения обеспечивающего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управление в сфере культуры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10604,5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10549,0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99,48%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585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Библиотеки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7428,5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7416,2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99,83%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2014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Обеспечение деятельности отдела по туризму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163,1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163,1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100,00%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Двойная стрелка влево/вправо 11"/>
          <p:cNvSpPr/>
          <p:nvPr/>
        </p:nvSpPr>
        <p:spPr>
          <a:xfrm>
            <a:off x="214313" y="5214938"/>
            <a:ext cx="4643437" cy="857250"/>
          </a:xfrm>
          <a:prstGeom prst="leftRight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Расходы на 1 жителя в 2018 году – 3 274,20 рубля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6500837" cy="928688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Расходы на социальную политику, 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произведенные в 2018 году, в %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15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18" name="Диаграмма 3"/>
          <p:cNvGraphicFramePr>
            <a:graphicFrameLocks/>
          </p:cNvGraphicFramePr>
          <p:nvPr/>
        </p:nvGraphicFramePr>
        <p:xfrm>
          <a:off x="3005138" y="1852613"/>
          <a:ext cx="5961062" cy="3289300"/>
        </p:xfrm>
        <a:graphic>
          <a:graphicData uri="http://schemas.openxmlformats.org/presentationml/2006/ole">
            <p:oleObj spid="_x0000_s9218" name="Worksheet" r:id="rId4" imgW="8244911" imgH="4549306" progId="Excel.Sheet.8">
              <p:embed followColorScheme="full"/>
            </p:oleObj>
          </a:graphicData>
        </a:graphic>
      </p:graphicFrame>
      <p:sp>
        <p:nvSpPr>
          <p:cNvPr id="5" name="Двойная стрелка влево/вправо 4"/>
          <p:cNvSpPr/>
          <p:nvPr/>
        </p:nvSpPr>
        <p:spPr>
          <a:xfrm>
            <a:off x="3571875" y="5857875"/>
            <a:ext cx="5286375" cy="841375"/>
          </a:xfrm>
          <a:prstGeom prst="leftRight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Расходы на 1 жителя в 2018 году – 2 017,63 рубля</a:t>
            </a:r>
          </a:p>
        </p:txBody>
      </p:sp>
      <p:pic>
        <p:nvPicPr>
          <p:cNvPr id="9222" name="Picture 7" descr="http://novosti33.ru/wp-content/uploads/2016/05/e7d7055d592da3555b36eb08a8d748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85938"/>
            <a:ext cx="30003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9" descr="http://www.vedomosti.md/uploads/articles.20828.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214688"/>
            <a:ext cx="300037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1" descr="http://graninow.ru/uploads/2013/sentyabr/f_80e481ffbb32ea4f71b6d51c06d7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714875"/>
            <a:ext cx="30003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6715172" cy="642942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Расходы на физическую культуру и спорт, произведенные в 2018 году, в тыс.рублей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15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2" name="Диаграмма 3"/>
          <p:cNvGraphicFramePr>
            <a:graphicFrameLocks/>
          </p:cNvGraphicFramePr>
          <p:nvPr/>
        </p:nvGraphicFramePr>
        <p:xfrm>
          <a:off x="285750" y="1357313"/>
          <a:ext cx="8205788" cy="4691062"/>
        </p:xfrm>
        <a:graphic>
          <a:graphicData uri="http://schemas.openxmlformats.org/presentationml/2006/ole">
            <p:oleObj spid="_x0000_s10242" name="Диаграмма" r:id="rId4" imgW="8229600" imgH="4771969" progId="Excel.Sheet.8">
              <p:embed/>
            </p:oleObj>
          </a:graphicData>
        </a:graphic>
      </p:graphicFrame>
      <p:sp>
        <p:nvSpPr>
          <p:cNvPr id="5" name="Двойная стрелка влево/вправо 4"/>
          <p:cNvSpPr/>
          <p:nvPr/>
        </p:nvSpPr>
        <p:spPr>
          <a:xfrm rot="10800000" flipV="1">
            <a:off x="2428861" y="5984873"/>
            <a:ext cx="6215078" cy="658836"/>
          </a:xfrm>
          <a:prstGeom prst="leftRightArrow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1 жителя в 2018 году – 358,74 рублей</a:t>
            </a:r>
          </a:p>
        </p:txBody>
      </p:sp>
      <p:pic>
        <p:nvPicPr>
          <p:cNvPr id="10248" name="Picture 9" descr="Картинки по запросу картинки физическая культура и спор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5825" y="4071938"/>
            <a:ext cx="2963863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25" y="214291"/>
            <a:ext cx="6500837" cy="785817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Расходы в области </a:t>
            </a:r>
            <a:b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дорожного хозяйства в 2018 году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2643188" y="1285875"/>
            <a:ext cx="5572125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Всего расходов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57 117,3 тыс.руб.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71813" y="1928813"/>
            <a:ext cx="442912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Содержание автомобильных дорог общего пользования – 5462,1 тыс.руб.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71813" y="2928938"/>
            <a:ext cx="4929187" cy="1357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Ремонт автомобильных дорог общего пользования, капитальный ремонт  и ремонт дворовых территорий многоквартирных домов, проездов к дворовым территориям многоквартирных домов, разработка проектов – 46 580,1тыс.руб. </a:t>
            </a: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63"/>
            <a:ext cx="25622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2857500"/>
            <a:ext cx="222091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63" y="4429125"/>
            <a:ext cx="20034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643313" y="4500563"/>
            <a:ext cx="371475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Повышение безопасности дорожного движения в городском округе Верхотурский – 5075,1 тыс.руб.</a:t>
            </a:r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3214688" y="5786438"/>
            <a:ext cx="4786312" cy="8413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Расходы на 1 жителя в 2018 году – 3547,66 рубля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6929486" cy="928694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жилищно-коммунальное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хозяйство в 2018 году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14282" y="1500174"/>
            <a:ext cx="914400" cy="400052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Жилищно-коммунальное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хозяйство – 195 005,7 тыс.рублей</a:t>
            </a: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2714625" y="6143625"/>
            <a:ext cx="6000750" cy="484188"/>
          </a:xfrm>
          <a:prstGeom prst="leftRight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1 жителя в 2018 году – 12 112,16 рублей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29063" y="1285875"/>
            <a:ext cx="4143375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Текущий ремонт муниципального жилого фонда, мероприятия по переселению граждан из аварийного жилищного фонда 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00500" y="3643313"/>
            <a:ext cx="4071938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Уличное освещение, озеленение, организация и содержание мест захоронения, Прочие мероприятия по благоустройству городских округов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00500" y="2500313"/>
            <a:ext cx="4071938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Развитие и модернизация объектов коммунальной инфраструктуры, энергосбережение и повышение энергетической эффективности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71938" y="4929188"/>
            <a:ext cx="40005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Обеспечение деятельности подведомственных учреждений, развитие газификации на территории  городского округа Верхотурский </a:t>
            </a:r>
          </a:p>
        </p:txBody>
      </p:sp>
      <p:sp>
        <p:nvSpPr>
          <p:cNvPr id="14" name="Стрелка влево 13"/>
          <p:cNvSpPr/>
          <p:nvPr/>
        </p:nvSpPr>
        <p:spPr>
          <a:xfrm>
            <a:off x="8166100" y="1500188"/>
            <a:ext cx="763588" cy="48418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5,4%</a:t>
            </a:r>
          </a:p>
        </p:txBody>
      </p:sp>
      <p:sp>
        <p:nvSpPr>
          <p:cNvPr id="15" name="Стрелка влево 14"/>
          <p:cNvSpPr/>
          <p:nvPr/>
        </p:nvSpPr>
        <p:spPr>
          <a:xfrm>
            <a:off x="8166100" y="2643188"/>
            <a:ext cx="763588" cy="48418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67,8%</a:t>
            </a:r>
          </a:p>
        </p:txBody>
      </p:sp>
      <p:sp>
        <p:nvSpPr>
          <p:cNvPr id="16" name="Стрелка влево 15"/>
          <p:cNvSpPr/>
          <p:nvPr/>
        </p:nvSpPr>
        <p:spPr>
          <a:xfrm>
            <a:off x="8166100" y="3857625"/>
            <a:ext cx="763588" cy="484188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13,6%</a:t>
            </a:r>
          </a:p>
        </p:txBody>
      </p:sp>
      <p:sp>
        <p:nvSpPr>
          <p:cNvPr id="17" name="Стрелка влево 16"/>
          <p:cNvSpPr/>
          <p:nvPr/>
        </p:nvSpPr>
        <p:spPr>
          <a:xfrm>
            <a:off x="8166100" y="5072063"/>
            <a:ext cx="763588" cy="48418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13,2%</a:t>
            </a:r>
          </a:p>
        </p:txBody>
      </p:sp>
      <p:pic>
        <p:nvPicPr>
          <p:cNvPr id="31758" name="Picture 45" descr="Картинки по запросу картинки по жк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3571875"/>
            <a:ext cx="228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9" name="Picture 47" descr="Картинки по запросу картинки по жк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0" y="2286000"/>
            <a:ext cx="23241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0" name="Picture 49" descr="Картинки по запросу картинки ремонт дом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0" y="1214438"/>
            <a:ext cx="23431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1" name="AutoShape 51" descr="Картинки по запросу картинки газифик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62" name="AutoShape 53" descr="Картинки по запросу картинки газифик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63" name="AutoShape 55" descr="Картинки по запросу картинки газифик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64" name="AutoShape 57" descr="Картинки по запросу картинки газифик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65" name="AutoShape 59" descr="Картинки по запросу картинки газифик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66" name="AutoShape 61" descr="Картинки по запросу картинки газифик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67" name="AutoShape 63" descr="Картинки по запросу картинки газифик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68" name="AutoShape 65" descr="Картинки по запросу картинки газифик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1769" name="Picture 67" descr="http://neftegaz.ru/images/gazifikaciy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50" y="4643438"/>
            <a:ext cx="2286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3"/>
            <a:ext cx="7072312" cy="857256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Исполнение  публичных нормативных обязательств в 2018 году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857625" y="1428750"/>
          <a:ext cx="4071966" cy="4957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58"/>
                <a:gridCol w="1143008"/>
              </a:tblGrid>
              <a:tr h="5110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Публичное нормативное обязательство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Исполнено, (тыс.руб.)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129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Предоставление гражданам субсидий на оплату жилого помещения и коммунальных услуг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1 874,4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9204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Предоставление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мер социальной поддержки по оплате жилого помещения и коммунальных услуг на осуществление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государственных полномочий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5 491,6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35278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Предоставление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отдельным категориям граждан компенсации расходов на оплату жилого помещения и коммунальных услуг на осуществление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государственных полномочий Свердловской области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20 148,5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1386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Поддержка малообеспеченных слоев населения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252,4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1386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Всего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расходы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27 766,9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4313" y="1428750"/>
            <a:ext cx="3571875" cy="2214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>
                <a:solidFill>
                  <a:schemeClr val="tx1"/>
                </a:solidFill>
              </a:rPr>
              <a:t>Публичные нормативные обязательства  -  </a:t>
            </a:r>
            <a:r>
              <a:rPr lang="ru-RU" sz="1400" i="1" dirty="0">
                <a:solidFill>
                  <a:schemeClr val="tx1"/>
                </a:solidFill>
              </a:rPr>
              <a:t>публичные обязательства перед физическим лицом, подлежащие исполнению в денежной форме в установленном соответствующим законом, иным нормативным правовым актом размере или имеющие установленный порядок его индексации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  <a:endParaRPr lang="ru-RU" sz="1400" i="1" dirty="0">
              <a:solidFill>
                <a:schemeClr val="tx1"/>
              </a:solidFill>
            </a:endParaRPr>
          </a:p>
        </p:txBody>
      </p:sp>
      <p:pic>
        <p:nvPicPr>
          <p:cNvPr id="32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3643313"/>
            <a:ext cx="3571875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Диаграмма 17"/>
          <p:cNvGraphicFramePr>
            <a:graphicFrameLocks/>
          </p:cNvGraphicFramePr>
          <p:nvPr/>
        </p:nvGraphicFramePr>
        <p:xfrm>
          <a:off x="428625" y="857250"/>
          <a:ext cx="8572500" cy="5786438"/>
        </p:xfrm>
        <a:graphic>
          <a:graphicData uri="http://schemas.openxmlformats.org/presentationml/2006/ole">
            <p:oleObj spid="_x0000_s11266" r:id="rId3" imgW="8571719" imgH="5785605" progId="Excel.Sheet.8">
              <p:embed/>
            </p:oleObj>
          </a:graphicData>
        </a:graphic>
      </p:graphicFrame>
      <p:sp>
        <p:nvSpPr>
          <p:cNvPr id="9219" name="Прямоугольник 18"/>
          <p:cNvSpPr>
            <a:spLocks noChangeArrowheads="1"/>
          </p:cNvSpPr>
          <p:nvPr/>
        </p:nvSpPr>
        <p:spPr bwMode="auto">
          <a:xfrm>
            <a:off x="928688" y="0"/>
            <a:ext cx="7143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Исполнение бюджета городского округа Верхотурский по муниципальным программам за 2018 год , в млн.рублей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715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1"/>
            <a:ext cx="6786610" cy="1143007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200" b="0" kern="0" cap="none" dirty="0" smtClean="0">
                <a:solidFill>
                  <a:schemeClr val="accent5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ru-RU" sz="2200" b="0" kern="0" cap="none" dirty="0" smtClean="0">
                <a:solidFill>
                  <a:schemeClr val="accent5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</a:br>
            <a:r>
              <a:rPr lang="ru-RU" sz="2200" b="0" kern="0" cap="none" dirty="0" smtClean="0">
                <a:solidFill>
                  <a:schemeClr val="accent5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ru-RU" sz="2200" b="0" kern="0" cap="none" dirty="0" smtClean="0">
                <a:solidFill>
                  <a:schemeClr val="accent5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</a:br>
            <a:r>
              <a:rPr lang="ru-RU" sz="2200" b="0" kern="0" cap="none" dirty="0" smtClean="0">
                <a:solidFill>
                  <a:schemeClr val="accent5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ru-RU" sz="2200" b="0" kern="0" cap="none" dirty="0" smtClean="0">
                <a:solidFill>
                  <a:schemeClr val="accent5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</a:br>
            <a:r>
              <a:rPr lang="ru-RU" sz="2200" b="0" kern="0" cap="none" dirty="0" smtClean="0">
                <a:solidFill>
                  <a:schemeClr val="accent5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ru-RU" sz="2200" b="0" kern="0" cap="none" dirty="0" smtClean="0">
                <a:solidFill>
                  <a:schemeClr val="accent5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</a:br>
            <a:r>
              <a:rPr lang="ru-RU" sz="2200" b="0" kern="0" cap="none" dirty="0" smtClean="0">
                <a:solidFill>
                  <a:schemeClr val="accent5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ru-RU" sz="2200" b="0" kern="0" cap="none" dirty="0" smtClean="0">
                <a:solidFill>
                  <a:schemeClr val="accent5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</a:br>
            <a:r>
              <a:rPr lang="ru-RU" sz="2200" b="0" kern="0" cap="none" dirty="0" smtClean="0">
                <a:solidFill>
                  <a:schemeClr val="accent5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ru-RU" sz="2200" b="0" kern="0" cap="none" dirty="0" smtClean="0">
                <a:solidFill>
                  <a:schemeClr val="accent5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</a:br>
            <a:r>
              <a:rPr lang="ru-RU" sz="2200" b="0" kern="0" cap="none" dirty="0" smtClean="0">
                <a:solidFill>
                  <a:schemeClr val="accent5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ru-RU" sz="2200" b="0" kern="0" cap="none" dirty="0" smtClean="0">
                <a:solidFill>
                  <a:schemeClr val="accent5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</a:br>
            <a:r>
              <a:rPr lang="ru-RU" sz="2200" b="0" kern="0" cap="none" dirty="0" smtClean="0">
                <a:solidFill>
                  <a:schemeClr val="accent5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ru-RU" sz="2200" b="0" kern="0" cap="none" dirty="0" smtClean="0">
                <a:solidFill>
                  <a:schemeClr val="accent5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</a:br>
            <a:r>
              <a:rPr lang="ru-RU" sz="2200" b="0" kern="0" cap="none" dirty="0" smtClean="0">
                <a:solidFill>
                  <a:schemeClr val="accent5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ru-RU" sz="2200" b="0" kern="0" cap="none" dirty="0" smtClean="0">
                <a:solidFill>
                  <a:schemeClr val="accent5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</a:br>
            <a:r>
              <a:rPr lang="ru-RU" sz="2200" b="0" kern="0" cap="none" dirty="0" smtClean="0">
                <a:solidFill>
                  <a:schemeClr val="accent5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ru-RU" sz="2200" b="0" kern="0" cap="none" dirty="0" smtClean="0">
                <a:solidFill>
                  <a:schemeClr val="accent5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</a:br>
            <a:r>
              <a:rPr lang="ru-RU" sz="2200" b="0" kern="0" cap="none" dirty="0" smtClean="0">
                <a:solidFill>
                  <a:schemeClr val="accent5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ru-RU" sz="2200" b="0" kern="0" cap="none" dirty="0" smtClean="0">
                <a:solidFill>
                  <a:schemeClr val="accent5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</a:br>
            <a:r>
              <a:rPr lang="ru-RU" sz="2200" b="0" kern="0" cap="none" dirty="0" smtClean="0">
                <a:solidFill>
                  <a:schemeClr val="accent5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ru-RU" sz="2200" b="0" kern="0" cap="none" dirty="0" smtClean="0">
                <a:solidFill>
                  <a:schemeClr val="accent5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</a:br>
            <a:r>
              <a:rPr lang="ru-RU" sz="2200" b="0" kern="0" cap="none" dirty="0" smtClean="0">
                <a:solidFill>
                  <a:schemeClr val="accent5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>Реализация мероприятий по муниципальной </a:t>
            </a:r>
            <a:br>
              <a:rPr lang="ru-RU" sz="2200" b="0" kern="0" cap="none" dirty="0" smtClean="0">
                <a:solidFill>
                  <a:schemeClr val="accent5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</a:br>
            <a:r>
              <a:rPr lang="ru-RU" sz="2200" b="0" kern="0" cap="none" dirty="0" smtClean="0">
                <a:solidFill>
                  <a:schemeClr val="accent5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>программе городского округа Верхотурский</a:t>
            </a:r>
            <a:br>
              <a:rPr lang="ru-RU" sz="2200" b="0" kern="0" cap="none" dirty="0" smtClean="0">
                <a:solidFill>
                  <a:schemeClr val="accent5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</a:br>
            <a:r>
              <a:rPr lang="ru-RU" sz="2200" b="0" kern="0" cap="none" dirty="0" smtClean="0">
                <a:solidFill>
                  <a:schemeClr val="accent5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>«Развитие муниципальной службы до 2020 года» за 2018 год</a:t>
            </a:r>
            <a:r>
              <a:rPr lang="ru-RU" sz="1800" b="0" kern="0" cap="none" dirty="0" smtClean="0">
                <a:solidFill>
                  <a:srgbClr val="F9DAAB"/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ru-RU" sz="1800" b="0" kern="0" cap="none" dirty="0" smtClean="0">
                <a:solidFill>
                  <a:srgbClr val="F9DAAB"/>
                </a:solidFill>
                <a:latin typeface="Times New Roman" pitchFamily="18"/>
                <a:cs typeface="Times New Roman" pitchFamily="18"/>
              </a:rPr>
            </a:br>
            <a:endParaRPr lang="ru-RU" sz="1800" b="0" kern="0" cap="none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357313"/>
            <a:ext cx="8001000" cy="507841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Исполнение по подпрограммам муниципальной программы:</a:t>
            </a:r>
          </a:p>
          <a:p>
            <a:pPr indent="3429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«Обеспечение деятельности органов местного самоуправления городского округа Верхотурский до 2020 года» - </a:t>
            </a:r>
            <a:r>
              <a:rPr lang="ru-RU" sz="12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40671,6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тыс.рублей. Целевые показатели выполнены на 100%.</a:t>
            </a:r>
          </a:p>
          <a:p>
            <a:pPr indent="3429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 «Развитие архивного дела в городском округе Верхотурский до 2020 года» - </a:t>
            </a:r>
            <a:r>
              <a:rPr lang="ru-RU" sz="12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277,0 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тыс.рублей. Целевые показатели выполнены на 100%.</a:t>
            </a:r>
          </a:p>
          <a:p>
            <a:pPr indent="3429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 «Совершенствование кадровой политики городского округа Верхотурский до 2020 года» - </a:t>
            </a:r>
            <a:r>
              <a:rPr lang="ru-RU" sz="12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116,8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тыс.рублей. Целевые показатели выполнены на 100%.</a:t>
            </a:r>
          </a:p>
          <a:p>
            <a:pPr indent="3429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 «Реализация пенсионного обеспечения муниципальных служащих до 2020 года» - </a:t>
            </a:r>
            <a:r>
              <a:rPr lang="ru-RU" sz="12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3448,8 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тыс.рублей. Целевые показатели выполнены на 100%.</a:t>
            </a:r>
          </a:p>
          <a:p>
            <a:pPr indent="3429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 «Обеспечение нормативно-правовыми актами органов местного самоуправления городского округа Верхотурский до 2020 года» -198,0 тыс.рублей. Целевые показатели выполнены на 100%.</a:t>
            </a:r>
          </a:p>
          <a:p>
            <a:pPr indent="3429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«Информатизация городского округа Верхотурский до 2020 года» - </a:t>
            </a:r>
            <a:r>
              <a:rPr lang="ru-RU" sz="12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1868,2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тыс.рублей. Целевые показатели выполнены на 96,7%.</a:t>
            </a:r>
          </a:p>
          <a:p>
            <a:pPr indent="3429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Подпрограмма  «Противодействие коррупции в городском округе Верхотурский до 2020 года» – </a:t>
            </a:r>
            <a:r>
              <a:rPr lang="ru-RU" sz="1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</a:t>
            </a:r>
            <a:r>
              <a:rPr lang="ru-RU" sz="1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тыс.рублей. 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Целевые показатели выполнены на 100,0%.</a:t>
            </a:r>
            <a:endParaRPr lang="ru-RU" sz="1200" kern="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429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«Осуществление государственных полномочий Свердловской области по организации деятельности административной комиссии городского округа Верхотурский до 2020 года» - </a:t>
            </a:r>
            <a:r>
              <a:rPr lang="ru-RU" sz="12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106,5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тыс.рублей. Целевые показатели выполнены на 100%.</a:t>
            </a:r>
          </a:p>
          <a:p>
            <a:pPr indent="3429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Осуществление государственных полномочий по составлению списков кандидатов в присяжные заседатели федеральных судов общей юрисдикции городского  округа Верхотурский до 2020 года» – </a:t>
            </a:r>
            <a:r>
              <a:rPr lang="ru-RU" sz="1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89,6 </a:t>
            </a:r>
            <a:r>
              <a:rPr lang="ru-RU" sz="1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тыс.рублей. 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Целевые показатели выполнены на 100%.</a:t>
            </a:r>
          </a:p>
          <a:p>
            <a:pPr indent="3429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429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00000"/>
                </a:solidFill>
              </a:rPr>
              <a:t>Оценка полноты финансирования – 0,99</a:t>
            </a:r>
            <a:endParaRPr lang="ru-RU" sz="1200" kern="0" dirty="0">
              <a:solidFill>
                <a:srgbClr val="000000"/>
              </a:solidFill>
            </a:endParaRPr>
          </a:p>
          <a:p>
            <a:pPr indent="3429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00000"/>
                </a:solidFill>
              </a:rPr>
              <a:t>Оценка достижения плановых значений целевых показателей – 0,97</a:t>
            </a:r>
          </a:p>
          <a:p>
            <a:pPr indent="3429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00000"/>
                </a:solidFill>
              </a:rPr>
              <a:t>Оценка эффективности реализации муниципальной программы - 5</a:t>
            </a:r>
          </a:p>
          <a:p>
            <a:pPr indent="3429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429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Прямоугольник 5"/>
          <p:cNvSpPr>
            <a:spLocks noChangeArrowheads="1"/>
          </p:cNvSpPr>
          <p:nvPr/>
        </p:nvSpPr>
        <p:spPr bwMode="auto">
          <a:xfrm>
            <a:off x="142875" y="6072188"/>
            <a:ext cx="5929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Информация размещена на официальном сайте городского округа Верхотурский</a:t>
            </a:r>
            <a:r>
              <a:rPr lang="ru-RU" sz="10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00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solidFill>
                  <a:srgbClr val="293DF7"/>
                </a:solidFill>
                <a:latin typeface="Times New Roman" pitchFamily="18" charset="0"/>
                <a:cs typeface="Times New Roman" pitchFamily="18" charset="0"/>
              </a:rPr>
              <a:t>http://adm-verhotury.ru/msu/administratsiya-gorodskogo-okruga-verhoturskij/komitet-ekonomiki-i-planirovaniya/planyi-rabot-i-otchetyi/</a:t>
            </a:r>
            <a:endParaRPr lang="ru-RU" sz="1200"/>
          </a:p>
        </p:txBody>
      </p:sp>
      <p:pic>
        <p:nvPicPr>
          <p:cNvPr id="33798" name="Picture 2" descr="http://e-learning.novsu.ru/pluginfile.php/118/mod_page/content/233/gossluzhb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5357813"/>
            <a:ext cx="1357312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"/>
            <a:ext cx="7072362" cy="1785938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>РеализациЯ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> мероприятий по</a:t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>муниципальной программе городского округа  Верхотурский</a:t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>«Управление муниципальными финансами городского округа Верхотурский до 2020 года» за 2018 год</a:t>
            </a:r>
            <a:endParaRPr lang="ru-RU" sz="2000" dirty="0"/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3" y="2071688"/>
            <a:ext cx="7929562" cy="2492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Исполнение по подпрограммам муниципальной программы 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       Подпрограмма «Совершенствование информационной системы управления финансами» </a:t>
            </a:r>
            <a:r>
              <a:rPr lang="ru-RU" sz="12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-  551,6 тыс. руб.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 Целевые показатели выполнены на 100%.</a:t>
            </a:r>
            <a:r>
              <a:rPr lang="ru-RU" sz="12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        Подпрограмма «Управление муниципальным долгом»  -  </a:t>
            </a:r>
            <a:r>
              <a:rPr lang="ru-RU" sz="12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10,8 тыс. руб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. Целевые показатели выполнены на 100%.</a:t>
            </a:r>
            <a:r>
              <a:rPr lang="ru-RU" sz="12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;</a:t>
            </a:r>
          </a:p>
          <a:p>
            <a:pPr indent="3429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Подпрограмма «Обеспечение реализации муниципальной программы городского округа Верхотурский «Управление муниципальными финансами городского округа Верхотурский до 2020 года» -  </a:t>
            </a:r>
            <a:r>
              <a:rPr lang="ru-RU" sz="12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9135,7  тыс. руб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. Целевые показатели выполнены на 99,6%.</a:t>
            </a:r>
            <a:r>
              <a:rPr lang="ru-RU" sz="1200" b="1" kern="0" dirty="0">
                <a:solidFill>
                  <a:srgbClr val="000000"/>
                </a:solidFill>
              </a:rPr>
              <a:t> </a:t>
            </a:r>
          </a:p>
          <a:p>
            <a:pPr indent="3429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1" kern="0" dirty="0">
              <a:solidFill>
                <a:srgbClr val="000000"/>
              </a:solidFill>
            </a:endParaRPr>
          </a:p>
          <a:p>
            <a:pPr indent="3429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00000"/>
                </a:solidFill>
              </a:rPr>
              <a:t>Оценка полноты финансирования – 0,98</a:t>
            </a:r>
            <a:endParaRPr lang="ru-RU" sz="1200" kern="0" dirty="0">
              <a:solidFill>
                <a:srgbClr val="000000"/>
              </a:solidFill>
            </a:endParaRPr>
          </a:p>
          <a:p>
            <a:pPr indent="3429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00000"/>
                </a:solidFill>
              </a:rPr>
              <a:t>Оценка достижения плановых значений целевых показателей – 1,0</a:t>
            </a:r>
          </a:p>
          <a:p>
            <a:pPr indent="3429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00000"/>
                </a:solidFill>
              </a:rPr>
              <a:t>Оценка эффективности реализации муниципальной программы - 5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kern="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43500" y="5000625"/>
            <a:ext cx="2928938" cy="1533525"/>
          </a:xfrm>
          <a:prstGeom prst="rect">
            <a:avLst/>
          </a:prstGeom>
          <a:noFill/>
          <a:ln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sp>
        <p:nvSpPr>
          <p:cNvPr id="34822" name="Прямоугольник 6"/>
          <p:cNvSpPr>
            <a:spLocks noChangeArrowheads="1"/>
          </p:cNvSpPr>
          <p:nvPr/>
        </p:nvSpPr>
        <p:spPr bwMode="auto">
          <a:xfrm>
            <a:off x="428625" y="4643438"/>
            <a:ext cx="528637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Информация размещена на официальном сайте городского округа Верхотурский:</a:t>
            </a:r>
            <a:r>
              <a:rPr lang="ru-RU" sz="140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solidFill>
                  <a:srgbClr val="293DF7"/>
                </a:solidFill>
                <a:latin typeface="Times New Roman" pitchFamily="18" charset="0"/>
                <a:cs typeface="Times New Roman" pitchFamily="18" charset="0"/>
              </a:rPr>
              <a:t>http://adm-verhotury.ru/msu/administratsiya-gorodskogo-okruga-verhoturskij/komitet-ekonomiki-i-planirovaniya/planyi-rabot-i-otchetyi/</a:t>
            </a:r>
            <a:endParaRPr lang="ru-RU"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9" y="0"/>
            <a:ext cx="7072362" cy="1571625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</a:t>
            </a:r>
            <a:b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Финансовом управлении Администрации                                     городского округа Верхотурский</a:t>
            </a:r>
            <a:endParaRPr lang="ru-RU" sz="2400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1" y="1785938"/>
          <a:ext cx="8143899" cy="4857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715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9" y="1"/>
            <a:ext cx="7000924" cy="1500188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>Реализация мероприятий по муниципальной программе городского округа Верхотурский «Развитие образования в городском округе Верхотурский до 2020 года» за 2018 год</a:t>
            </a:r>
            <a:endParaRPr lang="ru-RU" sz="2000" dirty="0"/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28"/>
          <p:cNvSpPr/>
          <p:nvPr/>
        </p:nvSpPr>
        <p:spPr>
          <a:xfrm>
            <a:off x="214313" y="1571625"/>
            <a:ext cx="7786687" cy="470852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12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Исполнение по подпрограммам муниципальной программы 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        Подпрограмма «Развитие системы дошкольного образования в городском округе Верхотурский до 2020 года» - </a:t>
            </a:r>
            <a:r>
              <a:rPr lang="ru-RU" sz="12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93838,1 тыс. руб.;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Целевые показатели выполнены на 100%.</a:t>
            </a:r>
            <a:r>
              <a:rPr lang="ru-RU" sz="12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         Подпрограмма «Развитие системы общего образования в городском округе Верхотурский до 2020 года» - </a:t>
            </a:r>
            <a:r>
              <a:rPr lang="ru-RU" sz="12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186126,8 тыс. руб.;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Целевые показатели выполнены на 100%.</a:t>
            </a:r>
            <a:r>
              <a:rPr lang="ru-RU" sz="12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;</a:t>
            </a:r>
            <a:endParaRPr lang="ru-RU" sz="1200" kern="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          Подпрограмма «Развитие системы дополнительного образования в городском округе Верхотурский до 2020 года» - </a:t>
            </a:r>
            <a:r>
              <a:rPr lang="ru-RU" sz="12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20426,8 тыс. руб.;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Целевые показатели выполнены на 100%.</a:t>
            </a:r>
            <a:r>
              <a:rPr lang="ru-RU" sz="12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          Подпрограмма «Развитие системы оздоровления и отдыха детей и подростков  в городском округе Верхотурский до 2020 года» - </a:t>
            </a:r>
            <a:r>
              <a:rPr lang="ru-RU" sz="12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9790,1 тыс. руб.;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Целевые показатели выполнены на 100%.</a:t>
            </a:r>
            <a:r>
              <a:rPr lang="ru-RU" sz="12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          Подпрограмма «Патриотическое воспитание подрастающего поколения в городском округе Верхотурский» - </a:t>
            </a:r>
            <a:r>
              <a:rPr lang="ru-RU" sz="12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632,4 тыс. руб.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Целевые показатели выполнены на 100%.</a:t>
            </a:r>
            <a:r>
              <a:rPr lang="ru-RU" sz="12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;</a:t>
            </a:r>
          </a:p>
          <a:p>
            <a:pPr indent="3429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«Обеспечение реализации программы «Развитие системы образования в городском округе Верхотурский до 2020 года» </a:t>
            </a:r>
            <a:r>
              <a:rPr lang="ru-RU" sz="12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- 11469,0 тыс.руб..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Целевые показатели выполнены на 100%.</a:t>
            </a:r>
            <a:r>
              <a:rPr lang="ru-RU" sz="12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;</a:t>
            </a:r>
            <a:r>
              <a:rPr lang="ru-RU" sz="1200" b="1" kern="0" dirty="0">
                <a:solidFill>
                  <a:srgbClr val="000000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        Подпрограмма «О дополнительных  мерах по ограничению распространения ВИЧ-инфекции до 2020 года» - </a:t>
            </a:r>
            <a:r>
              <a:rPr lang="ru-RU" sz="12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36,1  тыс. рублей.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Целевые показатели выполнены на 100,0%;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         Подпрограмма </a:t>
            </a:r>
            <a:r>
              <a:rPr lang="ru-RU" sz="1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«Профилактика экстремизма и терроризма в городском округе Верхотурский до 2020 года»</a:t>
            </a:r>
            <a:r>
              <a:rPr lang="ru-RU" sz="12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- </a:t>
            </a:r>
            <a:r>
              <a:rPr lang="ru-RU" sz="12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0,0  тыс. рублей.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Целевые показатели выполнены на 0,0%;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        Подпрограмма </a:t>
            </a:r>
            <a:r>
              <a:rPr lang="ru-RU" sz="1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Развитие талантливой молодежи через научно-исследовательскую деятельность обучающихся и воспитанников» - 297,1 тыс.рублей. Целевые показатели выполнены на 100%;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00000"/>
                </a:solidFill>
              </a:rPr>
              <a:t>        Оценка полноты финансирования – 1,0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00000"/>
                </a:solidFill>
              </a:rPr>
              <a:t>        Оценка достижения плановых значений целевых показателей – 0,92</a:t>
            </a:r>
          </a:p>
          <a:p>
            <a:pPr indent="3429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00000"/>
                </a:solidFill>
              </a:rPr>
              <a:t>Оценка эффективности реализации муниципальной программы - 3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1" kern="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35845" name="Прямоугольник 6"/>
          <p:cNvSpPr>
            <a:spLocks noChangeArrowheads="1"/>
          </p:cNvSpPr>
          <p:nvPr/>
        </p:nvSpPr>
        <p:spPr bwMode="auto">
          <a:xfrm>
            <a:off x="0" y="6000750"/>
            <a:ext cx="52863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Информация размещена на официальном сайте городского округа Верхотурский:</a:t>
            </a:r>
            <a:r>
              <a:rPr lang="ru-RU" sz="140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solidFill>
                  <a:srgbClr val="293DF7"/>
                </a:solidFill>
                <a:latin typeface="Times New Roman" pitchFamily="18" charset="0"/>
                <a:cs typeface="Times New Roman" pitchFamily="18" charset="0"/>
              </a:rPr>
              <a:t>http://adm-verhotury.ru/msu/administratsiya-gorodskogo-okruga-verhoturskij/komitet-ekonomiki-i-planirovaniya/planyi-rabot-i-otchetyi/</a:t>
            </a:r>
            <a:endParaRPr lang="ru-RU" sz="1000"/>
          </a:p>
        </p:txBody>
      </p:sp>
      <p:pic>
        <p:nvPicPr>
          <p:cNvPr id="35846" name="Picture 2" descr="https://im0-tub-ru.yandex.net/i?id=095a841699cc72f24b945bc3474784d7&amp;n=33&amp;h=215&amp;w=2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5072063"/>
            <a:ext cx="28575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Прямоугольник 3"/>
          <p:cNvSpPr>
            <a:spLocks noChangeArrowheads="1"/>
          </p:cNvSpPr>
          <p:nvPr/>
        </p:nvSpPr>
        <p:spPr bwMode="auto">
          <a:xfrm>
            <a:off x="214313" y="5715000"/>
            <a:ext cx="52863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Информация размещена на официальном сайте городского округа Верхотурский:</a:t>
            </a:r>
            <a:r>
              <a:rPr lang="ru-RU" sz="140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solidFill>
                  <a:srgbClr val="293DF7"/>
                </a:solidFill>
                <a:latin typeface="Times New Roman" pitchFamily="18" charset="0"/>
                <a:cs typeface="Times New Roman" pitchFamily="18" charset="0"/>
              </a:rPr>
              <a:t>http://adm-verhotury.ru/msu/administratsiya-gorodskogo-okruga-verhoturskij/komitet-ekonomiki-i-planirovaniya/planyi-rabot-i-otchetyi/</a:t>
            </a:r>
            <a:endParaRPr lang="ru-RU" sz="100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42976" y="500063"/>
            <a:ext cx="7000925" cy="1050925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>Реализация мероприятий по муниципальной программе городского округа Верхотурский «Развитие культуры в городском округе Верхотурский до 2020 года» за 2018 год</a:t>
            </a:r>
            <a:endParaRPr lang="ru-RU" sz="2000" dirty="0"/>
          </a:p>
        </p:txBody>
      </p:sp>
      <p:sp>
        <p:nvSpPr>
          <p:cNvPr id="7" name="Прямоугольник 28"/>
          <p:cNvSpPr/>
          <p:nvPr/>
        </p:nvSpPr>
        <p:spPr>
          <a:xfrm>
            <a:off x="142875" y="1785938"/>
            <a:ext cx="7858125" cy="417036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Исполнение по подпрограммам муниципальной программы 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Подпрограмма «Развитие культуры и искусства до 2020 года» - </a:t>
            </a:r>
            <a:r>
              <a:rPr lang="ru-RU" sz="11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34586,5 тыс. рублей.</a:t>
            </a:r>
            <a:r>
              <a:rPr lang="ru-RU" sz="11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Целевые показатели выполнены на 134%.</a:t>
            </a:r>
            <a:r>
              <a:rPr lang="ru-RU" sz="11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Подпрограмма «Организация дополнительного образования до 2020 года»  - 9</a:t>
            </a:r>
            <a:r>
              <a:rPr lang="ru-RU" sz="11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041,5тыс. рублей.</a:t>
            </a:r>
            <a:r>
              <a:rPr lang="ru-RU" sz="11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Целевые показатели выполнены на 100,0%.</a:t>
            </a:r>
            <a:r>
              <a:rPr lang="ru-RU" sz="11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Подпрограмма «Обеспечение реализации муниципальной программы «Развитие культуры в городском округе Верхотурский до 2020 года»  - </a:t>
            </a:r>
            <a:r>
              <a:rPr lang="ru-RU" sz="11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10549,0 тыс. рублей.</a:t>
            </a:r>
            <a:r>
              <a:rPr lang="ru-RU" sz="11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Целевые показатели выполнены на 100,0%.</a:t>
            </a:r>
            <a:r>
              <a:rPr lang="ru-RU" sz="11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Подпрограмма «Библиотечное обслуживание населения до 2020 года»  - </a:t>
            </a:r>
            <a:r>
              <a:rPr lang="ru-RU" sz="11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7416,2 тыс. рублей.</a:t>
            </a:r>
            <a:r>
              <a:rPr lang="ru-RU" sz="11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Целевые показатели выполнены свыше 100 %.</a:t>
            </a:r>
            <a:r>
              <a:rPr lang="ru-RU" sz="11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Подпрограмма «Организация и координация туристической деятельности в городском округе Верхотурский»  - </a:t>
            </a:r>
            <a:r>
              <a:rPr lang="ru-RU" sz="11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163,1тыс. рублей.</a:t>
            </a:r>
            <a:r>
              <a:rPr lang="ru-RU" sz="11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Целевые показатели выполнены свыше 100%.</a:t>
            </a:r>
            <a:r>
              <a:rPr lang="ru-RU" sz="11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Подпрограмма «Молодежь Верхотурья до 2020 года»  -  </a:t>
            </a:r>
            <a:r>
              <a:rPr lang="ru-RU" sz="11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587,5 тыс. рублей.</a:t>
            </a:r>
            <a:r>
              <a:rPr lang="ru-RU" sz="11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Целевые показатели выполнены на 100%.</a:t>
            </a:r>
            <a:r>
              <a:rPr lang="ru-RU" sz="11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Подпрограмма «О дополнительных  мерах по ограничению распространения ВИЧ-инфекции до 2020 года» - </a:t>
            </a:r>
            <a:r>
              <a:rPr lang="ru-RU" sz="11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21,4  тыс. рублей.</a:t>
            </a:r>
            <a:r>
              <a:rPr lang="ru-RU" sz="11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Целевые показатели выполнены на 100%;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Подпрограмма </a:t>
            </a:r>
            <a:r>
              <a:rPr lang="ru-RU" sz="11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«Профилактика экстремизма и терроризма в городском округе Верхотурский до 2020 года»</a:t>
            </a:r>
            <a:r>
              <a:rPr lang="ru-RU" sz="11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- </a:t>
            </a:r>
            <a:r>
              <a:rPr lang="ru-RU" sz="11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0,0  тыс. рублей.</a:t>
            </a:r>
            <a:r>
              <a:rPr lang="ru-RU" sz="11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Целевые показатели выполнены на 0%;</a:t>
            </a:r>
            <a:endParaRPr lang="ru-RU" sz="11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Подпрограмма </a:t>
            </a:r>
            <a:r>
              <a:rPr lang="ru-RU" sz="11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«Профилактика правонарушений, наркомании и пьянства в городском округе Верхотурский»</a:t>
            </a:r>
            <a:r>
              <a:rPr lang="ru-RU" sz="11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- </a:t>
            </a:r>
            <a:r>
              <a:rPr lang="ru-RU" sz="11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5,0 тыс. рублей.</a:t>
            </a:r>
            <a:r>
              <a:rPr lang="ru-RU" sz="11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Целевые показатели выполнены на 100%.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100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indent="3429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00" b="1" kern="0" dirty="0">
                <a:solidFill>
                  <a:srgbClr val="000000"/>
                </a:solidFill>
              </a:rPr>
              <a:t>Оценка полноты финансирования – 1,0</a:t>
            </a:r>
            <a:endParaRPr lang="ru-RU" sz="1100" kern="0" dirty="0">
              <a:solidFill>
                <a:srgbClr val="000000"/>
              </a:solidFill>
            </a:endParaRPr>
          </a:p>
          <a:p>
            <a:pPr indent="3429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00" b="1" kern="0" dirty="0">
                <a:solidFill>
                  <a:srgbClr val="000000"/>
                </a:solidFill>
              </a:rPr>
              <a:t>Оценка достижения плановых значений целевых показателей – 1,1</a:t>
            </a:r>
          </a:p>
          <a:p>
            <a:pPr indent="3429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00" b="1" kern="0" dirty="0">
                <a:solidFill>
                  <a:srgbClr val="000000"/>
                </a:solidFill>
              </a:rPr>
              <a:t>Оценка эффективности реализации муниципальной программы - 4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100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100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100" kern="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70" name="Picture 30" descr="https://encrypted-tbn1.gstatic.com/images?q=tbn:ANd9GcShumV2xiO8IbyEBiV7BNd_L9CAecfaGCTg9_44Z_GHM5SGbP4Yjw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5214938"/>
            <a:ext cx="2644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Прямоугольник 3"/>
          <p:cNvSpPr>
            <a:spLocks noChangeArrowheads="1"/>
          </p:cNvSpPr>
          <p:nvPr/>
        </p:nvSpPr>
        <p:spPr bwMode="auto">
          <a:xfrm>
            <a:off x="0" y="4786313"/>
            <a:ext cx="5072063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Информация размещена на официальном сайте городского округа Верхотурский:</a:t>
            </a:r>
            <a:r>
              <a:rPr lang="ru-RU" sz="140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solidFill>
                  <a:srgbClr val="293DF7"/>
                </a:solidFill>
                <a:latin typeface="Times New Roman" pitchFamily="18" charset="0"/>
                <a:cs typeface="Times New Roman" pitchFamily="18" charset="0"/>
              </a:rPr>
              <a:t>http://adm-verhotury.ru/msu/administratsiya-gorodskogo-okruga-verhoturskij/komitet-ekonomiki-i-planirovaniya/planyi-rabot-i-otchetyi/</a:t>
            </a:r>
            <a:endParaRPr lang="ru-RU" sz="100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1538" y="500063"/>
            <a:ext cx="7072363" cy="1214437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>Реализация мероприятий по муниципальной </a:t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>программе городского округа Верхотурский «Развитие физической культуры и спорта в городском округе Верхотурский до 2020 года» за 2018 год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143125"/>
            <a:ext cx="8072438" cy="1416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Исполнение по подпрограммам муниципальной программы 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Подпрограмма «Обеспечение деятельности подростковых клубов до 2020 года»  - </a:t>
            </a:r>
            <a:r>
              <a:rPr lang="ru-RU" sz="12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156,5 тыс. рублей. 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Целевые показатели выполнены на 100%.</a:t>
            </a:r>
            <a:r>
              <a:rPr lang="ru-RU" sz="12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Подпрограмма «Массовая физкультурно-спортивная работа и подготовка спортивного резерва до 2020 года»  - </a:t>
            </a:r>
            <a:r>
              <a:rPr lang="ru-RU" sz="12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4460,0 тыс. рублей.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Целевые показатели выполнены на 100%.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«Развитие инфраструктуры объектов спорта» - </a:t>
            </a:r>
            <a:r>
              <a:rPr lang="ru-RU" sz="12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195,9 тыс. рублей.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Целевые показатели выполнены на 100%.</a:t>
            </a:r>
            <a:endParaRPr lang="ru-RU" sz="1200" b="1" kern="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</p:txBody>
      </p:sp>
      <p:pic>
        <p:nvPicPr>
          <p:cNvPr id="37894" name="Picture 38" descr="http://static-web-0.kspu.ru/web/images/2013/10/14/639f2e2e300b91ef80cbf812a259b3d3/sport1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4500563"/>
            <a:ext cx="27924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313" y="3714750"/>
            <a:ext cx="650081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00000"/>
                </a:solidFill>
              </a:rPr>
              <a:t>Оценка полноты финансирования – 1,0</a:t>
            </a:r>
            <a:endParaRPr lang="ru-RU" sz="1200" kern="0" dirty="0">
              <a:solidFill>
                <a:srgbClr val="000000"/>
              </a:solidFill>
            </a:endParaRPr>
          </a:p>
          <a:p>
            <a:pPr indent="3429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00000"/>
                </a:solidFill>
              </a:rPr>
              <a:t>Оценка достижения плановых значений целевых показателей – 1,0</a:t>
            </a:r>
          </a:p>
          <a:p>
            <a:pPr indent="3429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00000"/>
                </a:solidFill>
              </a:rPr>
              <a:t>Оценка эффективности реализации муниципальной программы - 5</a:t>
            </a:r>
            <a:endParaRPr lang="ru-RU" sz="1200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Прямоугольник 3"/>
          <p:cNvSpPr>
            <a:spLocks noChangeArrowheads="1"/>
          </p:cNvSpPr>
          <p:nvPr/>
        </p:nvSpPr>
        <p:spPr bwMode="auto">
          <a:xfrm>
            <a:off x="357188" y="6143625"/>
            <a:ext cx="5715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Информация размещена на официальном сайте городского округа Верхотурский:</a:t>
            </a:r>
            <a:r>
              <a:rPr lang="ru-RU" sz="140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solidFill>
                  <a:srgbClr val="293DF7"/>
                </a:solidFill>
                <a:latin typeface="Times New Roman" pitchFamily="18" charset="0"/>
                <a:cs typeface="Times New Roman" pitchFamily="18" charset="0"/>
              </a:rPr>
              <a:t>http://adm-verhotury.ru/msu/administratsiya-gorodskogo-okruga-verhoturskij/komitet-ekonomiki-i-planirovaniya/planyi-rabot-i-otchetyi/</a:t>
            </a:r>
            <a:endParaRPr lang="ru-RU" sz="100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42976" y="1"/>
            <a:ext cx="6929487" cy="1285859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>Реализация мероприятий по муниципальной программе городского округа Верхотурский «Социальная политика в городском округе Верхотурский до 2020 года» за 2018 год</a:t>
            </a: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5" y="1357313"/>
            <a:ext cx="7858125" cy="4370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Исполнение по подпрограммам муниципальной программы </a:t>
            </a:r>
            <a:r>
              <a:rPr lang="ru-RU" sz="12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«О дополнительных мерах по ограничению распространения туберкулеза до 2020 года» -  </a:t>
            </a:r>
            <a:r>
              <a:rPr lang="ru-RU" sz="12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60,0 тыс.рублей.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Целевые показатели выполнены на 72,2%.</a:t>
            </a:r>
            <a:endParaRPr lang="ru-RU" sz="120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«</a:t>
            </a:r>
            <a:r>
              <a:rPr lang="ru-RU" sz="1200" kern="0" dirty="0" err="1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Вакцинопрофилактика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до 2020 года» - </a:t>
            </a:r>
            <a:r>
              <a:rPr lang="ru-RU" sz="12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211,8 тыс.рублей.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Целевые показатели выполнены на 100%.</a:t>
            </a:r>
            <a:endParaRPr lang="ru-RU" sz="120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«Профилактика правонарушений, наркомании и пьянства  в городском округе Верхотурский до 2020 года» - </a:t>
            </a:r>
            <a:r>
              <a:rPr lang="ru-RU" sz="12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52,4 тыс.рублей.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Целевые показатели выполнены на 100%.</a:t>
            </a:r>
          </a:p>
          <a:p>
            <a:pPr>
              <a:defRPr/>
            </a:pPr>
            <a:r>
              <a:rPr lang="ru-RU" sz="1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Подпрограмма  «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Предоставление региональной поддержки молодым семьям на улучшение жилищных условий по городскому округу Верхотурский до 2020 года</a:t>
            </a:r>
            <a:r>
              <a:rPr lang="ru-RU" sz="1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200" b="1" kern="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657,0 тыс.рублей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. Целевые показатели выполнены на 100%.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«Устойчивое развитие сельских территорий городского округа Верхотурский до 2020 года» - </a:t>
            </a:r>
            <a:r>
              <a:rPr lang="ru-RU" sz="12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1579,6 тыс.рублей.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Целевые показатели выполнены на 100%.</a:t>
            </a:r>
            <a:endParaRPr lang="ru-RU" sz="120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«Старшее поколение городского округа Верхотурский до 2020 года» - </a:t>
            </a:r>
            <a:r>
              <a:rPr lang="ru-RU" sz="12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262,7 тыс.рублей.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Целевые показатели выполнены на 93,3%.</a:t>
            </a:r>
            <a:endParaRPr lang="ru-RU" sz="120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«Поддержка малообеспеченных слоев населения и общественных организаций до 2020 года» - </a:t>
            </a:r>
            <a:r>
              <a:rPr lang="ru-RU" sz="12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236,2 тыс.рублей.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Целевые показатели выполнены на 103,6%.</a:t>
            </a:r>
            <a:endParaRPr lang="ru-RU" sz="120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«Осуществление государственных полномочий по предоставлению гражданам субсидий на оплату жилого помещения и коммунальных услуг, предоставление отдельным категориям граждан компенсации расходов на оплату жилого помещения и коммунальных услуг« – </a:t>
            </a:r>
            <a:r>
              <a:rPr lang="ru-RU" sz="12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29745,4 тыс.рублей.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Целевые показатели выполнены на 100%.</a:t>
            </a:r>
            <a:endParaRPr lang="ru-RU" sz="120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«Осуществление государственных полномочий Свердловской области по постановке на учет и учету граждан Российской Федерации, имеющих право на получение жилищных субсидий на приобретение или строительство жилых помещений в соответствии с федеральным законом о жилищных субсидиях гражданам, выезжающим из районов Крайнего Севера и приравненных к ним местностей» - </a:t>
            </a:r>
            <a:r>
              <a:rPr lang="ru-RU" sz="12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0,1 тыс. рублей.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Целевые показатели выполнены на 100%.</a:t>
            </a:r>
            <a:endParaRPr lang="ru-RU" sz="120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</p:txBody>
      </p:sp>
      <p:pic>
        <p:nvPicPr>
          <p:cNvPr id="38918" name="Рисунок 7" descr="доп меры соц поддержки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5786438"/>
            <a:ext cx="24288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2875" y="5572125"/>
            <a:ext cx="650081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00000"/>
                </a:solidFill>
              </a:rPr>
              <a:t>Оценка полноты финансирования – 0,94</a:t>
            </a:r>
            <a:endParaRPr lang="ru-RU" sz="1200" kern="0" dirty="0">
              <a:solidFill>
                <a:srgbClr val="000000"/>
              </a:solidFill>
            </a:endParaRPr>
          </a:p>
          <a:p>
            <a:pPr indent="3429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00000"/>
                </a:solidFill>
              </a:rPr>
              <a:t>Оценка достижения плановых значений целевых показателей – 0,96</a:t>
            </a:r>
          </a:p>
          <a:p>
            <a:pPr indent="3429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00000"/>
                </a:solidFill>
              </a:rPr>
              <a:t>Оценка эффективности реализации муниципальной программы - 4</a:t>
            </a:r>
            <a:endParaRPr lang="ru-RU" sz="1200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Прямоугольник 3"/>
          <p:cNvSpPr>
            <a:spLocks noChangeArrowheads="1"/>
          </p:cNvSpPr>
          <p:nvPr/>
        </p:nvSpPr>
        <p:spPr bwMode="auto">
          <a:xfrm>
            <a:off x="142875" y="6000750"/>
            <a:ext cx="51435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Информация размещена на официальном сайте городского округа Верхотурский:</a:t>
            </a:r>
            <a:r>
              <a:rPr lang="ru-RU" sz="140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solidFill>
                  <a:srgbClr val="293DF7"/>
                </a:solidFill>
                <a:latin typeface="Times New Roman" pitchFamily="18" charset="0"/>
                <a:cs typeface="Times New Roman" pitchFamily="18" charset="0"/>
              </a:rPr>
              <a:t>http://adm-verhotury.ru/msu/administratsiya-gorodskogo-okruga-verhoturskij/komitet-ekonomiki-i-planirovaniya/planyi-rabot-i-otchetyi/</a:t>
            </a:r>
            <a:endParaRPr lang="ru-RU" sz="100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072362" cy="1428736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>Реализация мероприятий по муниципальной программе городского округа Верхотурский «Развитие жилищно-коммунального хозяйства и благоустройства городского округа Верхотурский до 2020 года» за 2018 год</a:t>
            </a: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5" y="1500188"/>
            <a:ext cx="8001000" cy="4000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Исполнение по подпрограммам муниципальной программы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«Ремонт жилого фонда городского округа Верхотурский до 2020 года» - </a:t>
            </a:r>
            <a:r>
              <a:rPr lang="ru-RU" sz="12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4066,6 тыс. руб. .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Целевые показатели выполнены на 100%.</a:t>
            </a:r>
            <a:endParaRPr lang="ru-RU" sz="120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«Развитие и модернизация объектов коммунальной инфраструктуры городского округа Верхотурский до 2020 года» - </a:t>
            </a:r>
            <a:r>
              <a:rPr lang="ru-RU" sz="12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41301,0 тыс. руб. .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Целевые показатели выполнены на 100%.</a:t>
            </a:r>
            <a:endParaRPr lang="ru-RU" sz="120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«Обеспечение деятельности жилищно-коммунального хозяйства городского округа Верхотурский до 2020 года» -</a:t>
            </a:r>
            <a:r>
              <a:rPr lang="ru-RU" sz="12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21889,0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12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тыс. руб. .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Целевые показатели выполнены на 52,8%.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«Развитие газификации в городском округе Верхотурский до 2020 года» - </a:t>
            </a:r>
            <a:r>
              <a:rPr lang="ru-RU" sz="12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23359,2 тыс. руб. .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Целевые показатели выполнены на 100%.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«Развитие банного хозяйства в городском округе Верхотурский до 2020 года» - </a:t>
            </a:r>
            <a:r>
              <a:rPr lang="ru-RU" sz="12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341,1 тыс. руб. .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Целевые показатели выполнены на 100%.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«Благоустройство городского округа Верхотурский  до 2020 года» - </a:t>
            </a:r>
            <a:r>
              <a:rPr lang="ru-RU" sz="12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8629,8 тыс. руб. .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Целевые показатели выполнены на 100,0%.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«Переселение граждан из аварийного жилищного фонда с учетом необходимости развития малоэтажного жилищного строительства на территории городского округа Верхотурский до 2020 года » - </a:t>
            </a:r>
            <a:r>
              <a:rPr lang="ru-RU" sz="12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5917,0 тыс. руб. .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Целевые показатели выполнены на100%.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«Осуществление государственного полномочия Свердловской области по предоставлению гражданам, проживающим на территории Свердловской области, мер социальной поддержки по частичному освобождению от платы за коммунальные услуги» - </a:t>
            </a:r>
            <a:r>
              <a:rPr lang="ru-RU" sz="12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2158,5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12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тыс. руб. .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Целевые показатели выполнены на 100%.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«Осуществление мероприятий по содержанию детских площадок городского округа Верхотурский до 2020 года» – </a:t>
            </a:r>
            <a:r>
              <a:rPr lang="ru-RU" sz="12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377,7 тыс.рублей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. Целевые показатели выполнены на 100%.</a:t>
            </a:r>
          </a:p>
        </p:txBody>
      </p:sp>
      <p:pic>
        <p:nvPicPr>
          <p:cNvPr id="39942" name="Рисунок 17" descr="ком-ый комплекс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5357813"/>
            <a:ext cx="240982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5429250"/>
            <a:ext cx="650081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00000"/>
                </a:solidFill>
              </a:rPr>
              <a:t>Оценка полноты финансирования – 0,98</a:t>
            </a:r>
            <a:endParaRPr lang="ru-RU" sz="1200" kern="0" dirty="0">
              <a:solidFill>
                <a:srgbClr val="000000"/>
              </a:solidFill>
            </a:endParaRPr>
          </a:p>
          <a:p>
            <a:pPr indent="3429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00000"/>
                </a:solidFill>
              </a:rPr>
              <a:t>Оценка достижения плановых значений целевых показателей – 0,9</a:t>
            </a:r>
          </a:p>
          <a:p>
            <a:pPr indent="3429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00000"/>
                </a:solidFill>
              </a:rPr>
              <a:t>Оценка эффективности реализации муниципальной программы - 4</a:t>
            </a:r>
            <a:endParaRPr lang="ru-RU" sz="1200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Прямоугольник 3"/>
          <p:cNvSpPr>
            <a:spLocks noChangeArrowheads="1"/>
          </p:cNvSpPr>
          <p:nvPr/>
        </p:nvSpPr>
        <p:spPr bwMode="auto">
          <a:xfrm>
            <a:off x="500063" y="4714875"/>
            <a:ext cx="45005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Информация размещена на официальном сайте городского округа Верхотурский:</a:t>
            </a:r>
            <a:r>
              <a:rPr lang="ru-RU" sz="140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solidFill>
                  <a:srgbClr val="293DF7"/>
                </a:solidFill>
                <a:latin typeface="Times New Roman" pitchFamily="18" charset="0"/>
                <a:cs typeface="Times New Roman" pitchFamily="18" charset="0"/>
              </a:rPr>
              <a:t>http://adm-verhotury.ru/msu/administratsiya-gorodskogo-okruga-verhoturskij/komitet-ekonomiki-i-planirovaniya/planyi-rabot-i-otchetyi/</a:t>
            </a:r>
            <a:endParaRPr lang="ru-RU" sz="100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42977" y="500063"/>
            <a:ext cx="6929486" cy="1571625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>Реализация мероприятий по муниципальной программе городского округа Верхотурский «Развитие земельных отношений, градостроительная деятельность, управление муниципальной собственностью городского округа Верхотурский до 2020 года» за 2018 год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214563"/>
            <a:ext cx="8143875" cy="1046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Исполнение по подпрограммам муниципальной программы </a:t>
            </a:r>
            <a:r>
              <a:rPr lang="ru-RU" sz="12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 «Градостроительное развитие территории  городского округа Верхотурский до 2020 года» - </a:t>
            </a:r>
            <a:r>
              <a:rPr lang="ru-RU" sz="12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585,2 тыс.руб. 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Целевые показатели выполнены на 100%.</a:t>
            </a:r>
            <a:endParaRPr lang="ru-RU" sz="120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«Управление муниципальной собственностью  городского округа Верхотурский до 2020 года» - </a:t>
            </a:r>
            <a:r>
              <a:rPr lang="ru-RU" sz="12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2326,6 тыс.рублей .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Целевые показатели выполнены на 100%.</a:t>
            </a:r>
            <a:endParaRPr lang="ru-RU" sz="120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</p:txBody>
      </p:sp>
      <p:pic>
        <p:nvPicPr>
          <p:cNvPr id="40966" name="Picture 2" descr="http://static.valoggia.fr/var/lpe/storage/images/pi/accueil/infos-conseils/transactions-entre-particuliers/acheter-un-logement-entre-particuliers/certificat-urbanisme-20080710/460466-4-fre-FR/Le-certificat-d-urbanis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3857625"/>
            <a:ext cx="27622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88" y="3429000"/>
            <a:ext cx="650081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00000"/>
                </a:solidFill>
              </a:rPr>
              <a:t>Оценка полноты финансирования – 0,79</a:t>
            </a:r>
            <a:endParaRPr lang="ru-RU" sz="1200" kern="0" dirty="0">
              <a:solidFill>
                <a:srgbClr val="000000"/>
              </a:solidFill>
            </a:endParaRPr>
          </a:p>
          <a:p>
            <a:pPr indent="3429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00000"/>
                </a:solidFill>
              </a:rPr>
              <a:t>Оценка достижения плановых значений целевых показателей – 1,0</a:t>
            </a:r>
          </a:p>
          <a:p>
            <a:pPr indent="3429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00000"/>
                </a:solidFill>
              </a:rPr>
              <a:t>Оценка эффективности реализации муниципальной программы - 4</a:t>
            </a:r>
            <a:endParaRPr lang="ru-RU" sz="1200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Прямоугольник 3"/>
          <p:cNvSpPr>
            <a:spLocks noChangeArrowheads="1"/>
          </p:cNvSpPr>
          <p:nvPr/>
        </p:nvSpPr>
        <p:spPr bwMode="auto">
          <a:xfrm>
            <a:off x="285750" y="5857875"/>
            <a:ext cx="52863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Информация размещена на официальном сайте городского округа Верхотурский:</a:t>
            </a:r>
            <a:r>
              <a:rPr lang="ru-RU" sz="140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solidFill>
                  <a:srgbClr val="293DF7"/>
                </a:solidFill>
                <a:latin typeface="Times New Roman" pitchFamily="18" charset="0"/>
                <a:cs typeface="Times New Roman" pitchFamily="18" charset="0"/>
              </a:rPr>
              <a:t>http://adm-verhotury.ru/msu/administratsiya-gorodskogo-okruga-verhoturskij/komitet-ekonomiki-i-planirovaniya/planyi-rabot-i-otchetyi/</a:t>
            </a:r>
            <a:endParaRPr lang="ru-RU" sz="100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1539" y="500063"/>
            <a:ext cx="6858048" cy="1500177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>Реализация мероприятий по муниципальной программе городского округа Верхотурский «Развитие транспортного обслуживания и дорожного хозяйства городского округа Верхотурский до 2020 года» за 2018 год</a:t>
            </a:r>
            <a:endParaRPr lang="ru-RU" sz="2000" dirty="0"/>
          </a:p>
        </p:txBody>
      </p:sp>
      <p:sp>
        <p:nvSpPr>
          <p:cNvPr id="6" name="Прямоугольник 28"/>
          <p:cNvSpPr/>
          <p:nvPr/>
        </p:nvSpPr>
        <p:spPr>
          <a:xfrm>
            <a:off x="142875" y="2286000"/>
            <a:ext cx="7858125" cy="147796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Исполнение по подпрограммам муниципальной программы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Подпрограмма «Транспортное обслуживание населения городского округа Верхотурский до 2020 года»  - </a:t>
            </a:r>
            <a:r>
              <a:rPr lang="ru-RU" sz="11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1753,2 тыс. рублей</a:t>
            </a:r>
            <a:r>
              <a:rPr lang="ru-RU" sz="11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Целевые показатели выполнены на 100%.</a:t>
            </a:r>
            <a:endParaRPr lang="ru-RU" sz="1100" b="1" kern="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Подпрограмма «Развитие и обеспечение сохранности улично-дорожной сети городского округа Верхотурский до 2020 года» </a:t>
            </a:r>
            <a:r>
              <a:rPr lang="ru-RU" sz="11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- 8563,4 тыс. рублей.</a:t>
            </a:r>
            <a:r>
              <a:rPr lang="ru-RU" sz="11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Целевые показатели выполнены на100%.</a:t>
            </a:r>
            <a:endParaRPr lang="ru-RU" sz="1100" b="1" kern="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Подпрограмма «Повышение безопасности дорожного движения городского округа Верхотурский до 2020 года»</a:t>
            </a:r>
            <a:r>
              <a:rPr lang="ru-RU" sz="11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- 5075,1 тыс. рублей.</a:t>
            </a:r>
            <a:r>
              <a:rPr lang="ru-RU" sz="11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Целевые показатели выполнены на 100%.</a:t>
            </a:r>
            <a:endParaRPr lang="ru-RU" sz="1100" kern="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10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</p:txBody>
      </p:sp>
      <p:pic>
        <p:nvPicPr>
          <p:cNvPr id="4199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3429000"/>
            <a:ext cx="222091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4429125"/>
            <a:ext cx="20034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50" y="4143375"/>
            <a:ext cx="450056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00000"/>
                </a:solidFill>
              </a:rPr>
              <a:t>Оценка полноты финансирования – 0,97</a:t>
            </a:r>
            <a:endParaRPr lang="ru-RU" sz="1200" kern="0" dirty="0">
              <a:solidFill>
                <a:srgbClr val="000000"/>
              </a:solidFill>
            </a:endParaRPr>
          </a:p>
          <a:p>
            <a:pPr indent="3429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00000"/>
                </a:solidFill>
              </a:rPr>
              <a:t>Оценка достижения плановых значений целевых показателей – 1,0</a:t>
            </a:r>
          </a:p>
          <a:p>
            <a:pPr indent="3429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00000"/>
                </a:solidFill>
              </a:rPr>
              <a:t>Оценка эффективности реализации муниципальной программы - 4</a:t>
            </a:r>
            <a:endParaRPr lang="ru-RU" sz="1200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Прямоугольник 3"/>
          <p:cNvSpPr>
            <a:spLocks noChangeArrowheads="1"/>
          </p:cNvSpPr>
          <p:nvPr/>
        </p:nvSpPr>
        <p:spPr bwMode="auto">
          <a:xfrm>
            <a:off x="428625" y="4929188"/>
            <a:ext cx="528637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Информация размещена на официальном сайте городского округа Верхотурский:</a:t>
            </a:r>
            <a:r>
              <a:rPr lang="ru-RU" sz="140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solidFill>
                  <a:srgbClr val="293DF7"/>
                </a:solidFill>
                <a:latin typeface="Times New Roman" pitchFamily="18" charset="0"/>
                <a:cs typeface="Times New Roman" pitchFamily="18" charset="0"/>
              </a:rPr>
              <a:t>http://adm-verhotury.ru/msu/administratsiya-gorodskogo-okruga-verhoturskij/komitet-ekonomiki-i-planirovaniya/planyi-rabot-i-otchetyi/</a:t>
            </a:r>
            <a:endParaRPr lang="ru-RU" sz="100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1563" y="142875"/>
            <a:ext cx="6929437" cy="1285875"/>
          </a:xfrm>
          <a:prstGeom prst="rect">
            <a:avLst/>
          </a:prstGeom>
        </p:spPr>
        <p:txBody>
          <a:bodyPr anchor="b"/>
          <a:lstStyle/>
          <a:p>
            <a:pPr algn="r" eaLnBrk="0" hangingPunct="0"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/>
                <a:ea typeface="+mj-ea"/>
                <a:cs typeface="Times New Roman" pitchFamily="18"/>
              </a:rPr>
              <a:t>Реализация мероприятий по муниципальной</a:t>
            </a:r>
          </a:p>
          <a:p>
            <a:pPr algn="r" eaLnBrk="0" hangingPunct="0"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/>
                <a:ea typeface="+mj-ea"/>
                <a:cs typeface="Times New Roman" pitchFamily="18"/>
              </a:rPr>
              <a:t> программе городского округа Верхотурский «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cs typeface="Times New Roman" pitchFamily="18"/>
              </a:rPr>
              <a:t>Экология и природные ресурсы городского округа Верхотурский</a:t>
            </a:r>
          </a:p>
          <a:p>
            <a:pPr algn="r" eaLnBrk="0" hangingPunct="0"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cs typeface="Times New Roman" pitchFamily="18"/>
              </a:rPr>
              <a:t> до 2020 года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/>
                <a:ea typeface="+mj-ea"/>
                <a:cs typeface="Times New Roman" pitchFamily="18"/>
              </a:rPr>
              <a:t>» за 2018 год</a:t>
            </a:r>
            <a:endParaRPr lang="ru-RU" sz="2000" b="1" dirty="0">
              <a:solidFill>
                <a:srgbClr val="FF8E49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3013" name="Рисунок 16" descr="Охрана окружающей среды 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813" y="3643313"/>
            <a:ext cx="2794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5750" y="1928813"/>
            <a:ext cx="7786688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14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Исполнение по подпрограммам муниципальной программы 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Подпрограмма «Обращение с твердыми и жидкими бытовыми отходами до 2020 года» -  </a:t>
            </a:r>
            <a:r>
              <a:rPr lang="ru-RU" sz="12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1139,1 тыс.руб.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Целевые показатели выполнены на 100%.</a:t>
            </a:r>
            <a:endParaRPr lang="ru-RU" sz="1200" b="1" kern="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Подпрограмма «Содержание нецентрализованных источников водоснабжения до 2020 года» - </a:t>
            </a:r>
            <a:r>
              <a:rPr lang="ru-RU" sz="12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1296,4 тыс.руб.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Целевые показатели выполнены на 100%.</a:t>
            </a:r>
            <a:endParaRPr lang="ru-RU" sz="1200" b="1" kern="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786188"/>
            <a:ext cx="650081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00000"/>
                </a:solidFill>
              </a:rPr>
              <a:t>Оценка полноты финансирования – 0,99</a:t>
            </a:r>
            <a:endParaRPr lang="ru-RU" sz="1200" kern="0" dirty="0">
              <a:solidFill>
                <a:srgbClr val="000000"/>
              </a:solidFill>
            </a:endParaRPr>
          </a:p>
          <a:p>
            <a:pPr indent="3429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00000"/>
                </a:solidFill>
              </a:rPr>
              <a:t>Оценка достижения плановых значений целевых показателей – 1,0</a:t>
            </a:r>
          </a:p>
          <a:p>
            <a:pPr indent="3429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00000"/>
                </a:solidFill>
              </a:rPr>
              <a:t>Оценка эффективности реализации муниципальной программы - 5</a:t>
            </a:r>
            <a:endParaRPr lang="ru-RU" sz="1200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Прямоугольник 3"/>
          <p:cNvSpPr>
            <a:spLocks noChangeArrowheads="1"/>
          </p:cNvSpPr>
          <p:nvPr/>
        </p:nvSpPr>
        <p:spPr bwMode="auto">
          <a:xfrm>
            <a:off x="214313" y="5929313"/>
            <a:ext cx="528637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Информация размещена на официальном сайте городского округа Верхотурский:</a:t>
            </a:r>
            <a:r>
              <a:rPr lang="ru-RU" sz="140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solidFill>
                  <a:srgbClr val="293DF7"/>
                </a:solidFill>
                <a:latin typeface="Times New Roman" pitchFamily="18" charset="0"/>
                <a:cs typeface="Times New Roman" pitchFamily="18" charset="0"/>
              </a:rPr>
              <a:t>http://adm-verhotury.ru/msu/administratsiya-gorodskogo-okruga-verhoturskij/komitet-ekonomiki-i-planirovaniya/planyi-rabot-i-otchetyi/</a:t>
            </a:r>
            <a:endParaRPr lang="ru-RU" sz="100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1563" y="214313"/>
            <a:ext cx="7040562" cy="1571625"/>
          </a:xfrm>
          <a:prstGeom prst="rect">
            <a:avLst/>
          </a:prstGeom>
        </p:spPr>
        <p:txBody>
          <a:bodyPr anchor="b"/>
          <a:lstStyle/>
          <a:p>
            <a:pPr algn="r" eaLnBrk="0" hangingPunct="0"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/>
                <a:ea typeface="+mj-ea"/>
                <a:cs typeface="Times New Roman" pitchFamily="18"/>
              </a:rPr>
              <a:t>Реализация мероприятий по муниципальной программе городского округа Верхотурский «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cs typeface="Times New Roman" pitchFamily="18"/>
              </a:rPr>
              <a:t>Национальная безопасность и правоохранительная деятельность</a:t>
            </a:r>
          </a:p>
          <a:p>
            <a:pPr algn="r" eaLnBrk="0" hangingPunct="0"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cs typeface="Times New Roman" pitchFamily="18"/>
              </a:rPr>
              <a:t> на территории городского округа Верхотурский </a:t>
            </a:r>
          </a:p>
          <a:p>
            <a:pPr algn="r" eaLnBrk="0" hangingPunct="0"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cs typeface="Times New Roman" pitchFamily="18"/>
              </a:rPr>
              <a:t>до 2020 года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/>
                <a:ea typeface="+mj-ea"/>
                <a:cs typeface="Times New Roman" pitchFamily="18"/>
              </a:rPr>
              <a:t>» за 2018 год</a:t>
            </a:r>
            <a:endParaRPr lang="ru-RU" sz="2000" b="1" dirty="0">
              <a:solidFill>
                <a:srgbClr val="FF8E49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28"/>
          <p:cNvSpPr/>
          <p:nvPr/>
        </p:nvSpPr>
        <p:spPr>
          <a:xfrm>
            <a:off x="142875" y="1857375"/>
            <a:ext cx="7786688" cy="270827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14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Исполнение по подпрограммам муниципальной программы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Подпрограмма «Предупреждение и ликвидация чрезвычайных ситуаций и стихийных бедствий  природного и техногенного характера до 2020 года» - </a:t>
            </a:r>
            <a:r>
              <a:rPr lang="ru-RU" sz="12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592,0 тыс. руб.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Целевые показатели выполнены на 100%.</a:t>
            </a:r>
            <a:endParaRPr lang="ru-RU" sz="1200" kern="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Подпрограмма «Обеспечение деятельности по предупреждению и ликвидации последствий чрезвычайных ситуаций и стихийных бедствий природного и техногенного характера до 2020 года» - </a:t>
            </a:r>
            <a:r>
              <a:rPr lang="ru-RU" sz="12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6332,4 тыс. руб.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Целевые показатели выполнены на 100%.</a:t>
            </a:r>
            <a:endParaRPr lang="ru-RU" sz="1200" b="1" kern="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Подпрограмма «Обеспечение первичных мер пожарной безопасности  до 2020 года» - </a:t>
            </a:r>
            <a:r>
              <a:rPr lang="ru-RU" sz="12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791,9 тыс. руб.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Целевые показатели выполнены на 100%.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Подпрограмма «Профилактика экстремизма и терроризма в городском округе Верхотурский  до 2020 года» - </a:t>
            </a:r>
            <a:r>
              <a:rPr lang="ru-RU" sz="12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201,0 тыс. руб.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Целевые показатели выполнены на 100%.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«Обеспечение безопасности людей на водных объектах» - </a:t>
            </a:r>
            <a:r>
              <a:rPr lang="ru-RU" sz="12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523,0 тыс.рублей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Целевые показатели выполнены на 100%.</a:t>
            </a:r>
            <a:endParaRPr lang="ru-RU" sz="120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«Патриотическое воспитание граждан в городском округе Верхотурский» - </a:t>
            </a:r>
            <a:r>
              <a:rPr lang="ru-RU" sz="12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841,3 тыс.рублей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Целевые показатели выполнены на 100%.</a:t>
            </a:r>
            <a:endParaRPr lang="ru-RU" sz="120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</p:txBody>
      </p:sp>
      <p:pic>
        <p:nvPicPr>
          <p:cNvPr id="44038" name="Рисунок 17" descr="ГО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5143500"/>
            <a:ext cx="235743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4" descr="Картинки по запросу картинки едд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0" y="4429125"/>
            <a:ext cx="2233613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2875" y="4714875"/>
            <a:ext cx="521493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00000"/>
                </a:solidFill>
              </a:rPr>
              <a:t>Оценка полноты финансирования – 0,99</a:t>
            </a:r>
            <a:endParaRPr lang="ru-RU" sz="1200" kern="0" dirty="0">
              <a:solidFill>
                <a:srgbClr val="000000"/>
              </a:solidFill>
            </a:endParaRPr>
          </a:p>
          <a:p>
            <a:pPr indent="3429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00000"/>
                </a:solidFill>
              </a:rPr>
              <a:t>Оценка достижения плановых значений целевых показателей – 1,0</a:t>
            </a:r>
          </a:p>
          <a:p>
            <a:pPr indent="3429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00000"/>
                </a:solidFill>
              </a:rPr>
              <a:t>Оценка эффективности реализации муниципальной программы - 5</a:t>
            </a:r>
            <a:endParaRPr lang="ru-RU" sz="1200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Прямоугольник 3"/>
          <p:cNvSpPr>
            <a:spLocks noChangeArrowheads="1"/>
          </p:cNvSpPr>
          <p:nvPr/>
        </p:nvSpPr>
        <p:spPr bwMode="auto">
          <a:xfrm>
            <a:off x="428625" y="4572000"/>
            <a:ext cx="52863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Информация размещена на официальном сайте городского округа Верхотурский:</a:t>
            </a:r>
            <a:r>
              <a:rPr lang="ru-RU" sz="140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solidFill>
                  <a:srgbClr val="293DF7"/>
                </a:solidFill>
                <a:latin typeface="Times New Roman" pitchFamily="18" charset="0"/>
                <a:cs typeface="Times New Roman" pitchFamily="18" charset="0"/>
              </a:rPr>
              <a:t>http://adm-verhotury.ru/msu/administratsiya-gorodskogo-okruga-verhoturskij/komitet-ekonomiki-i-planirovaniya/planyi-rabot-i-otchetyi/</a:t>
            </a:r>
            <a:endParaRPr lang="ru-RU" sz="100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1563" y="0"/>
            <a:ext cx="7040562" cy="1571625"/>
          </a:xfrm>
          <a:prstGeom prst="rect">
            <a:avLst/>
          </a:prstGeom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kern="0" dirty="0">
                <a:solidFill>
                  <a:schemeClr val="accent5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/>
                <a:ea typeface="+mj-ea"/>
                <a:cs typeface="Times New Roman" pitchFamily="18"/>
              </a:rPr>
              <a:t>Реализация мероприятий по муниципальной программе городского округа Верхотурский «</a:t>
            </a:r>
            <a:r>
              <a:rPr lang="ru-RU" sz="2000" b="1" kern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cs typeface="Times New Roman" pitchFamily="18"/>
              </a:rPr>
              <a:t>Содействие развитию малого и среднего предпринимательства и сельскохозяйственных товаропроизводителей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kern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cs typeface="Times New Roman" pitchFamily="18"/>
              </a:rPr>
              <a:t>в городском округе Верхотурский до 2020 года</a:t>
            </a:r>
            <a:r>
              <a:rPr lang="ru-RU" sz="2000" b="1" kern="0" dirty="0">
                <a:solidFill>
                  <a:schemeClr val="accent5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/>
                <a:ea typeface="+mj-ea"/>
                <a:cs typeface="Times New Roman" pitchFamily="18"/>
              </a:rPr>
              <a:t>» за 2018 год</a:t>
            </a:r>
            <a:endParaRPr lang="ru-RU" sz="2000" b="1" kern="0" dirty="0">
              <a:solidFill>
                <a:srgbClr val="FF8E49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5061" name="Рисунок 17" descr="АПК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3429000"/>
            <a:ext cx="2751137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313" y="2071688"/>
            <a:ext cx="7643812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Исполнение по подпрограммам муниципальной программы 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«Поддержка малого и среднего предпринимательства в городском округе Верхотурский до 2020 года» - </a:t>
            </a:r>
            <a:r>
              <a:rPr lang="ru-RU" sz="14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472,5 тыс.рублей.</a:t>
            </a:r>
            <a:r>
              <a:rPr lang="ru-RU" sz="14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Целевые показатели выполнены на 112,3%.</a:t>
            </a:r>
            <a:endParaRPr lang="ru-RU" sz="140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214688"/>
            <a:ext cx="650081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00000"/>
                </a:solidFill>
              </a:rPr>
              <a:t>Оценка полноты финансирования – 1,0</a:t>
            </a:r>
            <a:endParaRPr lang="ru-RU" sz="1200" kern="0" dirty="0">
              <a:solidFill>
                <a:srgbClr val="000000"/>
              </a:solidFill>
            </a:endParaRPr>
          </a:p>
          <a:p>
            <a:pPr indent="3429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00000"/>
                </a:solidFill>
              </a:rPr>
              <a:t>Оценка достижения плановых значений целевых показателей – 1,1</a:t>
            </a:r>
          </a:p>
          <a:p>
            <a:pPr indent="3429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00000"/>
                </a:solidFill>
              </a:rPr>
              <a:t>Оценка эффективности реализации муниципальной программы - 4</a:t>
            </a:r>
            <a:endParaRPr lang="ru-RU" sz="1200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"/>
            <a:ext cx="7143800" cy="1357297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Сравнительная динамика исполнения бюджета городского округа Верхотурский за 3 года</a:t>
            </a:r>
            <a:endParaRPr lang="ru-RU" sz="2400" dirty="0"/>
          </a:p>
        </p:txBody>
      </p:sp>
      <p:graphicFrame>
        <p:nvGraphicFramePr>
          <p:cNvPr id="1026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68463"/>
          <a:ext cx="9132888" cy="4984750"/>
        </p:xfrm>
        <a:graphic>
          <a:graphicData uri="http://schemas.openxmlformats.org/presentationml/2006/ole">
            <p:oleObj spid="_x0000_s1026" name="Worksheet" r:id="rId3" imgW="8639057" imgH="4714960" progId="Excel.Sheet.8">
              <p:embed/>
            </p:oleObj>
          </a:graphicData>
        </a:graphic>
      </p:graphicFrame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001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43000" y="214291"/>
            <a:ext cx="6715148" cy="785817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Исполнение бюджета по источникам </a:t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финансирования дефицита бюджета в 2018 году</a:t>
            </a:r>
          </a:p>
        </p:txBody>
      </p:sp>
      <p:pic>
        <p:nvPicPr>
          <p:cNvPr id="4608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831" name="Group 159"/>
          <p:cNvGraphicFramePr>
            <a:graphicFrameLocks noGrp="1"/>
          </p:cNvGraphicFramePr>
          <p:nvPr/>
        </p:nvGraphicFramePr>
        <p:xfrm>
          <a:off x="142875" y="1643063"/>
          <a:ext cx="7858125" cy="4429125"/>
        </p:xfrm>
        <a:graphic>
          <a:graphicData uri="http://schemas.openxmlformats.org/drawingml/2006/table">
            <a:tbl>
              <a:tblPr/>
              <a:tblGrid>
                <a:gridCol w="4597571"/>
                <a:gridCol w="1576739"/>
                <a:gridCol w="1683905"/>
              </a:tblGrid>
              <a:tr h="82691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2018 год, план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2018 год, факт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35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Получение бюджетом ГО кредитов от других бюджетов бюджетной системы РФ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14960,7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13000,0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672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Погашение бюджетом ГО кредитов, полученных от других бюджетов бюджетной системы РФ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- 14960,7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- 1960,7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599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Изменение остатка средств на счетах по учету средств бюджета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21113,5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3307,0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10937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Исполнение гарантий ГО, в случае, если исполнение гарантом муниципальных гарантий ведет к возникновению права регрессного требования гаранта к принципалу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5997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Возврат бюджетных кредитов, предоставленных юридическим лицам из бюджета 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1"/>
            <a:ext cx="6429397" cy="1500188"/>
          </a:xfrm>
        </p:spPr>
        <p:txBody>
          <a:bodyPr lIns="91440" rIns="91440" bIns="4572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Данные о муниципальном долге</a:t>
            </a:r>
            <a:br>
              <a:rPr lang="ru-RU" sz="24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городского округа Верхотурский за 2018 год</a:t>
            </a:r>
          </a:p>
        </p:txBody>
      </p:sp>
      <p:pic>
        <p:nvPicPr>
          <p:cNvPr id="4710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76" name="Group 56"/>
          <p:cNvGraphicFramePr>
            <a:graphicFrameLocks noGrp="1"/>
          </p:cNvGraphicFramePr>
          <p:nvPr/>
        </p:nvGraphicFramePr>
        <p:xfrm>
          <a:off x="285750" y="1857375"/>
          <a:ext cx="7600950" cy="1212850"/>
        </p:xfrm>
        <a:graphic>
          <a:graphicData uri="http://schemas.openxmlformats.org/drawingml/2006/table">
            <a:tbl>
              <a:tblPr/>
              <a:tblGrid>
                <a:gridCol w="3814764"/>
                <a:gridCol w="3786214"/>
              </a:tblGrid>
              <a:tr h="75069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Верхний предел муниципального долга городского округа Верхотурский по состоянию на 1 января 2019 года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Объем муниципального долга городского округа Верхотурский по состоянию на 1 января 2019 года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621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22,0 </a:t>
                      </a: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млн.рублей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22,0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млн.рублей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7119" name="Прямоугольник 5"/>
          <p:cNvSpPr>
            <a:spLocks noChangeArrowheads="1"/>
          </p:cNvSpPr>
          <p:nvPr/>
        </p:nvSpPr>
        <p:spPr bwMode="auto">
          <a:xfrm>
            <a:off x="285750" y="3214688"/>
            <a:ext cx="7600950" cy="2501900"/>
          </a:xfrm>
          <a:prstGeom prst="rect">
            <a:avLst/>
          </a:prstGeom>
          <a:solidFill>
            <a:schemeClr val="bg2"/>
          </a:solidFill>
          <a:ln w="19050" algn="ctr">
            <a:solidFill>
              <a:srgbClr val="1E768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>
                <a:solidFill>
                  <a:schemeClr val="tx2"/>
                </a:solidFill>
                <a:latin typeface="Lucida Sans Unicode" pitchFamily="34" charset="0"/>
              </a:rPr>
              <a:t>Расходы на обслуживание муниципального долга в 2018 году составили            10,8 тыс.руб.</a:t>
            </a:r>
          </a:p>
          <a:p>
            <a:pPr algn="ctr"/>
            <a:endParaRPr lang="ru-RU" sz="1400">
              <a:solidFill>
                <a:schemeClr val="tx2"/>
              </a:solidFill>
              <a:latin typeface="Lucida Sans Unicode" pitchFamily="34" charset="0"/>
            </a:endParaRPr>
          </a:p>
          <a:p>
            <a:pPr algn="ctr"/>
            <a:r>
              <a:rPr lang="ru-RU" sz="1400">
                <a:solidFill>
                  <a:schemeClr val="tx2"/>
                </a:solidFill>
                <a:latin typeface="Lucida Sans Unicode" pitchFamily="34" charset="0"/>
              </a:rPr>
              <a:t>Предельный объем муниципального долга в 2018 году не превышал ограничений, установленные Бюджетным кодексом Российской Федерации.</a:t>
            </a:r>
          </a:p>
          <a:p>
            <a:pPr algn="ctr"/>
            <a:endParaRPr lang="ru-RU" sz="1400">
              <a:solidFill>
                <a:schemeClr val="tx2"/>
              </a:solidFill>
              <a:latin typeface="Lucida Sans Unicode" pitchFamily="34" charset="0"/>
            </a:endParaRPr>
          </a:p>
          <a:p>
            <a:pPr algn="ctr"/>
            <a:r>
              <a:rPr lang="ru-RU" sz="1400">
                <a:solidFill>
                  <a:schemeClr val="tx2"/>
                </a:solidFill>
                <a:latin typeface="Lucida Sans Unicode" pitchFamily="34" charset="0"/>
              </a:rPr>
              <a:t>В соответствии с программой муниципальных гарантий в 2018 году муниципальная гарантия из бюджета городского округа Верхотурский </a:t>
            </a:r>
          </a:p>
          <a:p>
            <a:pPr algn="ctr"/>
            <a:r>
              <a:rPr lang="ru-RU" sz="1400">
                <a:solidFill>
                  <a:schemeClr val="tx2"/>
                </a:solidFill>
                <a:latin typeface="Lucida Sans Unicode" pitchFamily="34" charset="0"/>
              </a:rPr>
              <a:t>не предоставлялась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1357298"/>
          <a:ext cx="8143900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"/>
            <a:ext cx="7072362" cy="1142983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b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городского округа Верхотурский        за 201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Цилиндр 7"/>
          <p:cNvSpPr/>
          <p:nvPr/>
        </p:nvSpPr>
        <p:spPr>
          <a:xfrm>
            <a:off x="1428728" y="2643182"/>
            <a:ext cx="1357322" cy="928694"/>
          </a:xfrm>
          <a:prstGeom prst="can">
            <a:avLst>
              <a:gd name="adj" fmla="val 215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762 999,9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0" name="Цилиндр 9"/>
          <p:cNvSpPr/>
          <p:nvPr/>
        </p:nvSpPr>
        <p:spPr>
          <a:xfrm>
            <a:off x="3214688" y="3857625"/>
            <a:ext cx="1428750" cy="92868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773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291,5</a:t>
            </a:r>
          </a:p>
        </p:txBody>
      </p:sp>
      <p:sp>
        <p:nvSpPr>
          <p:cNvPr id="11" name="Цилиндр 10"/>
          <p:cNvSpPr/>
          <p:nvPr/>
        </p:nvSpPr>
        <p:spPr>
          <a:xfrm>
            <a:off x="3143250" y="2643188"/>
            <a:ext cx="1428750" cy="92868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758 945,1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Цилиндр 11"/>
          <p:cNvSpPr/>
          <p:nvPr/>
        </p:nvSpPr>
        <p:spPr>
          <a:xfrm>
            <a:off x="5072063" y="3857625"/>
            <a:ext cx="1357312" cy="92868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9</a:t>
            </a:r>
            <a:r>
              <a:rPr lang="en-US" dirty="0">
                <a:solidFill>
                  <a:schemeClr val="tx1"/>
                </a:solidFill>
              </a:rPr>
              <a:t>8,6</a:t>
            </a:r>
            <a:r>
              <a:rPr lang="ru-RU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13" name="Цилиндр 12"/>
          <p:cNvSpPr/>
          <p:nvPr/>
        </p:nvSpPr>
        <p:spPr>
          <a:xfrm>
            <a:off x="5000625" y="2646363"/>
            <a:ext cx="1357313" cy="92551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99,5</a:t>
            </a:r>
            <a:r>
              <a:rPr lang="ru-RU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15" name="Цилиндр 14"/>
          <p:cNvSpPr/>
          <p:nvPr/>
        </p:nvSpPr>
        <p:spPr>
          <a:xfrm>
            <a:off x="1428750" y="3857625"/>
            <a:ext cx="1357313" cy="92868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784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113,4</a:t>
            </a:r>
            <a:endParaRPr lang="ru-RU" dirty="0"/>
          </a:p>
        </p:txBody>
      </p:sp>
      <p:sp>
        <p:nvSpPr>
          <p:cNvPr id="16" name="Цилиндр 15"/>
          <p:cNvSpPr/>
          <p:nvPr/>
        </p:nvSpPr>
        <p:spPr>
          <a:xfrm>
            <a:off x="3214688" y="5000625"/>
            <a:ext cx="1500187" cy="85725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14 346,4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Цилиндр 16"/>
          <p:cNvSpPr/>
          <p:nvPr/>
        </p:nvSpPr>
        <p:spPr>
          <a:xfrm>
            <a:off x="1428750" y="5000625"/>
            <a:ext cx="1357313" cy="857250"/>
          </a:xfrm>
          <a:prstGeom prst="can">
            <a:avLst>
              <a:gd name="adj" fmla="val 282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21 113,5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Цилиндр 17"/>
          <p:cNvSpPr/>
          <p:nvPr/>
        </p:nvSpPr>
        <p:spPr>
          <a:xfrm>
            <a:off x="6643688" y="2643188"/>
            <a:ext cx="1428750" cy="92868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4 054,8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Цилиндр 18"/>
          <p:cNvSpPr/>
          <p:nvPr/>
        </p:nvSpPr>
        <p:spPr>
          <a:xfrm>
            <a:off x="6643688" y="3857625"/>
            <a:ext cx="1428750" cy="92868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-10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821,</a:t>
            </a:r>
            <a:r>
              <a:rPr lang="en-US" dirty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428750" y="1428750"/>
            <a:ext cx="14287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ассигнований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143250" y="1428750"/>
            <a:ext cx="135731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Исполнено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000625" y="1428750"/>
            <a:ext cx="128587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643688" y="1428750"/>
            <a:ext cx="14287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Отклонение</a:t>
            </a:r>
          </a:p>
        </p:txBody>
      </p:sp>
      <p:pic>
        <p:nvPicPr>
          <p:cNvPr id="20498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0715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072362" cy="785794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Основные параметры исполнения бюджета городского округа Верхотурский за 201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8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год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ятиугольник 4"/>
          <p:cNvSpPr/>
          <p:nvPr/>
        </p:nvSpPr>
        <p:spPr>
          <a:xfrm>
            <a:off x="0" y="1785938"/>
            <a:ext cx="1428750" cy="1214437"/>
          </a:xfrm>
          <a:prstGeom prst="homePlat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Налоговый доходы  -    </a:t>
            </a:r>
            <a:r>
              <a:rPr lang="en-US" sz="1200" dirty="0">
                <a:solidFill>
                  <a:schemeClr val="tx1"/>
                </a:solidFill>
              </a:rPr>
              <a:t>61 178,9 </a:t>
            </a:r>
            <a:r>
              <a:rPr lang="ru-RU" sz="1200" dirty="0">
                <a:solidFill>
                  <a:schemeClr val="tx1"/>
                </a:solidFill>
              </a:rPr>
              <a:t>тыс.рублей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0" y="3286125"/>
            <a:ext cx="1500188" cy="1214438"/>
          </a:xfrm>
          <a:prstGeom prst="homePlat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Неналоговые доходы –      </a:t>
            </a:r>
            <a:r>
              <a:rPr lang="en-US" sz="1200" dirty="0">
                <a:solidFill>
                  <a:schemeClr val="tx1"/>
                </a:solidFill>
              </a:rPr>
              <a:t>20 430,4</a:t>
            </a:r>
            <a:endParaRPr lang="ru-RU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 тыс.рублей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0" y="4714875"/>
            <a:ext cx="1500188" cy="1214438"/>
          </a:xfrm>
          <a:prstGeom prst="homePlate">
            <a:avLst>
              <a:gd name="adj" fmla="val 41869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Безвозмездные поступления – </a:t>
            </a:r>
            <a:r>
              <a:rPr lang="en-US" sz="1000" dirty="0">
                <a:solidFill>
                  <a:schemeClr val="tx1"/>
                </a:solidFill>
              </a:rPr>
              <a:t>677 335,8 </a:t>
            </a:r>
            <a:r>
              <a:rPr lang="ru-RU" sz="1000" dirty="0">
                <a:solidFill>
                  <a:schemeClr val="tx1"/>
                </a:solidFill>
              </a:rPr>
              <a:t>тыс.рублей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00166" y="1357298"/>
            <a:ext cx="571504" cy="507209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Доходы  бюджета – </a:t>
            </a:r>
            <a:r>
              <a:rPr lang="en-US" dirty="0">
                <a:solidFill>
                  <a:schemeClr val="tx1"/>
                </a:solidFill>
              </a:rPr>
              <a:t>758945,1 </a:t>
            </a:r>
            <a:r>
              <a:rPr lang="ru-RU" dirty="0">
                <a:solidFill>
                  <a:schemeClr val="tx1"/>
                </a:solidFill>
              </a:rPr>
              <a:t>тыс.рублей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57438" y="1643063"/>
            <a:ext cx="1428750" cy="12858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Доходы в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 расчете на 1 жителя за 201</a:t>
            </a:r>
            <a:r>
              <a:rPr lang="en-US" sz="1200" dirty="0">
                <a:solidFill>
                  <a:schemeClr val="tx1"/>
                </a:solidFill>
              </a:rPr>
              <a:t>8</a:t>
            </a:r>
            <a:r>
              <a:rPr lang="ru-RU" sz="1200" dirty="0">
                <a:solidFill>
                  <a:schemeClr val="tx1"/>
                </a:solidFill>
              </a:rPr>
              <a:t> год – </a:t>
            </a:r>
            <a:r>
              <a:rPr lang="en-US" sz="1200" dirty="0">
                <a:solidFill>
                  <a:schemeClr val="tx1"/>
                </a:solidFill>
              </a:rPr>
              <a:t>47 139,45</a:t>
            </a:r>
            <a:endParaRPr lang="ru-RU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 рублей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4929188"/>
            <a:ext cx="1714500" cy="13573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Расходы в расчете на 1 жителя за 201</a:t>
            </a:r>
            <a:r>
              <a:rPr lang="en-US" sz="1200" dirty="0">
                <a:solidFill>
                  <a:schemeClr val="tx1"/>
                </a:solidFill>
              </a:rPr>
              <a:t>8</a:t>
            </a:r>
            <a:r>
              <a:rPr lang="ru-RU" sz="1200" dirty="0">
                <a:solidFill>
                  <a:schemeClr val="tx1"/>
                </a:solidFill>
              </a:rPr>
              <a:t> год – </a:t>
            </a:r>
            <a:r>
              <a:rPr lang="en-US" sz="1200" dirty="0">
                <a:solidFill>
                  <a:schemeClr val="tx1"/>
                </a:solidFill>
              </a:rPr>
              <a:t>48 030,53 </a:t>
            </a:r>
            <a:r>
              <a:rPr lang="ru-RU" sz="1200" dirty="0">
                <a:solidFill>
                  <a:schemeClr val="tx1"/>
                </a:solidFill>
              </a:rPr>
              <a:t> рублей</a:t>
            </a:r>
          </a:p>
        </p:txBody>
      </p:sp>
      <p:sp>
        <p:nvSpPr>
          <p:cNvPr id="13" name="Шестиугольник 12"/>
          <p:cNvSpPr/>
          <p:nvPr/>
        </p:nvSpPr>
        <p:spPr>
          <a:xfrm>
            <a:off x="2143125" y="3214688"/>
            <a:ext cx="1928813" cy="1500187"/>
          </a:xfrm>
          <a:prstGeom prst="hexag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Бюджет городского округа Верхотурский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214810" y="1285860"/>
            <a:ext cx="500066" cy="514353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Расходы бюджета -  </a:t>
            </a:r>
            <a:r>
              <a:rPr lang="en-US" dirty="0">
                <a:solidFill>
                  <a:schemeClr val="tx1"/>
                </a:solidFill>
              </a:rPr>
              <a:t>773 291,5 </a:t>
            </a:r>
            <a:r>
              <a:rPr lang="ru-RU" dirty="0">
                <a:solidFill>
                  <a:schemeClr val="tx1"/>
                </a:solidFill>
              </a:rPr>
              <a:t>тыс.рублей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29188" y="1285875"/>
            <a:ext cx="3214687" cy="51435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dirty="0"/>
          </a:p>
          <a:p>
            <a:pPr>
              <a:defRPr/>
            </a:pPr>
            <a:endParaRPr lang="ru-RU" sz="13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300" dirty="0">
                <a:solidFill>
                  <a:schemeClr val="tx1"/>
                </a:solidFill>
              </a:rPr>
              <a:t>Общегосударственные вопросы – 63830,8 тыс.рублей</a:t>
            </a:r>
          </a:p>
          <a:p>
            <a:pPr>
              <a:defRPr/>
            </a:pPr>
            <a:r>
              <a:rPr lang="ru-RU" sz="1300" dirty="0">
                <a:solidFill>
                  <a:schemeClr val="tx1"/>
                </a:solidFill>
              </a:rPr>
              <a:t>Национальная оборона  - </a:t>
            </a:r>
            <a:r>
              <a:rPr lang="en-US" sz="1300" dirty="0">
                <a:solidFill>
                  <a:schemeClr val="tx1"/>
                </a:solidFill>
              </a:rPr>
              <a:t>841,3 </a:t>
            </a:r>
            <a:r>
              <a:rPr lang="ru-RU" sz="1300" dirty="0">
                <a:solidFill>
                  <a:schemeClr val="tx1"/>
                </a:solidFill>
              </a:rPr>
              <a:t>тыс.рублей</a:t>
            </a:r>
          </a:p>
          <a:p>
            <a:pPr>
              <a:defRPr/>
            </a:pPr>
            <a:r>
              <a:rPr lang="ru-RU" sz="1300" dirty="0">
                <a:solidFill>
                  <a:schemeClr val="tx1"/>
                </a:solidFill>
              </a:rPr>
              <a:t>Национальная безопасность и правоохранительная деятельность – 7981,0 тыс.рублей </a:t>
            </a:r>
          </a:p>
          <a:p>
            <a:pPr>
              <a:defRPr/>
            </a:pPr>
            <a:r>
              <a:rPr lang="ru-RU" sz="1300" dirty="0">
                <a:solidFill>
                  <a:schemeClr val="tx1"/>
                </a:solidFill>
              </a:rPr>
              <a:t>Национальная экономика – 70948,</a:t>
            </a:r>
            <a:r>
              <a:rPr lang="en-US" sz="1300" dirty="0">
                <a:solidFill>
                  <a:schemeClr val="tx1"/>
                </a:solidFill>
              </a:rPr>
              <a:t>4 </a:t>
            </a:r>
            <a:r>
              <a:rPr lang="ru-RU" sz="1300" dirty="0">
                <a:solidFill>
                  <a:schemeClr val="tx1"/>
                </a:solidFill>
              </a:rPr>
              <a:t>тыс.рублей </a:t>
            </a:r>
          </a:p>
          <a:p>
            <a:pPr>
              <a:defRPr/>
            </a:pPr>
            <a:r>
              <a:rPr lang="ru-RU" sz="1300" dirty="0">
                <a:solidFill>
                  <a:schemeClr val="tx1"/>
                </a:solidFill>
              </a:rPr>
              <a:t>Жилищно-коммунальное хозяйство – 195005,7 тыс.рублей</a:t>
            </a:r>
          </a:p>
          <a:p>
            <a:pPr>
              <a:defRPr/>
            </a:pPr>
            <a:r>
              <a:rPr lang="ru-RU" sz="1300" dirty="0">
                <a:solidFill>
                  <a:schemeClr val="tx1"/>
                </a:solidFill>
              </a:rPr>
              <a:t>Охрана окружающей среды – 1582,</a:t>
            </a:r>
            <a:r>
              <a:rPr lang="en-US" sz="1300" dirty="0">
                <a:solidFill>
                  <a:schemeClr val="tx1"/>
                </a:solidFill>
              </a:rPr>
              <a:t>1</a:t>
            </a:r>
            <a:r>
              <a:rPr lang="ru-RU" sz="1300" dirty="0">
                <a:solidFill>
                  <a:schemeClr val="tx1"/>
                </a:solidFill>
              </a:rPr>
              <a:t> тыс.рублей</a:t>
            </a:r>
          </a:p>
          <a:p>
            <a:pPr>
              <a:defRPr/>
            </a:pPr>
            <a:r>
              <a:rPr lang="ru-RU" sz="1300" dirty="0">
                <a:solidFill>
                  <a:schemeClr val="tx1"/>
                </a:solidFill>
              </a:rPr>
              <a:t>Образование –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ru-RU" sz="1300" dirty="0">
                <a:solidFill>
                  <a:schemeClr val="tx1"/>
                </a:solidFill>
              </a:rPr>
              <a:t>341600,9 тыс.рублей</a:t>
            </a:r>
          </a:p>
          <a:p>
            <a:pPr>
              <a:defRPr/>
            </a:pPr>
            <a:r>
              <a:rPr lang="ru-RU" sz="1300" dirty="0">
                <a:solidFill>
                  <a:schemeClr val="tx1"/>
                </a:solidFill>
              </a:rPr>
              <a:t>Культура, кинематография -  52714,</a:t>
            </a:r>
            <a:r>
              <a:rPr lang="en-US" sz="1300" dirty="0">
                <a:solidFill>
                  <a:schemeClr val="tx1"/>
                </a:solidFill>
              </a:rPr>
              <a:t>7</a:t>
            </a:r>
            <a:r>
              <a:rPr lang="ru-RU" sz="1300" dirty="0">
                <a:solidFill>
                  <a:schemeClr val="tx1"/>
                </a:solidFill>
              </a:rPr>
              <a:t> тыс.рублей</a:t>
            </a:r>
          </a:p>
          <a:p>
            <a:pPr>
              <a:defRPr/>
            </a:pPr>
            <a:r>
              <a:rPr lang="ru-RU" sz="1300" dirty="0">
                <a:solidFill>
                  <a:schemeClr val="tx1"/>
                </a:solidFill>
              </a:rPr>
              <a:t>Здравоохранение – 3</a:t>
            </a:r>
            <a:r>
              <a:rPr lang="en-US" sz="1300" dirty="0">
                <a:solidFill>
                  <a:schemeClr val="tx1"/>
                </a:solidFill>
              </a:rPr>
              <a:t>18,2</a:t>
            </a:r>
            <a:r>
              <a:rPr lang="ru-RU" sz="1300" dirty="0">
                <a:solidFill>
                  <a:schemeClr val="tx1"/>
                </a:solidFill>
              </a:rPr>
              <a:t> тыс.рублей</a:t>
            </a:r>
          </a:p>
          <a:p>
            <a:pPr>
              <a:defRPr/>
            </a:pPr>
            <a:r>
              <a:rPr lang="ru-RU" sz="1300" dirty="0">
                <a:solidFill>
                  <a:schemeClr val="tx1"/>
                </a:solidFill>
              </a:rPr>
              <a:t>Социальная политика – 32483,</a:t>
            </a:r>
            <a:r>
              <a:rPr lang="en-US" sz="1300" dirty="0">
                <a:solidFill>
                  <a:schemeClr val="tx1"/>
                </a:solidFill>
              </a:rPr>
              <a:t>9</a:t>
            </a:r>
            <a:r>
              <a:rPr lang="ru-RU" sz="1300" dirty="0">
                <a:solidFill>
                  <a:schemeClr val="tx1"/>
                </a:solidFill>
              </a:rPr>
              <a:t> тыс.рублей</a:t>
            </a:r>
          </a:p>
          <a:p>
            <a:pPr>
              <a:defRPr/>
            </a:pPr>
            <a:r>
              <a:rPr lang="ru-RU" sz="1300" dirty="0">
                <a:solidFill>
                  <a:schemeClr val="tx1"/>
                </a:solidFill>
              </a:rPr>
              <a:t>Физическая культура и спорт – 5775,7 тыс.рублей</a:t>
            </a:r>
          </a:p>
          <a:p>
            <a:pPr>
              <a:defRPr/>
            </a:pPr>
            <a:r>
              <a:rPr lang="ru-RU" sz="1300" dirty="0">
                <a:solidFill>
                  <a:schemeClr val="tx1"/>
                </a:solidFill>
              </a:rPr>
              <a:t>Средства массовой информации – </a:t>
            </a:r>
            <a:r>
              <a:rPr lang="en-US" sz="1300" dirty="0">
                <a:solidFill>
                  <a:schemeClr val="tx1"/>
                </a:solidFill>
              </a:rPr>
              <a:t>198,0</a:t>
            </a:r>
            <a:r>
              <a:rPr lang="ru-RU" sz="1300" dirty="0">
                <a:solidFill>
                  <a:schemeClr val="tx1"/>
                </a:solidFill>
              </a:rPr>
              <a:t> тыс.рублей</a:t>
            </a:r>
          </a:p>
          <a:p>
            <a:pPr>
              <a:defRPr/>
            </a:pPr>
            <a:r>
              <a:rPr lang="ru-RU" sz="1300" dirty="0">
                <a:solidFill>
                  <a:schemeClr val="tx1"/>
                </a:solidFill>
              </a:rPr>
              <a:t>Обслуживание муниципального долга – </a:t>
            </a:r>
            <a:r>
              <a:rPr lang="en-US" sz="1300" dirty="0">
                <a:solidFill>
                  <a:schemeClr val="tx1"/>
                </a:solidFill>
              </a:rPr>
              <a:t>10,8</a:t>
            </a:r>
            <a:r>
              <a:rPr lang="ru-RU" sz="1300" dirty="0">
                <a:solidFill>
                  <a:schemeClr val="tx1"/>
                </a:solidFill>
              </a:rPr>
              <a:t> тыс.рублей</a:t>
            </a:r>
          </a:p>
          <a:p>
            <a:pPr>
              <a:defRPr/>
            </a:pPr>
            <a:endParaRPr lang="ru-RU" sz="1300" dirty="0"/>
          </a:p>
          <a:p>
            <a:pPr>
              <a:defRPr/>
            </a:pPr>
            <a:endParaRPr lang="ru-RU" sz="1000" dirty="0"/>
          </a:p>
          <a:p>
            <a:pPr algn="ctr">
              <a:defRPr/>
            </a:pPr>
            <a:endParaRPr lang="ru-RU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"/>
            <a:ext cx="7072362" cy="1214421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Сравнительная динамика поступлений доходов  бюджета городского округа Верхотурский за 3 года</a:t>
            </a:r>
            <a:endParaRPr lang="ru-RU" sz="2400" dirty="0"/>
          </a:p>
        </p:txBody>
      </p:sp>
      <p:graphicFrame>
        <p:nvGraphicFramePr>
          <p:cNvPr id="2050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71625"/>
          <a:ext cx="8072438" cy="4468813"/>
        </p:xfrm>
        <a:graphic>
          <a:graphicData uri="http://schemas.openxmlformats.org/presentationml/2006/ole">
            <p:oleObj spid="_x0000_s2050" name="Worksheet" r:id="rId3" imgW="8362849" imgH="4629042" progId="Excel.Sheet.8">
              <p:embed/>
            </p:oleObj>
          </a:graphicData>
        </a:graphic>
      </p:graphicFrame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715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9" y="1"/>
            <a:ext cx="7072361" cy="142875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ru-RU" sz="2700" dirty="0" smtClean="0">
                <a:solidFill>
                  <a:schemeClr val="accent5">
                    <a:lumMod val="75000"/>
                  </a:schemeClr>
                </a:solidFill>
              </a:rPr>
              <a:t>Доходы бюджета городского округа Верхотурский за 2018 год,</a:t>
            </a:r>
            <a:br>
              <a:rPr lang="ru-RU" sz="27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accent5">
                    <a:lumMod val="75000"/>
                  </a:schemeClr>
                </a:solidFill>
              </a:rPr>
              <a:t> (в тыс.руб.).</a:t>
            </a:r>
            <a:endParaRPr lang="ru-RU" sz="27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75" y="1784350"/>
          <a:ext cx="7929617" cy="4716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996"/>
                <a:gridCol w="2227947"/>
                <a:gridCol w="1834781"/>
                <a:gridCol w="1834893"/>
              </a:tblGrid>
              <a:tr h="1525087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Утвержденные бюджетные  назначения</a:t>
                      </a:r>
                      <a:endParaRPr lang="ru-RU" sz="18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Исполнено</a:t>
                      </a:r>
                      <a:endParaRPr lang="ru-RU" sz="18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% исполнения </a:t>
                      </a:r>
                      <a:endParaRPr lang="ru-RU" sz="18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</a:tr>
              <a:tr h="118537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Налоговые</a:t>
                      </a:r>
                      <a:r>
                        <a:rPr lang="ru-RU" sz="2000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 и неналоговые доходы </a:t>
                      </a:r>
                      <a:endParaRPr lang="ru-RU" sz="20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85607,4</a:t>
                      </a:r>
                      <a:endParaRPr lang="ru-RU" sz="24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81609,3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95,3%</a:t>
                      </a:r>
                    </a:p>
                  </a:txBody>
                  <a:tcPr/>
                </a:tc>
              </a:tr>
              <a:tr h="118537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Безвозмездные</a:t>
                      </a:r>
                      <a:r>
                        <a:rPr lang="ru-RU" sz="2000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 поступления</a:t>
                      </a:r>
                      <a:endParaRPr lang="ru-RU" sz="20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677392,4</a:t>
                      </a:r>
                      <a:endParaRPr lang="ru-RU" sz="24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677335,8</a:t>
                      </a:r>
                      <a:endParaRPr lang="ru-RU" sz="24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100,00%</a:t>
                      </a:r>
                      <a:endParaRPr lang="ru-RU" sz="24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</a:tr>
              <a:tr h="82064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Итого доходов</a:t>
                      </a:r>
                      <a:endParaRPr lang="ru-RU" sz="2000" b="1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763000,0</a:t>
                      </a:r>
                      <a:endParaRPr lang="ru-RU" sz="2400" b="1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758945,1</a:t>
                      </a:r>
                      <a:endParaRPr lang="ru-RU" sz="2400" b="1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99,5%</a:t>
                      </a:r>
                      <a:endParaRPr lang="ru-RU" sz="2400" b="1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55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9" y="1"/>
            <a:ext cx="7072362" cy="1214421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Исполнение бюджета городского округа Верхотурский в структуре доходов за 2018 г., в %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074" name="Содержимое 5"/>
          <p:cNvGraphicFramePr>
            <a:graphicFrameLocks noGrp="1" noChangeAspect="1"/>
          </p:cNvGraphicFramePr>
          <p:nvPr>
            <p:ph idx="1"/>
          </p:nvPr>
        </p:nvGraphicFramePr>
        <p:xfrm>
          <a:off x="185738" y="1508125"/>
          <a:ext cx="7883525" cy="3903663"/>
        </p:xfrm>
        <a:graphic>
          <a:graphicData uri="http://schemas.openxmlformats.org/presentationml/2006/ole">
            <p:oleObj spid="_x0000_s3074" name="Worksheet" r:id="rId4" imgW="6905743" imgH="3419434" progId="Excel.Sheet.8">
              <p:embed/>
            </p:oleObj>
          </a:graphicData>
        </a:graphic>
      </p:graphicFrame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715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5987</TotalTime>
  <Words>3925</Words>
  <Application>Microsoft Office PowerPoint</Application>
  <PresentationFormat>Экран (4:3)</PresentationFormat>
  <Paragraphs>506</Paragraphs>
  <Slides>41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41</vt:i4>
      </vt:variant>
    </vt:vector>
  </HeadingPairs>
  <TitlesOfParts>
    <vt:vector size="45" baseType="lpstr">
      <vt:lpstr>Изящная</vt:lpstr>
      <vt:lpstr>Лист Microsoft Office Excel 97-2003</vt:lpstr>
      <vt:lpstr>Диаграмма</vt:lpstr>
      <vt:lpstr>Worksheet</vt:lpstr>
      <vt:lpstr>              Отчет для граждан  </vt:lpstr>
      <vt:lpstr>Отчет для граждан – документ, содержащий основные сведения   Отчет об исполнении бюджета городского округа Верхотурский за 2018 год в виде открытой и понятной гражданам информации  </vt:lpstr>
      <vt:lpstr>Контактная информация  о Финансовом управлении Администрации                                     городского округа Верхотурский</vt:lpstr>
      <vt:lpstr>Сравнительная динамика исполнения бюджета городского округа Верхотурский за 3 года</vt:lpstr>
      <vt:lpstr>Основные характеристики бюджета  городского округа Верхотурский        за 2018 год</vt:lpstr>
      <vt:lpstr>Основные параметры исполнения бюджета городского округа Верхотурский за 2018 год</vt:lpstr>
      <vt:lpstr>Сравнительная динамика поступлений доходов  бюджета городского округа Верхотурский за 3 года</vt:lpstr>
      <vt:lpstr> Доходы бюджета городского округа Верхотурский за 2018 год,  (в тыс.руб.).</vt:lpstr>
      <vt:lpstr>Исполнение бюджета городского округа Верхотурский в структуре доходов за 2018 г., в %</vt:lpstr>
      <vt:lpstr>Исполнение налоговых доходов бюджета городского округа Верхотурский за 2018 г.,  в тыс.руб.</vt:lpstr>
      <vt:lpstr>Структура налоговых доходов  бюджета городского округа Верхотурский  за 2018 г., в %</vt:lpstr>
      <vt:lpstr>Исполнение неналоговых доходов бюджета городского округа Верхотурский за 2018 г., в тыс.руб.</vt:lpstr>
      <vt:lpstr>Структура неналоговых доходов бюджета городского округа Верхотурский за 2018 г., в %</vt:lpstr>
      <vt:lpstr>Безвозмездные поступления от других бюджетов бюджетной системы РФ в бюджет городского округа Верхотурский в 2018 г.  (без учета возврата остатков субсидий прошлых лет)                                                     </vt:lpstr>
      <vt:lpstr>Структура безвозмездных поступлений от других бюджетов бюджетной системы РФ в бюджет городского округа Верхотурский           за 2018 г., в %</vt:lpstr>
      <vt:lpstr>Сравнительная динамика исполнения  бюджета городского округа Верхотурский по расходам за 3 года</vt:lpstr>
      <vt:lpstr>Распределение расходов  в 2018 году (тыс.рублей)</vt:lpstr>
      <vt:lpstr>Исполнение бюджета  городского округа Верхотурский по расходам  за 2018 год (функциональная структура), в %</vt:lpstr>
      <vt:lpstr>Структура расходов в сфере образования</vt:lpstr>
      <vt:lpstr>Исполнение по расходам, осуществляется за счет  безвозмездных поступлений из областного бюджета по разделу «Образование» в 2018  году</vt:lpstr>
      <vt:lpstr>Расходы, произведенные  в области культуры  в 2018 году</vt:lpstr>
      <vt:lpstr>Расходы на социальную политику,  произведенные в 2018 году, в %</vt:lpstr>
      <vt:lpstr>Расходы на физическую культуру и спорт, произведенные в 2018 году, в тыс.рублей</vt:lpstr>
      <vt:lpstr>Расходы в области  дорожного хозяйства в 2018 году</vt:lpstr>
      <vt:lpstr>Расходы на жилищно-коммунальное  хозяйство в 2018 году</vt:lpstr>
      <vt:lpstr>Исполнение  публичных нормативных обязательств в 2018 году</vt:lpstr>
      <vt:lpstr>Слайд 27</vt:lpstr>
      <vt:lpstr>            Реализация мероприятий по муниципальной  программе городского округа Верхотурский «Развитие муниципальной службы до 2020 года» за 2018 год </vt:lpstr>
      <vt:lpstr>РеализациЯ мероприятий по муниципальной программе городского округа  Верхотурский «Управление муниципальными финансами городского округа Верхотурский до 2020 года» за 2018 год</vt:lpstr>
      <vt:lpstr>Реализация мероприятий по муниципальной программе городского округа Верхотурский «Развитие образования в городском округе Верхотурский до 2020 года» за 2018 год</vt:lpstr>
      <vt:lpstr>Реализация мероприятий по муниципальной программе городского округа Верхотурский «Развитие культуры в городском округе Верхотурский до 2020 года» за 2018 год</vt:lpstr>
      <vt:lpstr>Реализация мероприятий по муниципальной  программе городского округа Верхотурский «Развитие физической культуры и спорта в городском округе Верхотурский до 2020 года» за 2018 год</vt:lpstr>
      <vt:lpstr>Реализация мероприятий по муниципальной программе городского округа Верхотурский «Социальная политика в городском округе Верхотурский до 2020 года» за 2018 год</vt:lpstr>
      <vt:lpstr>Реализация мероприятий по муниципальной программе городского округа Верхотурский «Развитие жилищно-коммунального хозяйства и благоустройства городского округа Верхотурский до 2020 года» за 2018 год</vt:lpstr>
      <vt:lpstr>Реализация мероприятий по муниципальной программе городского округа Верхотурский «Развитие земельных отношений, градостроительная деятельность, управление муниципальной собственностью городского округа Верхотурский до 2020 года» за 2018 год</vt:lpstr>
      <vt:lpstr>Реализация мероприятий по муниципальной программе городского округа Верхотурский «Развитие транспортного обслуживания и дорожного хозяйства городского округа Верхотурский до 2020 года» за 2018 год</vt:lpstr>
      <vt:lpstr>Слайд 37</vt:lpstr>
      <vt:lpstr>Слайд 38</vt:lpstr>
      <vt:lpstr>Слайд 39</vt:lpstr>
      <vt:lpstr>Исполнение бюджета по источникам  финансирования дефицита бюджета в 2018 году</vt:lpstr>
      <vt:lpstr>Данные о муниципальном долге  городского округа Верхотурский за 2018 год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оОт</dc:title>
  <dc:creator>User</dc:creator>
  <cp:lastModifiedBy>BUDGET1</cp:lastModifiedBy>
  <cp:revision>562</cp:revision>
  <dcterms:created xsi:type="dcterms:W3CDTF">2014-07-09T05:52:56Z</dcterms:created>
  <dcterms:modified xsi:type="dcterms:W3CDTF">2019-06-27T12:00:43Z</dcterms:modified>
</cp:coreProperties>
</file>