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3" r:id="rId12"/>
    <p:sldId id="322" r:id="rId13"/>
    <p:sldId id="32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НС" initials="Д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17T21:08:17.553" idx="6">
    <p:pos x="5493" y="63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17T21:08:17.553" idx="7">
    <p:pos x="5493" y="63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42D89-6667-4035-BBFF-B412B95FC8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4ECF09-E9C4-4B2C-93B2-7C9279313E5F}" type="pres">
      <dgm:prSet presAssocID="{6F142D89-6667-4035-BBFF-B412B95FC8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2A11633-A508-436D-960B-87A67ED74307}" type="presOf" srcId="{6F142D89-6667-4035-BBFF-B412B95FC8D7}" destId="{554ECF09-E9C4-4B2C-93B2-7C9279313E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7193D-C142-4C77-AD0E-A01BA7F99036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F1C74-FDE3-4C56-BCDC-50611924E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0573" indent="-28483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342" indent="-2278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079" indent="-2278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0816" indent="-2278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6553" indent="-2278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2290" indent="-2278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8027" indent="-2278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3764" indent="-2278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617EE9C-5B07-44CF-BCC4-4D41321EFE80}" type="slidenum">
              <a:rPr lang="en-US" altLang="ru-RU" smtClean="0"/>
              <a:pPr>
                <a:spcBef>
                  <a:spcPct val="0"/>
                </a:spcBef>
                <a:defRPr/>
              </a:pPr>
              <a:t>8</a:t>
            </a:fld>
            <a:endParaRPr lang="en-US" altLang="ru-RU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91D718-110A-435C-A773-FAAE4C9BD5AE}" type="slidenum">
              <a:rPr smtClean="0"/>
              <a:pPr>
                <a:defRPr/>
              </a:pPr>
              <a:t>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r>
              <a:rPr smtClean="0">
                <a:latin typeface="Calibri" pitchFamily="34" charset="0"/>
              </a:rPr>
              <a:t>                               </a:t>
            </a:r>
          </a:p>
        </p:txBody>
      </p:sp>
      <p:sp>
        <p:nvSpPr>
          <p:cNvPr id="78852" name="Номер слайда 3"/>
          <p:cNvSpPr txBox="1">
            <a:spLocks noChangeArrowheads="1"/>
          </p:cNvSpPr>
          <p:nvPr/>
        </p:nvSpPr>
        <p:spPr bwMode="auto">
          <a:xfrm>
            <a:off x="3883949" y="8685188"/>
            <a:ext cx="2972444" cy="45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C41F22-ABDB-4A64-A681-93EDD51EC274}" type="slidenum">
              <a:rPr lang="ru-RU" sz="1200">
                <a:solidFill>
                  <a:srgbClr val="000000"/>
                </a:solidFill>
              </a:rPr>
              <a:pPr algn="r"/>
              <a:t>11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latin typeface="Calibri" pitchFamily="34" charset="0"/>
            </a:endParaRP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>
              <a:defRPr/>
            </a:pPr>
            <a:fld id="{C6F15607-DB2E-42B5-90FA-930635F7B255}" type="slidenum">
              <a:rPr smtClean="0"/>
              <a:pPr>
                <a:defRPr/>
              </a:pPr>
              <a:t>13</a:t>
            </a:fld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41AE6-F8E6-476F-9A97-539DF7630F08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C630D-7610-4648-9D4B-C6797110C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oleObject" Target="../embeddings/__________Microsoft_Office_Excel5.xls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3"/>
          <p:cNvSpPr>
            <a:spLocks noChangeArrowheads="1"/>
          </p:cNvSpPr>
          <p:nvPr/>
        </p:nvSpPr>
        <p:spPr bwMode="auto">
          <a:xfrm>
            <a:off x="2286000" y="4857750"/>
            <a:ext cx="785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8000" b="1">
                <a:solidFill>
                  <a:srgbClr val="8D7ABC"/>
                </a:solidFill>
                <a:latin typeface="Franklin Gothic Book" pitchFamily="34" charset="0"/>
              </a:rPr>
              <a:t>+</a:t>
            </a:r>
            <a:endParaRPr lang="ru-RU" sz="8000" b="1">
              <a:solidFill>
                <a:srgbClr val="8D7ABC"/>
              </a:solidFill>
              <a:latin typeface="Franklin Gothic Book" pitchFamily="34" charset="0"/>
            </a:endParaRP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142875" y="4143375"/>
            <a:ext cx="1801813" cy="2571750"/>
            <a:chOff x="214280" y="4214817"/>
            <a:chExt cx="1801816" cy="2571768"/>
          </a:xfrm>
        </p:grpSpPr>
        <p:pic>
          <p:nvPicPr>
            <p:cNvPr id="41014" name="Рисунок 4" descr="доходы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0" y="4214817"/>
              <a:ext cx="1801816" cy="1444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5" name="Прямоугольник 14"/>
            <p:cNvSpPr>
              <a:spLocks noChangeArrowheads="1"/>
            </p:cNvSpPr>
            <p:nvPr/>
          </p:nvSpPr>
          <p:spPr bwMode="auto">
            <a:xfrm>
              <a:off x="214280" y="5589050"/>
              <a:ext cx="1801816" cy="1197535"/>
            </a:xfrm>
            <a:prstGeom prst="rect">
              <a:avLst/>
            </a:prstGeom>
            <a:solidFill>
              <a:srgbClr val="C9E7A7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1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ДОХОДЫ БЮДЖЕТА-</a:t>
              </a:r>
              <a:r>
                <a:rPr lang="ru-RU" sz="1200">
                  <a:solidFill>
                    <a:srgbClr val="002060"/>
                  </a:solidFill>
                  <a:latin typeface="Franklin Gothic Book" pitchFamily="34" charset="0"/>
                </a:rPr>
                <a:t> </a:t>
              </a:r>
              <a:r>
                <a:rPr lang="ru-RU" sz="12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</a:t>
              </a: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7000875" y="4143375"/>
            <a:ext cx="1801813" cy="2500313"/>
            <a:chOff x="6286509" y="4143384"/>
            <a:chExt cx="1801816" cy="2500298"/>
          </a:xfrm>
        </p:grpSpPr>
        <p:pic>
          <p:nvPicPr>
            <p:cNvPr id="41012" name="Рисунок 7" descr="расходы 4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86509" y="4143384"/>
              <a:ext cx="1801816" cy="143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3" name="Прямоугольник 15"/>
            <p:cNvSpPr>
              <a:spLocks noChangeArrowheads="1"/>
            </p:cNvSpPr>
            <p:nvPr/>
          </p:nvSpPr>
          <p:spPr bwMode="auto">
            <a:xfrm>
              <a:off x="6286509" y="5580793"/>
              <a:ext cx="1801816" cy="1062889"/>
            </a:xfrm>
            <a:prstGeom prst="rect">
              <a:avLst/>
            </a:prstGeom>
            <a:solidFill>
              <a:srgbClr val="F3CD60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1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РАСХОДЫ</a:t>
              </a:r>
            </a:p>
            <a:p>
              <a:pPr algn="ctr"/>
              <a:r>
                <a:rPr lang="ru-RU" sz="1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БЮДЖЕТА - </a:t>
              </a:r>
              <a:r>
                <a:rPr lang="ru-RU" sz="12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</a:t>
              </a:r>
            </a:p>
          </p:txBody>
        </p:sp>
      </p:grpSp>
      <p:sp>
        <p:nvSpPr>
          <p:cNvPr id="40965" name="Прямоугольник 17"/>
          <p:cNvSpPr>
            <a:spLocks noChangeArrowheads="1"/>
          </p:cNvSpPr>
          <p:nvPr/>
        </p:nvSpPr>
        <p:spPr bwMode="auto">
          <a:xfrm>
            <a:off x="285750" y="0"/>
            <a:ext cx="8858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2400" b="1">
                <a:solidFill>
                  <a:srgbClr val="245794"/>
                </a:solidFill>
                <a:latin typeface="Times New Roman" pitchFamily="18" charset="0"/>
                <a:cs typeface="Times New Roman" pitchFamily="18" charset="0"/>
              </a:rPr>
              <a:t>Параметры бюджета городского округа Верхотурский</a:t>
            </a:r>
          </a:p>
          <a:p>
            <a:pPr algn="ctr"/>
            <a:r>
              <a:rPr lang="ru-RU" sz="2400" b="1">
                <a:solidFill>
                  <a:srgbClr val="245794"/>
                </a:solidFill>
                <a:latin typeface="Times New Roman" pitchFamily="18" charset="0"/>
                <a:cs typeface="Times New Roman" pitchFamily="18" charset="0"/>
              </a:rPr>
              <a:t>на 2024 год и плановый период 2025 и  2026 годов</a:t>
            </a:r>
          </a:p>
        </p:txBody>
      </p:sp>
      <p:sp>
        <p:nvSpPr>
          <p:cNvPr id="40966" name="Прямоугольник 16"/>
          <p:cNvSpPr>
            <a:spLocks noChangeArrowheads="1"/>
          </p:cNvSpPr>
          <p:nvPr/>
        </p:nvSpPr>
        <p:spPr bwMode="auto">
          <a:xfrm>
            <a:off x="5500688" y="4857750"/>
            <a:ext cx="7143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8000" b="1">
                <a:solidFill>
                  <a:srgbClr val="8D7ABC"/>
                </a:solidFill>
                <a:latin typeface="Franklin Gothic Book" pitchFamily="34" charset="0"/>
              </a:rPr>
              <a:t>=</a:t>
            </a:r>
          </a:p>
        </p:txBody>
      </p:sp>
      <p:pic>
        <p:nvPicPr>
          <p:cNvPr id="40967" name="Рисунок 18" descr="баланс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4214813"/>
            <a:ext cx="20002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Прямоугольник 21"/>
          <p:cNvSpPr>
            <a:spLocks noChangeArrowheads="1"/>
          </p:cNvSpPr>
          <p:nvPr/>
        </p:nvSpPr>
        <p:spPr bwMode="auto">
          <a:xfrm>
            <a:off x="3214688" y="5567363"/>
            <a:ext cx="2000250" cy="1174750"/>
          </a:xfrm>
          <a:prstGeom prst="rect">
            <a:avLst/>
          </a:prstGeom>
          <a:solidFill>
            <a:srgbClr val="A994E4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</a:t>
            </a:r>
          </a:p>
        </p:txBody>
      </p:sp>
      <p:sp>
        <p:nvSpPr>
          <p:cNvPr id="40969" name="Прямоугольник 23"/>
          <p:cNvSpPr>
            <a:spLocks noChangeArrowheads="1"/>
          </p:cNvSpPr>
          <p:nvPr/>
        </p:nvSpPr>
        <p:spPr bwMode="auto">
          <a:xfrm>
            <a:off x="3214688" y="4214813"/>
            <a:ext cx="2000250" cy="1352550"/>
          </a:xfrm>
          <a:prstGeom prst="rect">
            <a:avLst/>
          </a:prstGeom>
          <a:solidFill>
            <a:srgbClr val="A994E4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50" y="750888"/>
          <a:ext cx="8501122" cy="3448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2143140"/>
                <a:gridCol w="1643074"/>
                <a:gridCol w="1500198"/>
              </a:tblGrid>
              <a:tr h="412454">
                <a:tc rowSpan="2"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200" b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млн. рублей</a:t>
                      </a:r>
                      <a:endParaRPr lang="ru-RU" sz="2200" b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24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2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ru-RU" sz="220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2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2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220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2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32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200" b="0" i="0" u="none" strike="noStrike" dirty="0">
                          <a:solidFill>
                            <a:srgbClr val="000066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1 354,4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2200" b="0" i="0" u="none" strike="noStrike" baseline="0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 237,3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1 199,3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9E7A7"/>
                    </a:solidFill>
                  </a:tcPr>
                </a:tc>
              </a:tr>
              <a:tr h="4361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Расходы,</a:t>
                      </a:r>
                      <a:r>
                        <a:rPr lang="ru-RU" sz="2200" b="0" i="0" u="none" strike="noStrike" baseline="0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 в том числе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1 360,4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1 237,3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2200" b="0" i="0" u="none" strike="noStrike" baseline="0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 199,3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C66"/>
                    </a:solidFill>
                  </a:tcPr>
                </a:tc>
              </a:tr>
              <a:tr h="4805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Расходы на реализацию Муниципальных программ </a:t>
                      </a:r>
                      <a:endParaRPr lang="ru-RU" sz="16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1 339,9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1 202,0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1 144,5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8717">
                <a:tc>
                  <a:txBody>
                    <a:bodyPr/>
                    <a:lstStyle/>
                    <a:p>
                      <a:pPr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20,5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35,3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54,8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81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200" b="0" i="0" u="none" strike="noStrike" dirty="0">
                          <a:solidFill>
                            <a:srgbClr val="000066"/>
                          </a:solidFill>
                          <a:latin typeface="Times New Roman"/>
                        </a:rPr>
                        <a:t>Дефицит </a:t>
                      </a:r>
                    </a:p>
                  </a:txBody>
                  <a:tcPr marL="9525" marR="9525" marT="9525" marB="0" anchor="ctr">
                    <a:solidFill>
                      <a:srgbClr val="9999FF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-6,0</a:t>
                      </a:r>
                    </a:p>
                  </a:txBody>
                  <a:tcPr marL="9525" marR="9525" marT="9525" marB="0" anchor="ctr">
                    <a:solidFill>
                      <a:srgbClr val="9999FF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0,0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9999FF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0,0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9999FF">
                        <a:alpha val="63922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3429000" y="5500688"/>
            <a:ext cx="3500438" cy="12715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Всего расходы –   </a:t>
            </a:r>
          </a:p>
          <a:p>
            <a:pPr algn="ctr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1 360 380,1 тыс.рублей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rot="5400000">
            <a:off x="6751638" y="3463925"/>
            <a:ext cx="3643312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7037387" y="1820863"/>
            <a:ext cx="500063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38" idx="0"/>
          </p:cNvCxnSpPr>
          <p:nvPr/>
        </p:nvCxnSpPr>
        <p:spPr>
          <a:xfrm rot="5400000">
            <a:off x="929481" y="2642394"/>
            <a:ext cx="2143125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93700" y="1820863"/>
            <a:ext cx="357187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здравоохране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000108"/>
            <a:ext cx="776288" cy="628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7" name="Рисунок 6" descr="Соц полити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000108"/>
            <a:ext cx="766763" cy="6429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4" name="Рисунок 13" descr="СМ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1000108"/>
            <a:ext cx="714380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6" name="Рисунок 15" descr="Физ-р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000108"/>
            <a:ext cx="709612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7" name="Рисунок 16" descr="Обслуживание долг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58214" y="1000108"/>
            <a:ext cx="703761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8" name="Рисунок 17" descr="Культур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1000108"/>
            <a:ext cx="752475" cy="628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20" name="Рисунок 19" descr="Охрана окружающей среды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1000108"/>
            <a:ext cx="714375" cy="628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21" name="Рисунок 20" descr="Национальная безопаснос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1000108"/>
            <a:ext cx="714375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22" name="Рисунок 21" descr="Образование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844" y="1000108"/>
            <a:ext cx="695325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23" name="Рисунок 22" descr="ЖКХ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57422" y="1000108"/>
            <a:ext cx="785813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24" name="Рисунок 23" descr="Общегосударственные вопросы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71604" y="1000108"/>
            <a:ext cx="766763" cy="619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25" name="Рисунок 24" descr="Национальная экономи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7224" y="1000108"/>
            <a:ext cx="714375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8" name="Прямоугольник 27"/>
          <p:cNvSpPr/>
          <p:nvPr/>
        </p:nvSpPr>
        <p:spPr>
          <a:xfrm>
            <a:off x="0" y="2000250"/>
            <a:ext cx="1500188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41,4%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1000919" y="1856582"/>
            <a:ext cx="4286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85750" y="2714625"/>
            <a:ext cx="200025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11,8%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>
            <a:endCxn id="33" idx="0"/>
          </p:cNvCxnSpPr>
          <p:nvPr/>
        </p:nvCxnSpPr>
        <p:spPr>
          <a:xfrm rot="5400000">
            <a:off x="1036638" y="2463800"/>
            <a:ext cx="500062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14375" y="3714750"/>
            <a:ext cx="257175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5,5%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2179638" y="2249488"/>
            <a:ext cx="1214437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000625" y="2214563"/>
            <a:ext cx="1714500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0,02%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>
            <a:off x="3358356" y="1856582"/>
            <a:ext cx="428625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143125" y="2928938"/>
            <a:ext cx="2143125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28,0%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3358357" y="2785269"/>
            <a:ext cx="2286000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357563" y="4071938"/>
            <a:ext cx="1857375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3,3%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786063" y="2071688"/>
            <a:ext cx="1857375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6,2%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5400000">
            <a:off x="4287044" y="2428082"/>
            <a:ext cx="15716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5465763" y="1892300"/>
            <a:ext cx="642938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4500563" y="3286125"/>
            <a:ext cx="1857375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2,6%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5400000">
            <a:off x="5358606" y="2999582"/>
            <a:ext cx="2714625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5214938" y="4643438"/>
            <a:ext cx="285750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0,9%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357938" y="2214563"/>
            <a:ext cx="1857375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0,2%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rot="5400000">
            <a:off x="7215981" y="2428082"/>
            <a:ext cx="1571625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6643688" y="5429250"/>
            <a:ext cx="2786062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и муниципального долга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0,01%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7072313" y="3429000"/>
            <a:ext cx="1500187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0,01%</a:t>
            </a:r>
          </a:p>
        </p:txBody>
      </p:sp>
      <p:sp>
        <p:nvSpPr>
          <p:cNvPr id="30761" name="Прямоугольник 44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расходов бюджета на 2024 год в разрезе разделов классификации расходов бюджета, соответствующих распределению расходов по выполняемым городским округом полномочиям</a:t>
            </a:r>
          </a:p>
        </p:txBody>
      </p:sp>
      <p:sp>
        <p:nvSpPr>
          <p:cNvPr id="42" name="Овал 41"/>
          <p:cNvSpPr/>
          <p:nvPr/>
        </p:nvSpPr>
        <p:spPr>
          <a:xfrm>
            <a:off x="357188" y="4786313"/>
            <a:ext cx="3500437" cy="1271587"/>
          </a:xfrm>
          <a:prstGeom prst="ellipse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Социально-значимые расходы </a:t>
            </a:r>
            <a:r>
              <a:rPr lang="ru-RU" dirty="0">
                <a:solidFill>
                  <a:schemeClr val="tx1"/>
                </a:solidFill>
              </a:rPr>
              <a:t>–728 194,5 тыс.рублей   </a:t>
            </a:r>
            <a:r>
              <a:rPr lang="ru-RU" dirty="0">
                <a:solidFill>
                  <a:schemeClr val="tx1"/>
                </a:solidFill>
              </a:rPr>
              <a:t>или    </a:t>
            </a:r>
            <a:r>
              <a:rPr lang="ru-RU" dirty="0">
                <a:solidFill>
                  <a:schemeClr val="tx1"/>
                </a:solidFill>
              </a:rPr>
              <a:t>53,5%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rot="16200000" flipH="1">
            <a:off x="-178594" y="3393282"/>
            <a:ext cx="2143125" cy="642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1893094" y="3178969"/>
            <a:ext cx="2143125" cy="928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0800000" flipV="1">
            <a:off x="3000375" y="2500313"/>
            <a:ext cx="2643188" cy="2357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0800000" flipV="1">
            <a:off x="3714750" y="3714750"/>
            <a:ext cx="2214563" cy="1571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 flipV="1">
            <a:off x="3500438" y="4572000"/>
            <a:ext cx="500062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кругленный прямоугольник 106"/>
          <p:cNvSpPr>
            <a:spLocks/>
          </p:cNvSpPr>
          <p:nvPr/>
        </p:nvSpPr>
        <p:spPr bwMode="auto">
          <a:xfrm>
            <a:off x="5214938" y="4643438"/>
            <a:ext cx="3225800" cy="438150"/>
          </a:xfrm>
          <a:custGeom>
            <a:avLst/>
            <a:gdLst>
              <a:gd name="T0" fmla="*/ 1612889 w 3225802"/>
              <a:gd name="T1" fmla="*/ 0 h 438153"/>
              <a:gd name="T2" fmla="*/ 3225778 w 3225802"/>
              <a:gd name="T3" fmla="*/ 219064 h 438153"/>
              <a:gd name="T4" fmla="*/ 1612889 w 3225802"/>
              <a:gd name="T5" fmla="*/ 438117 h 438153"/>
              <a:gd name="T6" fmla="*/ 0 w 3225802"/>
              <a:gd name="T7" fmla="*/ 219064 h 43815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1752 w 3225802"/>
              <a:gd name="T13" fmla="*/ 11752 h 438153"/>
              <a:gd name="T14" fmla="*/ 3214050 w 3225802"/>
              <a:gd name="T15" fmla="*/ 426401 h 438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25802" h="438153">
                <a:moveTo>
                  <a:pt x="40123" y="0"/>
                </a:moveTo>
                <a:lnTo>
                  <a:pt x="40122" y="0"/>
                </a:lnTo>
                <a:cubicBezTo>
                  <a:pt x="17963" y="0"/>
                  <a:pt x="0" y="17963"/>
                  <a:pt x="0" y="40122"/>
                </a:cubicBezTo>
                <a:lnTo>
                  <a:pt x="0" y="398030"/>
                </a:lnTo>
                <a:cubicBezTo>
                  <a:pt x="0" y="420189"/>
                  <a:pt x="17963" y="438152"/>
                  <a:pt x="40122" y="438153"/>
                </a:cubicBezTo>
                <a:lnTo>
                  <a:pt x="3185679" y="438153"/>
                </a:lnTo>
                <a:cubicBezTo>
                  <a:pt x="3207838" y="438152"/>
                  <a:pt x="3225802" y="420189"/>
                  <a:pt x="3225802" y="398030"/>
                </a:cubicBezTo>
                <a:lnTo>
                  <a:pt x="3225802" y="40123"/>
                </a:lnTo>
                <a:cubicBezTo>
                  <a:pt x="3225802" y="17963"/>
                  <a:pt x="3207838" y="0"/>
                  <a:pt x="3185679" y="0"/>
                </a:cubicBezTo>
                <a:close/>
              </a:path>
            </a:pathLst>
          </a:custGeom>
          <a:solidFill>
            <a:srgbClr val="45B97C"/>
          </a:solidFill>
          <a:ln w="9525">
            <a:noFill/>
            <a:round/>
            <a:headEnd/>
            <a:tailEnd/>
          </a:ln>
        </p:spPr>
        <p:txBody>
          <a:bodyPr lIns="113531" tIns="56765" rIns="113531" bIns="56765" anchor="ctr" anchorCtr="1"/>
          <a:lstStyle/>
          <a:p>
            <a:endParaRPr lang="ru-RU"/>
          </a:p>
        </p:txBody>
      </p:sp>
      <p:sp>
        <p:nvSpPr>
          <p:cNvPr id="57347" name="Скругленный прямоугольник 107"/>
          <p:cNvSpPr>
            <a:spLocks/>
          </p:cNvSpPr>
          <p:nvPr/>
        </p:nvSpPr>
        <p:spPr bwMode="auto">
          <a:xfrm>
            <a:off x="5429250" y="5357813"/>
            <a:ext cx="3225800" cy="571500"/>
          </a:xfrm>
          <a:custGeom>
            <a:avLst/>
            <a:gdLst>
              <a:gd name="T0" fmla="*/ 1612889 w 3225802"/>
              <a:gd name="T1" fmla="*/ 0 h 571503"/>
              <a:gd name="T2" fmla="*/ 3225778 w 3225802"/>
              <a:gd name="T3" fmla="*/ 285739 h 571503"/>
              <a:gd name="T4" fmla="*/ 1612889 w 3225802"/>
              <a:gd name="T5" fmla="*/ 571467 h 571503"/>
              <a:gd name="T6" fmla="*/ 0 w 3225802"/>
              <a:gd name="T7" fmla="*/ 285739 h 57150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503 w 3225802"/>
              <a:gd name="T13" fmla="*/ 3503 h 571503"/>
              <a:gd name="T14" fmla="*/ 3222298 w 3225802"/>
              <a:gd name="T15" fmla="*/ 568000 h 5715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25802" h="571503">
                <a:moveTo>
                  <a:pt x="11959" y="0"/>
                </a:moveTo>
                <a:lnTo>
                  <a:pt x="11958" y="0"/>
                </a:lnTo>
                <a:cubicBezTo>
                  <a:pt x="5354" y="0"/>
                  <a:pt x="0" y="5354"/>
                  <a:pt x="0" y="11958"/>
                </a:cubicBezTo>
                <a:lnTo>
                  <a:pt x="0" y="559544"/>
                </a:lnTo>
                <a:cubicBezTo>
                  <a:pt x="0" y="566148"/>
                  <a:pt x="5354" y="571502"/>
                  <a:pt x="11958" y="571503"/>
                </a:cubicBezTo>
                <a:lnTo>
                  <a:pt x="3213843" y="571503"/>
                </a:lnTo>
                <a:cubicBezTo>
                  <a:pt x="3220447" y="571502"/>
                  <a:pt x="3225802" y="566148"/>
                  <a:pt x="3225802" y="559544"/>
                </a:cubicBezTo>
                <a:lnTo>
                  <a:pt x="3225802" y="11959"/>
                </a:lnTo>
                <a:cubicBezTo>
                  <a:pt x="3225802" y="5354"/>
                  <a:pt x="3220447" y="0"/>
                  <a:pt x="3213843" y="0"/>
                </a:cubicBez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 lIns="113531" tIns="56765" rIns="113531" bIns="56765" anchor="ctr" anchorCtr="1"/>
          <a:lstStyle/>
          <a:p>
            <a:endParaRPr lang="ru-RU"/>
          </a:p>
        </p:txBody>
      </p:sp>
      <p:sp>
        <p:nvSpPr>
          <p:cNvPr id="57348" name="Скругленный прямоугольник 104"/>
          <p:cNvSpPr>
            <a:spLocks/>
          </p:cNvSpPr>
          <p:nvPr/>
        </p:nvSpPr>
        <p:spPr bwMode="auto">
          <a:xfrm>
            <a:off x="428625" y="4572000"/>
            <a:ext cx="2214563" cy="446088"/>
          </a:xfrm>
          <a:custGeom>
            <a:avLst/>
            <a:gdLst>
              <a:gd name="T0" fmla="*/ 1107271 w 2214567"/>
              <a:gd name="T1" fmla="*/ 0 h 446090"/>
              <a:gd name="T2" fmla="*/ 2214519 w 2214567"/>
              <a:gd name="T3" fmla="*/ 223033 h 446090"/>
              <a:gd name="T4" fmla="*/ 1107271 w 2214567"/>
              <a:gd name="T5" fmla="*/ 446061 h 446090"/>
              <a:gd name="T6" fmla="*/ 0 w 2214567"/>
              <a:gd name="T7" fmla="*/ 223033 h 44609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1965 w 2214567"/>
              <a:gd name="T13" fmla="*/ 11965 h 446090"/>
              <a:gd name="T14" fmla="*/ 2202603 w 2214567"/>
              <a:gd name="T15" fmla="*/ 434125 h 4460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4567" h="446090">
                <a:moveTo>
                  <a:pt x="40850" y="0"/>
                </a:moveTo>
                <a:lnTo>
                  <a:pt x="40849" y="0"/>
                </a:lnTo>
                <a:cubicBezTo>
                  <a:pt x="18289" y="0"/>
                  <a:pt x="0" y="18289"/>
                  <a:pt x="0" y="40849"/>
                </a:cubicBezTo>
                <a:lnTo>
                  <a:pt x="0" y="405240"/>
                </a:lnTo>
                <a:cubicBezTo>
                  <a:pt x="0" y="427800"/>
                  <a:pt x="18289" y="446089"/>
                  <a:pt x="40849" y="446090"/>
                </a:cubicBezTo>
                <a:lnTo>
                  <a:pt x="2173717" y="446090"/>
                </a:lnTo>
                <a:cubicBezTo>
                  <a:pt x="2196277" y="446089"/>
                  <a:pt x="2214567" y="427800"/>
                  <a:pt x="2214567" y="405240"/>
                </a:cubicBezTo>
                <a:lnTo>
                  <a:pt x="2214567" y="40850"/>
                </a:lnTo>
                <a:cubicBezTo>
                  <a:pt x="2214567" y="18289"/>
                  <a:pt x="2196277" y="0"/>
                  <a:pt x="2173717" y="0"/>
                </a:cubicBezTo>
                <a:close/>
              </a:path>
            </a:pathLst>
          </a:custGeom>
          <a:solidFill>
            <a:srgbClr val="7C93A0"/>
          </a:solidFill>
          <a:ln w="9525">
            <a:noFill/>
            <a:round/>
            <a:headEnd/>
            <a:tailEnd/>
          </a:ln>
        </p:spPr>
        <p:txBody>
          <a:bodyPr lIns="113531" tIns="56765" rIns="113531" bIns="56765" anchor="ctr" anchorCtr="1"/>
          <a:lstStyle/>
          <a:p>
            <a:endParaRPr lang="ru-RU"/>
          </a:p>
        </p:txBody>
      </p:sp>
      <p:sp>
        <p:nvSpPr>
          <p:cNvPr id="37894" name="Скругленный прямоугольник 105"/>
          <p:cNvSpPr>
            <a:spLocks/>
          </p:cNvSpPr>
          <p:nvPr/>
        </p:nvSpPr>
        <p:spPr bwMode="auto">
          <a:xfrm>
            <a:off x="214313" y="5357813"/>
            <a:ext cx="3249612" cy="812800"/>
          </a:xfrm>
          <a:custGeom>
            <a:avLst/>
            <a:gdLst>
              <a:gd name="T0" fmla="*/ 1624807 w 3249613"/>
              <a:gd name="T1" fmla="*/ 0 h 812801"/>
              <a:gd name="T2" fmla="*/ 3249613 w 3249613"/>
              <a:gd name="T3" fmla="*/ 406401 h 812801"/>
              <a:gd name="T4" fmla="*/ 1624807 w 3249613"/>
              <a:gd name="T5" fmla="*/ 812801 h 812801"/>
              <a:gd name="T6" fmla="*/ 0 w 3249613"/>
              <a:gd name="T7" fmla="*/ 406401 h 81280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982 w 3249613"/>
              <a:gd name="T13" fmla="*/ 4982 h 812801"/>
              <a:gd name="T14" fmla="*/ 3244631 w 3249613"/>
              <a:gd name="T15" fmla="*/ 807819 h 812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49613" h="812801">
                <a:moveTo>
                  <a:pt x="17009" y="0"/>
                </a:moveTo>
                <a:lnTo>
                  <a:pt x="17008" y="0"/>
                </a:lnTo>
                <a:cubicBezTo>
                  <a:pt x="7615" y="0"/>
                  <a:pt x="0" y="7615"/>
                  <a:pt x="0" y="17008"/>
                </a:cubicBezTo>
                <a:lnTo>
                  <a:pt x="0" y="795792"/>
                </a:lnTo>
                <a:cubicBezTo>
                  <a:pt x="0" y="805185"/>
                  <a:pt x="7615" y="812800"/>
                  <a:pt x="17008" y="812801"/>
                </a:cubicBezTo>
                <a:lnTo>
                  <a:pt x="3232604" y="812801"/>
                </a:lnTo>
                <a:cubicBezTo>
                  <a:pt x="3241997" y="812800"/>
                  <a:pt x="3249613" y="805185"/>
                  <a:pt x="3249613" y="795792"/>
                </a:cubicBezTo>
                <a:lnTo>
                  <a:pt x="3249613" y="17009"/>
                </a:lnTo>
                <a:cubicBezTo>
                  <a:pt x="3249613" y="7615"/>
                  <a:pt x="3241997" y="0"/>
                  <a:pt x="32326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prstDash val="solid"/>
            <a:round/>
            <a:headEnd/>
            <a:tailEnd/>
          </a:ln>
        </p:spPr>
        <p:txBody>
          <a:bodyPr lIns="113531" tIns="56765" rIns="113531" bIns="56765" anchor="ctr" anchorCtr="1"/>
          <a:lstStyle/>
          <a:p>
            <a:pPr>
              <a:defRPr/>
            </a:pPr>
            <a:endParaRPr lang="ru-RU"/>
          </a:p>
        </p:txBody>
      </p:sp>
      <p:sp>
        <p:nvSpPr>
          <p:cNvPr id="57350" name="Скругленный прямоугольник 102"/>
          <p:cNvSpPr>
            <a:spLocks/>
          </p:cNvSpPr>
          <p:nvPr/>
        </p:nvSpPr>
        <p:spPr bwMode="auto">
          <a:xfrm>
            <a:off x="3286125" y="1928813"/>
            <a:ext cx="1836738" cy="277812"/>
          </a:xfrm>
          <a:custGeom>
            <a:avLst/>
            <a:gdLst>
              <a:gd name="T0" fmla="*/ 918380 w 1836736"/>
              <a:gd name="T1" fmla="*/ 0 h 277813"/>
              <a:gd name="T2" fmla="*/ 1836760 w 1836736"/>
              <a:gd name="T3" fmla="*/ 138906 h 277813"/>
              <a:gd name="T4" fmla="*/ 918380 w 1836736"/>
              <a:gd name="T5" fmla="*/ 277801 h 277813"/>
              <a:gd name="T6" fmla="*/ 0 w 1836736"/>
              <a:gd name="T7" fmla="*/ 138906 h 27781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7452 w 1836736"/>
              <a:gd name="T13" fmla="*/ 7452 h 277813"/>
              <a:gd name="T14" fmla="*/ 1829284 w 1836736"/>
              <a:gd name="T15" fmla="*/ 270361 h 2778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6736" h="277813">
                <a:moveTo>
                  <a:pt x="25440" y="0"/>
                </a:moveTo>
                <a:lnTo>
                  <a:pt x="25439" y="0"/>
                </a:lnTo>
                <a:cubicBezTo>
                  <a:pt x="11389" y="0"/>
                  <a:pt x="0" y="11389"/>
                  <a:pt x="0" y="25439"/>
                </a:cubicBezTo>
                <a:lnTo>
                  <a:pt x="0" y="252373"/>
                </a:lnTo>
                <a:cubicBezTo>
                  <a:pt x="0" y="266423"/>
                  <a:pt x="11389" y="277812"/>
                  <a:pt x="25439" y="277813"/>
                </a:cubicBezTo>
                <a:lnTo>
                  <a:pt x="1811296" y="277813"/>
                </a:lnTo>
                <a:cubicBezTo>
                  <a:pt x="1825346" y="277812"/>
                  <a:pt x="1836736" y="266423"/>
                  <a:pt x="1836736" y="252373"/>
                </a:cubicBezTo>
                <a:lnTo>
                  <a:pt x="1836736" y="25440"/>
                </a:lnTo>
                <a:cubicBezTo>
                  <a:pt x="1836736" y="11389"/>
                  <a:pt x="1825346" y="0"/>
                  <a:pt x="1811296" y="0"/>
                </a:cubicBezTo>
                <a:close/>
              </a:path>
            </a:pathLst>
          </a:custGeom>
          <a:solidFill>
            <a:srgbClr val="7570B3"/>
          </a:solidFill>
          <a:ln w="9525">
            <a:noFill/>
            <a:round/>
            <a:headEnd/>
            <a:tailEnd/>
          </a:ln>
        </p:spPr>
        <p:txBody>
          <a:bodyPr lIns="113531" tIns="56765" rIns="113531" bIns="56765" anchor="ctr" anchorCtr="1"/>
          <a:lstStyle/>
          <a:p>
            <a:endParaRPr lang="ru-RU"/>
          </a:p>
        </p:txBody>
      </p:sp>
      <p:sp>
        <p:nvSpPr>
          <p:cNvPr id="57351" name="Скругленный прямоугольник 103"/>
          <p:cNvSpPr>
            <a:spLocks/>
          </p:cNvSpPr>
          <p:nvPr/>
        </p:nvSpPr>
        <p:spPr bwMode="auto">
          <a:xfrm>
            <a:off x="3214688" y="2357438"/>
            <a:ext cx="2000250" cy="1571625"/>
          </a:xfrm>
          <a:custGeom>
            <a:avLst/>
            <a:gdLst>
              <a:gd name="T0" fmla="*/ 1000125 w 2000250"/>
              <a:gd name="T1" fmla="*/ 0 h 1571625"/>
              <a:gd name="T2" fmla="*/ 2000250 w 2000250"/>
              <a:gd name="T3" fmla="*/ 785813 h 1571625"/>
              <a:gd name="T4" fmla="*/ 1000125 w 2000250"/>
              <a:gd name="T5" fmla="*/ 1571625 h 1571625"/>
              <a:gd name="T6" fmla="*/ 0 w 2000250"/>
              <a:gd name="T7" fmla="*/ 785813 h 157162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9633 w 2000250"/>
              <a:gd name="T13" fmla="*/ 9633 h 1571625"/>
              <a:gd name="T14" fmla="*/ 1990617 w 2000250"/>
              <a:gd name="T15" fmla="*/ 1561992 h 1571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250" h="1571625">
                <a:moveTo>
                  <a:pt x="32888" y="0"/>
                </a:moveTo>
                <a:lnTo>
                  <a:pt x="32887" y="0"/>
                </a:lnTo>
                <a:cubicBezTo>
                  <a:pt x="14724" y="0"/>
                  <a:pt x="0" y="14724"/>
                  <a:pt x="0" y="32887"/>
                </a:cubicBezTo>
                <a:lnTo>
                  <a:pt x="0" y="1538737"/>
                </a:lnTo>
                <a:cubicBezTo>
                  <a:pt x="0" y="1556900"/>
                  <a:pt x="14724" y="1571624"/>
                  <a:pt x="32887" y="1571625"/>
                </a:cubicBezTo>
                <a:lnTo>
                  <a:pt x="1967362" y="1571625"/>
                </a:lnTo>
                <a:cubicBezTo>
                  <a:pt x="1985525" y="1571624"/>
                  <a:pt x="2000250" y="1556900"/>
                  <a:pt x="2000250" y="1538737"/>
                </a:cubicBezTo>
                <a:lnTo>
                  <a:pt x="2000250" y="32888"/>
                </a:lnTo>
                <a:cubicBezTo>
                  <a:pt x="2000250" y="14724"/>
                  <a:pt x="1985525" y="0"/>
                  <a:pt x="1967362" y="0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lIns="113531" tIns="56765" rIns="113531" bIns="56765" anchor="ctr" anchorCtr="1"/>
          <a:lstStyle/>
          <a:p>
            <a:endParaRPr lang="ru-RU"/>
          </a:p>
        </p:txBody>
      </p:sp>
      <p:sp>
        <p:nvSpPr>
          <p:cNvPr id="11" name="Заголовок 2"/>
          <p:cNvSpPr txBox="1"/>
          <p:nvPr/>
        </p:nvSpPr>
        <p:spPr>
          <a:xfrm>
            <a:off x="500063" y="214313"/>
            <a:ext cx="8429625" cy="500062"/>
          </a:xfrm>
          <a:prstGeom prst="rect">
            <a:avLst/>
          </a:prstGeom>
          <a:noFill/>
          <a:ln>
            <a:noFill/>
          </a:ln>
        </p:spPr>
        <p:txBody>
          <a:bodyPr lIns="113531" tIns="56765" rIns="113531" bIns="56765"/>
          <a:lstStyle/>
          <a:p>
            <a:pPr algn="r" defTabSz="91442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kern="0" dirty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РЕАЛИЗАЦИЯ НАЦИОНАЛЬНЫХ ПРОЕКТОВ на 2024 год, тыс. руб. </a:t>
            </a:r>
          </a:p>
        </p:txBody>
      </p:sp>
      <p:sp>
        <p:nvSpPr>
          <p:cNvPr id="57353" name="Прямоугольник 5"/>
          <p:cNvSpPr>
            <a:spLocks noChangeArrowheads="1"/>
          </p:cNvSpPr>
          <p:nvPr/>
        </p:nvSpPr>
        <p:spPr bwMode="auto">
          <a:xfrm>
            <a:off x="5857875" y="5357813"/>
            <a:ext cx="30019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3531" tIns="56765" rIns="113531" bIns="56765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Количество благоустроенных общественных территорий – 1 ед.</a:t>
            </a:r>
          </a:p>
        </p:txBody>
      </p:sp>
      <p:sp>
        <p:nvSpPr>
          <p:cNvPr id="57354" name="Прямоугольник 6"/>
          <p:cNvSpPr>
            <a:spLocks noChangeArrowheads="1"/>
          </p:cNvSpPr>
          <p:nvPr/>
        </p:nvSpPr>
        <p:spPr bwMode="auto">
          <a:xfrm>
            <a:off x="5429250" y="4572000"/>
            <a:ext cx="27527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3531" tIns="56765" rIns="113531" bIns="56765">
            <a:spAutoFit/>
          </a:bodyPr>
          <a:lstStyle/>
          <a:p>
            <a:r>
              <a:rPr lang="ru-RU" sz="1100"/>
              <a:t>Формирование комфортной городской среды</a:t>
            </a:r>
          </a:p>
        </p:txBody>
      </p:sp>
      <p:sp>
        <p:nvSpPr>
          <p:cNvPr id="57355" name="Прямоугольник 10"/>
          <p:cNvSpPr>
            <a:spLocks noChangeArrowheads="1"/>
          </p:cNvSpPr>
          <p:nvPr/>
        </p:nvSpPr>
        <p:spPr bwMode="auto">
          <a:xfrm>
            <a:off x="6775450" y="4000500"/>
            <a:ext cx="21288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3531" tIns="56765" rIns="113531" bIns="56765" anchorCtr="1">
            <a:spAutoFit/>
          </a:bodyPr>
          <a:lstStyle/>
          <a:p>
            <a:pPr algn="ctr"/>
            <a:r>
              <a:rPr lang="ru-RU" sz="1700" b="1">
                <a:solidFill>
                  <a:srgbClr val="45B97C"/>
                </a:solidFill>
              </a:rPr>
              <a:t>64 707,9 тыс. руб.</a:t>
            </a:r>
          </a:p>
        </p:txBody>
      </p:sp>
      <p:sp>
        <p:nvSpPr>
          <p:cNvPr id="57356" name="Прямоугольник 27"/>
          <p:cNvSpPr>
            <a:spLocks noChangeArrowheads="1"/>
          </p:cNvSpPr>
          <p:nvPr/>
        </p:nvSpPr>
        <p:spPr bwMode="auto">
          <a:xfrm>
            <a:off x="428625" y="5357813"/>
            <a:ext cx="30337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3531" tIns="56765" rIns="113531" bIns="56765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мероприятий по поэтапному внедрению Всероссийского физкультурно-спортивного комплекса «Готов к труду и обороне» – 1</a:t>
            </a:r>
          </a:p>
        </p:txBody>
      </p:sp>
      <p:sp>
        <p:nvSpPr>
          <p:cNvPr id="57357" name="Прямоугольник 29"/>
          <p:cNvSpPr>
            <a:spLocks noChangeArrowheads="1"/>
          </p:cNvSpPr>
          <p:nvPr/>
        </p:nvSpPr>
        <p:spPr bwMode="auto">
          <a:xfrm>
            <a:off x="500063" y="4643438"/>
            <a:ext cx="20002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3531" tIns="56765" rIns="113531" bIns="56765">
            <a:spAutoFit/>
          </a:bodyPr>
          <a:lstStyle/>
          <a:p>
            <a:r>
              <a:rPr lang="ru-RU" sz="1100">
                <a:solidFill>
                  <a:srgbClr val="FDFEC2"/>
                </a:solidFill>
              </a:rPr>
              <a:t>    Спорт - норма жизни</a:t>
            </a:r>
          </a:p>
        </p:txBody>
      </p:sp>
      <p:sp>
        <p:nvSpPr>
          <p:cNvPr id="57358" name="Прямоугольник 31"/>
          <p:cNvSpPr>
            <a:spLocks noChangeArrowheads="1"/>
          </p:cNvSpPr>
          <p:nvPr/>
        </p:nvSpPr>
        <p:spPr bwMode="auto">
          <a:xfrm>
            <a:off x="3429000" y="1928813"/>
            <a:ext cx="17637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3531" tIns="56765" rIns="113531" bIns="56765">
            <a:spAutoFit/>
          </a:bodyPr>
          <a:lstStyle/>
          <a:p>
            <a:r>
              <a:rPr lang="ru-RU" sz="1100">
                <a:solidFill>
                  <a:srgbClr val="FDFEC2"/>
                </a:solidFill>
              </a:rPr>
              <a:t>Творческие люди</a:t>
            </a:r>
          </a:p>
        </p:txBody>
      </p:sp>
      <p:sp>
        <p:nvSpPr>
          <p:cNvPr id="57359" name="Прямоугольник 32"/>
          <p:cNvSpPr>
            <a:spLocks noChangeArrowheads="1"/>
          </p:cNvSpPr>
          <p:nvPr/>
        </p:nvSpPr>
        <p:spPr bwMode="auto">
          <a:xfrm>
            <a:off x="3286125" y="2286000"/>
            <a:ext cx="2000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3531" tIns="56765" rIns="113531" bIns="56765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выплата денежного поощрения лучшим муниципальным учреждениям культуры – 1</a:t>
            </a:r>
          </a:p>
        </p:txBody>
      </p:sp>
      <p:sp>
        <p:nvSpPr>
          <p:cNvPr id="57360" name="Прямоугольник 33"/>
          <p:cNvSpPr>
            <a:spLocks noChangeArrowheads="1"/>
          </p:cNvSpPr>
          <p:nvPr/>
        </p:nvSpPr>
        <p:spPr bwMode="auto">
          <a:xfrm>
            <a:off x="4071938" y="1500188"/>
            <a:ext cx="18224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3531" tIns="56765" rIns="113531" bIns="56765">
            <a:spAutoFit/>
          </a:bodyPr>
          <a:lstStyle/>
          <a:p>
            <a:r>
              <a:rPr lang="ru-RU" sz="1700" b="1">
                <a:solidFill>
                  <a:srgbClr val="7570B3"/>
                </a:solidFill>
              </a:rPr>
              <a:t>679,0 тыс. руб.</a:t>
            </a:r>
          </a:p>
        </p:txBody>
      </p:sp>
      <p:sp>
        <p:nvSpPr>
          <p:cNvPr id="57361" name="TextBox 35"/>
          <p:cNvSpPr txBox="1">
            <a:spLocks noChangeArrowheads="1"/>
          </p:cNvSpPr>
          <p:nvPr/>
        </p:nvSpPr>
        <p:spPr bwMode="auto">
          <a:xfrm>
            <a:off x="4214813" y="1143000"/>
            <a:ext cx="14303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3531" tIns="56765" rIns="113531" bIns="56765">
            <a:spAutoFit/>
          </a:bodyPr>
          <a:lstStyle/>
          <a:p>
            <a:r>
              <a:rPr lang="ru-RU" sz="1900">
                <a:solidFill>
                  <a:srgbClr val="7570B3"/>
                </a:solidFill>
              </a:rPr>
              <a:t>КУЛЬТУРА</a:t>
            </a:r>
          </a:p>
        </p:txBody>
      </p:sp>
      <p:sp>
        <p:nvSpPr>
          <p:cNvPr id="57362" name="TextBox 37"/>
          <p:cNvSpPr txBox="1">
            <a:spLocks noChangeArrowheads="1"/>
          </p:cNvSpPr>
          <p:nvPr/>
        </p:nvSpPr>
        <p:spPr bwMode="auto">
          <a:xfrm>
            <a:off x="928688" y="3500438"/>
            <a:ext cx="191611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3531" tIns="56765" rIns="113531" bIns="56765">
            <a:spAutoFit/>
          </a:bodyPr>
          <a:lstStyle/>
          <a:p>
            <a:r>
              <a:rPr lang="ru-RU" sz="1900"/>
              <a:t>ДЕМОГРАФИЯ</a:t>
            </a:r>
          </a:p>
        </p:txBody>
      </p:sp>
      <p:sp>
        <p:nvSpPr>
          <p:cNvPr id="57363" name="TextBox 39"/>
          <p:cNvSpPr txBox="1">
            <a:spLocks noChangeArrowheads="1"/>
          </p:cNvSpPr>
          <p:nvPr/>
        </p:nvSpPr>
        <p:spPr bwMode="auto">
          <a:xfrm>
            <a:off x="5643563" y="3286125"/>
            <a:ext cx="28352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3531" tIns="56765" rIns="113531" bIns="56765">
            <a:spAutoFit/>
          </a:bodyPr>
          <a:lstStyle/>
          <a:p>
            <a:r>
              <a:rPr lang="ru-RU" sz="1900">
                <a:solidFill>
                  <a:srgbClr val="44B87B"/>
                </a:solidFill>
              </a:rPr>
              <a:t>ЖИЛЬЕ</a:t>
            </a:r>
          </a:p>
          <a:p>
            <a:r>
              <a:rPr lang="ru-RU" sz="1900">
                <a:solidFill>
                  <a:srgbClr val="44B87B"/>
                </a:solidFill>
              </a:rPr>
              <a:t>И </a:t>
            </a:r>
            <a:r>
              <a:rPr lang="ru-RU" sz="1900">
                <a:solidFill>
                  <a:srgbClr val="00B050"/>
                </a:solidFill>
              </a:rPr>
              <a:t>ГОРОДСКАЯ</a:t>
            </a:r>
            <a:r>
              <a:rPr lang="ru-RU" sz="1900">
                <a:solidFill>
                  <a:srgbClr val="44B87B"/>
                </a:solidFill>
              </a:rPr>
              <a:t> СРЕДА</a:t>
            </a:r>
          </a:p>
        </p:txBody>
      </p:sp>
      <p:grpSp>
        <p:nvGrpSpPr>
          <p:cNvPr id="2" name="Группа 51"/>
          <p:cNvGrpSpPr>
            <a:grpSpLocks/>
          </p:cNvGrpSpPr>
          <p:nvPr/>
        </p:nvGrpSpPr>
        <p:grpSpPr bwMode="auto">
          <a:xfrm>
            <a:off x="2786063" y="928688"/>
            <a:ext cx="1255712" cy="955675"/>
            <a:chOff x="3143250" y="928692"/>
            <a:chExt cx="898526" cy="955676"/>
          </a:xfrm>
        </p:grpSpPr>
        <p:sp>
          <p:nvSpPr>
            <p:cNvPr id="57373" name="Овал 43"/>
            <p:cNvSpPr>
              <a:spLocks/>
            </p:cNvSpPr>
            <p:nvPr/>
          </p:nvSpPr>
          <p:spPr bwMode="auto">
            <a:xfrm>
              <a:off x="3143250" y="928692"/>
              <a:ext cx="898526" cy="955676"/>
            </a:xfrm>
            <a:custGeom>
              <a:avLst/>
              <a:gdLst>
                <a:gd name="T0" fmla="*/ 449263 w 898526"/>
                <a:gd name="T1" fmla="*/ 0 h 955676"/>
                <a:gd name="T2" fmla="*/ 898526 w 898526"/>
                <a:gd name="T3" fmla="*/ 477838 h 955676"/>
                <a:gd name="T4" fmla="*/ 449263 w 898526"/>
                <a:gd name="T5" fmla="*/ 955676 h 955676"/>
                <a:gd name="T6" fmla="*/ 0 w 898526"/>
                <a:gd name="T7" fmla="*/ 477838 h 955676"/>
                <a:gd name="T8" fmla="*/ 131586 w 898526"/>
                <a:gd name="T9" fmla="*/ 139955 h 955676"/>
                <a:gd name="T10" fmla="*/ 131586 w 898526"/>
                <a:gd name="T11" fmla="*/ 815721 h 955676"/>
                <a:gd name="T12" fmla="*/ 766940 w 898526"/>
                <a:gd name="T13" fmla="*/ 815721 h 955676"/>
                <a:gd name="T14" fmla="*/ 766940 w 898526"/>
                <a:gd name="T15" fmla="*/ 139955 h 95567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31586 w 898526"/>
                <a:gd name="T25" fmla="*/ 139955 h 955676"/>
                <a:gd name="T26" fmla="*/ 766940 w 898526"/>
                <a:gd name="T27" fmla="*/ 815721 h 9556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8526" h="955676">
                  <a:moveTo>
                    <a:pt x="0" y="477838"/>
                  </a:moveTo>
                  <a:lnTo>
                    <a:pt x="0" y="477838"/>
                  </a:lnTo>
                  <a:cubicBezTo>
                    <a:pt x="0" y="213935"/>
                    <a:pt x="201142" y="0"/>
                    <a:pt x="449263" y="1"/>
                  </a:cubicBezTo>
                  <a:cubicBezTo>
                    <a:pt x="449263" y="1"/>
                    <a:pt x="449263" y="1"/>
                    <a:pt x="449263" y="1"/>
                  </a:cubicBezTo>
                  <a:cubicBezTo>
                    <a:pt x="697384" y="1"/>
                    <a:pt x="898526" y="213936"/>
                    <a:pt x="898526" y="477839"/>
                  </a:cubicBezTo>
                  <a:cubicBezTo>
                    <a:pt x="898526" y="477839"/>
                    <a:pt x="898525" y="477839"/>
                    <a:pt x="898525" y="477839"/>
                  </a:cubicBezTo>
                  <a:lnTo>
                    <a:pt x="898526" y="477840"/>
                  </a:lnTo>
                  <a:cubicBezTo>
                    <a:pt x="898526" y="741742"/>
                    <a:pt x="697384" y="955677"/>
                    <a:pt x="449263" y="955678"/>
                  </a:cubicBezTo>
                  <a:cubicBezTo>
                    <a:pt x="201141" y="955678"/>
                    <a:pt x="0" y="741742"/>
                    <a:pt x="0" y="477840"/>
                  </a:cubicBezTo>
                  <a:cubicBezTo>
                    <a:pt x="-1" y="477839"/>
                    <a:pt x="0" y="477839"/>
                    <a:pt x="0" y="477839"/>
                  </a:cubicBezTo>
                  <a:close/>
                </a:path>
              </a:pathLst>
            </a:custGeom>
            <a:noFill/>
            <a:ln w="19046">
              <a:solidFill>
                <a:srgbClr val="7570B3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ru-RU"/>
            </a:p>
          </p:txBody>
        </p:sp>
        <p:pic>
          <p:nvPicPr>
            <p:cNvPr id="57374" name="Рисунок 4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965" y="1162449"/>
              <a:ext cx="655094" cy="48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49"/>
          <p:cNvGrpSpPr>
            <a:grpSpLocks/>
          </p:cNvGrpSpPr>
          <p:nvPr/>
        </p:nvGrpSpPr>
        <p:grpSpPr bwMode="auto">
          <a:xfrm>
            <a:off x="142875" y="2357438"/>
            <a:ext cx="1643063" cy="955675"/>
            <a:chOff x="285750" y="4000500"/>
            <a:chExt cx="898526" cy="955676"/>
          </a:xfrm>
        </p:grpSpPr>
        <p:sp>
          <p:nvSpPr>
            <p:cNvPr id="57371" name="Овал 45"/>
            <p:cNvSpPr>
              <a:spLocks/>
            </p:cNvSpPr>
            <p:nvPr/>
          </p:nvSpPr>
          <p:spPr bwMode="auto">
            <a:xfrm>
              <a:off x="285750" y="4000500"/>
              <a:ext cx="898526" cy="955676"/>
            </a:xfrm>
            <a:custGeom>
              <a:avLst/>
              <a:gdLst>
                <a:gd name="T0" fmla="*/ 449263 w 898526"/>
                <a:gd name="T1" fmla="*/ 0 h 955676"/>
                <a:gd name="T2" fmla="*/ 898526 w 898526"/>
                <a:gd name="T3" fmla="*/ 477838 h 955676"/>
                <a:gd name="T4" fmla="*/ 449263 w 898526"/>
                <a:gd name="T5" fmla="*/ 955676 h 955676"/>
                <a:gd name="T6" fmla="*/ 0 w 898526"/>
                <a:gd name="T7" fmla="*/ 477838 h 955676"/>
                <a:gd name="T8" fmla="*/ 131586 w 898526"/>
                <a:gd name="T9" fmla="*/ 139955 h 955676"/>
                <a:gd name="T10" fmla="*/ 131586 w 898526"/>
                <a:gd name="T11" fmla="*/ 815721 h 955676"/>
                <a:gd name="T12" fmla="*/ 766940 w 898526"/>
                <a:gd name="T13" fmla="*/ 815721 h 955676"/>
                <a:gd name="T14" fmla="*/ 766940 w 898526"/>
                <a:gd name="T15" fmla="*/ 139955 h 95567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31586 w 898526"/>
                <a:gd name="T25" fmla="*/ 139955 h 955676"/>
                <a:gd name="T26" fmla="*/ 766940 w 898526"/>
                <a:gd name="T27" fmla="*/ 815721 h 9556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8526" h="955676">
                  <a:moveTo>
                    <a:pt x="0" y="477838"/>
                  </a:moveTo>
                  <a:lnTo>
                    <a:pt x="0" y="477838"/>
                  </a:lnTo>
                  <a:cubicBezTo>
                    <a:pt x="0" y="213935"/>
                    <a:pt x="201142" y="0"/>
                    <a:pt x="449263" y="1"/>
                  </a:cubicBezTo>
                  <a:cubicBezTo>
                    <a:pt x="449263" y="1"/>
                    <a:pt x="449263" y="1"/>
                    <a:pt x="449263" y="1"/>
                  </a:cubicBezTo>
                  <a:cubicBezTo>
                    <a:pt x="697384" y="1"/>
                    <a:pt x="898526" y="213936"/>
                    <a:pt x="898526" y="477839"/>
                  </a:cubicBezTo>
                  <a:cubicBezTo>
                    <a:pt x="898526" y="477839"/>
                    <a:pt x="898525" y="477839"/>
                    <a:pt x="898525" y="477839"/>
                  </a:cubicBezTo>
                  <a:lnTo>
                    <a:pt x="898526" y="477840"/>
                  </a:lnTo>
                  <a:cubicBezTo>
                    <a:pt x="898526" y="741742"/>
                    <a:pt x="697384" y="955677"/>
                    <a:pt x="449263" y="955678"/>
                  </a:cubicBezTo>
                  <a:cubicBezTo>
                    <a:pt x="201141" y="955678"/>
                    <a:pt x="0" y="741742"/>
                    <a:pt x="0" y="477840"/>
                  </a:cubicBezTo>
                  <a:cubicBezTo>
                    <a:pt x="-1" y="477839"/>
                    <a:pt x="0" y="477839"/>
                    <a:pt x="0" y="477839"/>
                  </a:cubicBezTo>
                  <a:close/>
                </a:path>
              </a:pathLst>
            </a:custGeom>
            <a:noFill/>
            <a:ln w="19046">
              <a:solidFill>
                <a:srgbClr val="7C93A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ru-RU"/>
            </a:p>
          </p:txBody>
        </p:sp>
        <p:pic>
          <p:nvPicPr>
            <p:cNvPr id="57372" name="Рисунок 4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7465" y="4234266"/>
              <a:ext cx="655094" cy="48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6715125" y="2428875"/>
            <a:ext cx="1612900" cy="955675"/>
            <a:chOff x="4500567" y="4071942"/>
            <a:chExt cx="898526" cy="955676"/>
          </a:xfrm>
        </p:grpSpPr>
        <p:sp>
          <p:nvSpPr>
            <p:cNvPr id="57369" name="Овал 47"/>
            <p:cNvSpPr>
              <a:spLocks/>
            </p:cNvSpPr>
            <p:nvPr/>
          </p:nvSpPr>
          <p:spPr bwMode="auto">
            <a:xfrm>
              <a:off x="4500567" y="4071942"/>
              <a:ext cx="898526" cy="955676"/>
            </a:xfrm>
            <a:custGeom>
              <a:avLst/>
              <a:gdLst>
                <a:gd name="T0" fmla="*/ 449263 w 898526"/>
                <a:gd name="T1" fmla="*/ 0 h 955676"/>
                <a:gd name="T2" fmla="*/ 898526 w 898526"/>
                <a:gd name="T3" fmla="*/ 477838 h 955676"/>
                <a:gd name="T4" fmla="*/ 449263 w 898526"/>
                <a:gd name="T5" fmla="*/ 955676 h 955676"/>
                <a:gd name="T6" fmla="*/ 0 w 898526"/>
                <a:gd name="T7" fmla="*/ 477838 h 955676"/>
                <a:gd name="T8" fmla="*/ 131586 w 898526"/>
                <a:gd name="T9" fmla="*/ 139955 h 955676"/>
                <a:gd name="T10" fmla="*/ 131586 w 898526"/>
                <a:gd name="T11" fmla="*/ 815721 h 955676"/>
                <a:gd name="T12" fmla="*/ 766940 w 898526"/>
                <a:gd name="T13" fmla="*/ 815721 h 955676"/>
                <a:gd name="T14" fmla="*/ 766940 w 898526"/>
                <a:gd name="T15" fmla="*/ 139955 h 95567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31586 w 898526"/>
                <a:gd name="T25" fmla="*/ 139955 h 955676"/>
                <a:gd name="T26" fmla="*/ 766940 w 898526"/>
                <a:gd name="T27" fmla="*/ 815721 h 9556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8526" h="955676">
                  <a:moveTo>
                    <a:pt x="0" y="477838"/>
                  </a:moveTo>
                  <a:lnTo>
                    <a:pt x="0" y="477838"/>
                  </a:lnTo>
                  <a:cubicBezTo>
                    <a:pt x="0" y="213935"/>
                    <a:pt x="201142" y="0"/>
                    <a:pt x="449263" y="1"/>
                  </a:cubicBezTo>
                  <a:cubicBezTo>
                    <a:pt x="449263" y="1"/>
                    <a:pt x="449263" y="1"/>
                    <a:pt x="449263" y="1"/>
                  </a:cubicBezTo>
                  <a:cubicBezTo>
                    <a:pt x="697384" y="1"/>
                    <a:pt x="898526" y="213936"/>
                    <a:pt x="898526" y="477839"/>
                  </a:cubicBezTo>
                  <a:cubicBezTo>
                    <a:pt x="898526" y="477839"/>
                    <a:pt x="898525" y="477839"/>
                    <a:pt x="898525" y="477839"/>
                  </a:cubicBezTo>
                  <a:lnTo>
                    <a:pt x="898526" y="477840"/>
                  </a:lnTo>
                  <a:cubicBezTo>
                    <a:pt x="898526" y="741742"/>
                    <a:pt x="697384" y="955677"/>
                    <a:pt x="449263" y="955678"/>
                  </a:cubicBezTo>
                  <a:cubicBezTo>
                    <a:pt x="201141" y="955678"/>
                    <a:pt x="0" y="741742"/>
                    <a:pt x="0" y="477840"/>
                  </a:cubicBezTo>
                  <a:cubicBezTo>
                    <a:pt x="-1" y="477839"/>
                    <a:pt x="0" y="477839"/>
                    <a:pt x="0" y="477839"/>
                  </a:cubicBezTo>
                  <a:close/>
                </a:path>
              </a:pathLst>
            </a:custGeom>
            <a:noFill/>
            <a:ln w="19046">
              <a:solidFill>
                <a:srgbClr val="45B97C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ru-RU"/>
            </a:p>
          </p:txBody>
        </p:sp>
        <p:pic>
          <p:nvPicPr>
            <p:cNvPr id="57370" name="Рисунок 4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2282" y="4305699"/>
              <a:ext cx="655094" cy="48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67" name="Прямоугольник 66"/>
          <p:cNvSpPr>
            <a:spLocks noChangeArrowheads="1"/>
          </p:cNvSpPr>
          <p:nvPr/>
        </p:nvSpPr>
        <p:spPr bwMode="auto">
          <a:xfrm>
            <a:off x="3286125" y="3071813"/>
            <a:ext cx="2071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поощрения лучшего работника в сельской местности - 1</a:t>
            </a:r>
          </a:p>
        </p:txBody>
      </p:sp>
      <p:sp>
        <p:nvSpPr>
          <p:cNvPr id="57368" name="Прямоугольник 53"/>
          <p:cNvSpPr>
            <a:spLocks noChangeArrowheads="1"/>
          </p:cNvSpPr>
          <p:nvPr/>
        </p:nvSpPr>
        <p:spPr bwMode="auto">
          <a:xfrm>
            <a:off x="500063" y="3929063"/>
            <a:ext cx="18224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3531" tIns="56765" rIns="113531" bIns="56765">
            <a:spAutoFit/>
          </a:bodyPr>
          <a:lstStyle/>
          <a:p>
            <a:r>
              <a:rPr lang="ru-RU" sz="1700" b="1"/>
              <a:t>177,4 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072188" y="5214938"/>
            <a:ext cx="714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1"/>
          <p:cNvGrpSpPr>
            <a:grpSpLocks/>
          </p:cNvGrpSpPr>
          <p:nvPr/>
        </p:nvGrpSpPr>
        <p:grpSpPr bwMode="auto">
          <a:xfrm>
            <a:off x="142875" y="785813"/>
            <a:ext cx="8677275" cy="5643562"/>
            <a:chOff x="635011" y="1309714"/>
            <a:chExt cx="6230788" cy="5048244"/>
          </a:xfrm>
        </p:grpSpPr>
        <p:sp useBgFill="1">
          <p:nvSpPr>
            <p:cNvPr id="2" name="Дуга 1"/>
            <p:cNvSpPr/>
            <p:nvPr/>
          </p:nvSpPr>
          <p:spPr>
            <a:xfrm>
              <a:off x="1498630" y="1629225"/>
              <a:ext cx="5175234" cy="4071966"/>
            </a:xfrm>
            <a:prstGeom prst="arc">
              <a:avLst>
                <a:gd name="adj1" fmla="val 11153478"/>
                <a:gd name="adj2" fmla="val 11117953"/>
              </a:avLst>
            </a:prstGeom>
            <a:ln w="34925">
              <a:solidFill>
                <a:srgbClr val="926255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1066820" y="2076539"/>
              <a:ext cx="2714644" cy="1713728"/>
            </a:xfrm>
            <a:prstGeom prst="ellipse">
              <a:avLst/>
            </a:prstGeom>
            <a:solidFill>
              <a:srgbClr val="A7D872"/>
            </a:solidFill>
            <a:scene3d>
              <a:camera prst="orthographicFront"/>
              <a:lightRig rig="threePt" dir="t"/>
            </a:scene3d>
            <a:sp3d contourW="19050" prstMaterial="metal">
              <a:bevelT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shade val="50000"/>
                <a:hueOff val="-489431"/>
                <a:satOff val="8893"/>
                <a:lumOff val="38552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3981512" y="1309714"/>
              <a:ext cx="2608327" cy="2172670"/>
            </a:xfrm>
            <a:prstGeom prst="ellipse">
              <a:avLst/>
            </a:prstGeom>
            <a:solidFill>
              <a:srgbClr val="A994E4"/>
            </a:solidFill>
            <a:scene3d>
              <a:camera prst="orthographicFront"/>
              <a:lightRig rig="threePt" dir="t"/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shade val="50000"/>
                <a:hueOff val="-489431"/>
                <a:satOff val="8893"/>
                <a:lumOff val="38552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5484904" y="3865796"/>
              <a:ext cx="1357322" cy="1341956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shade val="50000"/>
                <a:hueOff val="-489431"/>
                <a:satOff val="8893"/>
                <a:lumOff val="38552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7,8%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819940" y="3789105"/>
              <a:ext cx="1749773" cy="11346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Управление культуры, туризма и молодёжной политики 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149084" y="5609597"/>
              <a:ext cx="1153596" cy="6404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Финансовое  управление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14644" y="5930526"/>
              <a:ext cx="1142197" cy="427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740081" y="5271654"/>
              <a:ext cx="485782" cy="436131"/>
            </a:xfrm>
            <a:prstGeom prst="ellipse">
              <a:avLst/>
            </a:prstGeom>
            <a:solidFill>
              <a:srgbClr val="DB49CA">
                <a:alpha val="84706"/>
              </a:srgbClr>
            </a:solidFill>
            <a:scene3d>
              <a:camera prst="orthographicFront"/>
              <a:lightRig rig="threePt" dir="t"/>
            </a:scene3d>
            <a:sp3d contourW="19050" prstMaterial="metal">
              <a:bevelT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shade val="50000"/>
                <a:hueOff val="-489431"/>
                <a:satOff val="8893"/>
                <a:lumOff val="38552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606575" y="4429131"/>
              <a:ext cx="485781" cy="433552"/>
            </a:xfrm>
            <a:prstGeom prst="ellipse">
              <a:avLst/>
            </a:prstGeom>
            <a:solidFill>
              <a:srgbClr val="F3CD60"/>
            </a:solidFill>
            <a:scene3d>
              <a:camera prst="orthographicFront"/>
              <a:lightRig rig="threePt" dir="t"/>
            </a:scene3d>
            <a:sp3d contourW="19050" prstMaterial="metal">
              <a:bevelT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shade val="50000"/>
                <a:hueOff val="-489431"/>
                <a:satOff val="8893"/>
                <a:lumOff val="38552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928818" y="5572676"/>
              <a:ext cx="1283547" cy="70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Дума городского округа 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0,5%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35011" y="4987619"/>
              <a:ext cx="1383860" cy="6233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Счётная палата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0,3%</a:t>
              </a:r>
            </a:p>
          </p:txBody>
        </p:sp>
        <p:sp>
          <p:nvSpPr>
            <p:cNvPr id="9" name="Овал 8"/>
            <p:cNvSpPr/>
            <p:nvPr/>
          </p:nvSpPr>
          <p:spPr>
            <a:xfrm>
              <a:off x="4467319" y="5207752"/>
              <a:ext cx="785818" cy="7143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shade val="50000"/>
                <a:hueOff val="-489431"/>
                <a:satOff val="8893"/>
                <a:lumOff val="38552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5508477" y="3865805"/>
              <a:ext cx="1357322" cy="1341956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shade val="50000"/>
                <a:hueOff val="-489431"/>
                <a:satOff val="8893"/>
                <a:lumOff val="38552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7,4%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715000" y="5357813"/>
            <a:ext cx="857250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1,2%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71688" y="5572125"/>
            <a:ext cx="78581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0" y="1143000"/>
            <a:ext cx="3214688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41,3%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428750" y="1928813"/>
            <a:ext cx="3071813" cy="1357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Верхотурский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49,3%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801" name="Прямоугольник 3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на 2024 год в разрезе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главных распорядителей бюджетных средств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Franklin Gothic Book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5750719" y="2536032"/>
            <a:ext cx="285750" cy="21431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572000" y="1928813"/>
            <a:ext cx="571500" cy="5715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4" name="Диаграмма 10"/>
          <p:cNvGraphicFramePr>
            <a:graphicFrameLocks/>
          </p:cNvGraphicFramePr>
          <p:nvPr/>
        </p:nvGraphicFramePr>
        <p:xfrm>
          <a:off x="2711450" y="1212850"/>
          <a:ext cx="3424238" cy="3071813"/>
        </p:xfrm>
        <a:graphic>
          <a:graphicData uri="http://schemas.openxmlformats.org/presentationml/2006/ole">
            <p:oleObj spid="_x0000_s135170" r:id="rId4" imgW="3426249" imgH="3072650" progId="Excel.Chart.8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429250" y="1857375"/>
            <a:ext cx="642938" cy="500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rgbClr val="745A94"/>
                </a:solidFill>
                <a:latin typeface="Times New Roman" pitchFamily="18" charset="0"/>
                <a:cs typeface="Times New Roman" pitchFamily="18" charset="0"/>
              </a:rPr>
              <a:t>1,5%</a:t>
            </a:r>
            <a:endParaRPr lang="ru-RU" sz="1500" b="1" dirty="0">
              <a:solidFill>
                <a:srgbClr val="745A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4714884"/>
            <a:ext cx="285752" cy="285752"/>
          </a:xfrm>
          <a:prstGeom prst="rect">
            <a:avLst/>
          </a:prstGeom>
          <a:solidFill>
            <a:srgbClr val="876EA6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5072074"/>
            <a:ext cx="285752" cy="285752"/>
          </a:xfrm>
          <a:prstGeom prst="rect">
            <a:avLst/>
          </a:prstGeom>
          <a:solidFill>
            <a:srgbClr val="C9E7A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71750" y="4714875"/>
            <a:ext cx="42862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71750" y="5072063"/>
            <a:ext cx="4357688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000750" y="2500313"/>
            <a:ext cx="214313" cy="158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643563" y="1357313"/>
            <a:ext cx="192881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15074" y="1357298"/>
            <a:ext cx="2500330" cy="428628"/>
          </a:xfrm>
          <a:prstGeom prst="roundRect">
            <a:avLst/>
          </a:prstGeom>
          <a:solidFill>
            <a:srgbClr val="BCE292">
              <a:alpha val="4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20,5 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16200000" flipV="1">
            <a:off x="3250406" y="2178844"/>
            <a:ext cx="357188" cy="28575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14625" y="2143125"/>
            <a:ext cx="5715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" name="Группа 68"/>
          <p:cNvGrpSpPr>
            <a:grpSpLocks/>
          </p:cNvGrpSpPr>
          <p:nvPr/>
        </p:nvGrpSpPr>
        <p:grpSpPr bwMode="auto">
          <a:xfrm>
            <a:off x="357188" y="1071563"/>
            <a:ext cx="2357437" cy="3357562"/>
            <a:chOff x="357158" y="1071546"/>
            <a:chExt cx="2357454" cy="1785950"/>
          </a:xfrm>
        </p:grpSpPr>
        <p:sp>
          <p:nvSpPr>
            <p:cNvPr id="40" name="Скругленный прямоугольник 39"/>
            <p:cNvSpPr/>
            <p:nvPr/>
          </p:nvSpPr>
          <p:spPr>
            <a:xfrm rot="5400000">
              <a:off x="1321571" y="107133"/>
              <a:ext cx="428628" cy="2357454"/>
            </a:xfrm>
            <a:prstGeom prst="roundRect">
              <a:avLst/>
            </a:prstGeom>
            <a:solidFill>
              <a:schemeClr val="accent2">
                <a:lumMod val="75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1F497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Расходы на реализацию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1F497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16 муниципальных программ*  - 1 </a:t>
              </a:r>
              <a:r>
                <a:rPr lang="ru-RU" sz="1200" b="1" dirty="0">
                  <a:solidFill>
                    <a:srgbClr val="1F497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339,9 </a:t>
              </a:r>
              <a:r>
                <a:rPr lang="ru-RU" sz="1200" b="1" dirty="0">
                  <a:solidFill>
                    <a:srgbClr val="1F497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млн.рублей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357158" y="1500174"/>
              <a:ext cx="2357454" cy="285752"/>
            </a:xfrm>
            <a:prstGeom prst="roundRect">
              <a:avLst/>
            </a:prstGeom>
            <a:solidFill>
              <a:schemeClr val="accent2">
                <a:lumMod val="75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1F497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Администрация городского округа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57158" y="1785926"/>
              <a:ext cx="2357454" cy="285752"/>
            </a:xfrm>
            <a:prstGeom prst="roundRect">
              <a:avLst/>
            </a:prstGeom>
            <a:solidFill>
              <a:schemeClr val="accent2">
                <a:lumMod val="75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1F497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</a:t>
              </a: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57158" y="2071678"/>
              <a:ext cx="2357454" cy="428628"/>
            </a:xfrm>
            <a:prstGeom prst="roundRect">
              <a:avLst/>
            </a:prstGeom>
            <a:solidFill>
              <a:schemeClr val="accent2">
                <a:lumMod val="75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1F497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Управление культуры,  туризма и  молодёжной политики  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57158" y="2500306"/>
              <a:ext cx="2357454" cy="357190"/>
            </a:xfrm>
            <a:prstGeom prst="roundRect">
              <a:avLst/>
            </a:prstGeom>
            <a:solidFill>
              <a:schemeClr val="accent2">
                <a:lumMod val="75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1F497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Финансовое управление</a:t>
              </a: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6215074" y="2214554"/>
            <a:ext cx="2500312" cy="357188"/>
          </a:xfrm>
          <a:prstGeom prst="rect">
            <a:avLst/>
          </a:prstGeom>
          <a:solidFill>
            <a:srgbClr val="BCE29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Дума городского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(в части обеспечения функционирования)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215074" y="2643182"/>
            <a:ext cx="2500312" cy="428625"/>
          </a:xfrm>
          <a:prstGeom prst="rect">
            <a:avLst/>
          </a:prstGeom>
          <a:solidFill>
            <a:srgbClr val="BCE292"/>
          </a:solidFill>
          <a:ln>
            <a:solidFill>
              <a:srgbClr val="C9E7A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Контрольно-счётная палата города </a:t>
            </a: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(в части обеспечения функционирования</a:t>
            </a:r>
            <a:r>
              <a:rPr lang="ru-RU" sz="1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460" name="Прямоугольник 37"/>
          <p:cNvSpPr>
            <a:spLocks noChangeArrowheads="1"/>
          </p:cNvSpPr>
          <p:nvPr/>
        </p:nvSpPr>
        <p:spPr bwMode="auto">
          <a:xfrm>
            <a:off x="428625" y="5643563"/>
            <a:ext cx="842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*Формирование программ стало неотъемлемой частью процесса составления и рассмотрения бюджета городского округа Верхотурский. </a:t>
            </a:r>
          </a:p>
        </p:txBody>
      </p:sp>
      <p:sp>
        <p:nvSpPr>
          <p:cNvPr id="5149" name="Rectangle 1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2024 год в разрезе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программных/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видов расходов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62" name="TextBox 35"/>
          <p:cNvSpPr txBox="1">
            <a:spLocks noChangeArrowheads="1"/>
          </p:cNvSpPr>
          <p:nvPr/>
        </p:nvSpPr>
        <p:spPr bwMode="auto">
          <a:xfrm>
            <a:off x="4714875" y="928688"/>
            <a:ext cx="4071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Всего расходов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1 360,4 млн. рублей</a:t>
            </a:r>
          </a:p>
        </p:txBody>
      </p:sp>
      <p:graphicFrame>
        <p:nvGraphicFramePr>
          <p:cNvPr id="42" name="Схема 41"/>
          <p:cNvGraphicFramePr/>
          <p:nvPr/>
        </p:nvGraphicFramePr>
        <p:xfrm>
          <a:off x="6215074" y="3143248"/>
          <a:ext cx="2500329" cy="4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6215074" y="3571876"/>
            <a:ext cx="2500312" cy="357187"/>
          </a:xfrm>
          <a:prstGeom prst="rect">
            <a:avLst/>
          </a:prstGeom>
          <a:solidFill>
            <a:srgbClr val="BCE29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Резервный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фонд Администрации</a:t>
            </a:r>
            <a:endParaRPr lang="ru-RU" sz="1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15074" y="4071942"/>
            <a:ext cx="2500312" cy="500062"/>
          </a:xfrm>
          <a:prstGeom prst="rect">
            <a:avLst/>
          </a:prstGeom>
          <a:solidFill>
            <a:srgbClr val="BCE29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Оплата кредиторской задолженности</a:t>
            </a:r>
            <a:endParaRPr lang="ru-RU" sz="1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215063" y="1785938"/>
            <a:ext cx="2500312" cy="357187"/>
          </a:xfrm>
          <a:prstGeom prst="rect">
            <a:avLst/>
          </a:prstGeom>
          <a:solidFill>
            <a:srgbClr val="BCE29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Глава городского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(в части обеспечения функционирования)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215074" y="3143248"/>
            <a:ext cx="2500312" cy="357187"/>
          </a:xfrm>
          <a:prstGeom prst="rect">
            <a:avLst/>
          </a:prstGeom>
          <a:solidFill>
            <a:srgbClr val="BCE29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Проведение выборов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14313" y="0"/>
            <a:ext cx="8720137" cy="1714500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100" dirty="0" err="1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Сведения</a:t>
            </a:r>
            <a:r>
              <a:rPr sz="2100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sz="2100" dirty="0" err="1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бюджета</a:t>
            </a:r>
            <a:r>
              <a:rPr sz="2100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 ГО </a:t>
            </a:r>
            <a:r>
              <a:rPr sz="2100" dirty="0" err="1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Верхотурский</a:t>
            </a:r>
            <a:r>
              <a:rPr sz="2100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sz="2100" dirty="0" err="1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на</a:t>
            </a:r>
            <a:r>
              <a:rPr sz="2100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sz="2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2024 </a:t>
            </a:r>
            <a:r>
              <a:rPr sz="2100" dirty="0" err="1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год</a:t>
            </a:r>
            <a:r>
              <a:rPr sz="2100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sz="2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/>
            </a:r>
            <a:br>
              <a:rPr sz="2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sz="2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и </a:t>
            </a:r>
            <a:r>
              <a:rPr sz="2100" dirty="0" err="1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плановый</a:t>
            </a:r>
            <a:r>
              <a:rPr sz="2100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sz="2100" dirty="0" err="1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период</a:t>
            </a:r>
            <a:r>
              <a:rPr sz="2100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sz="2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2025 </a:t>
            </a:r>
            <a:r>
              <a:rPr sz="2100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и </a:t>
            </a:r>
            <a:r>
              <a:rPr sz="2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2026 </a:t>
            </a:r>
            <a:r>
              <a:rPr sz="2100" dirty="0" err="1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годов</a:t>
            </a:r>
            <a:r>
              <a:rPr sz="2100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 </a:t>
            </a:r>
            <a:br>
              <a:rPr sz="2100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sz="2100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в </a:t>
            </a:r>
            <a:r>
              <a:rPr sz="2100" dirty="0" err="1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сравнении</a:t>
            </a:r>
            <a:r>
              <a:rPr sz="2100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 с </a:t>
            </a:r>
            <a:r>
              <a:rPr sz="2100" dirty="0" err="1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другими</a:t>
            </a:r>
            <a:r>
              <a:rPr sz="2100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sz="2100" dirty="0" err="1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муниципальными</a:t>
            </a:r>
            <a:r>
              <a:rPr sz="2100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sz="2100" dirty="0" err="1">
                <a:solidFill>
                  <a:schemeClr val="accent1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образованиями</a:t>
            </a:r>
            <a:r>
              <a:rPr sz="2100" dirty="0">
                <a:latin typeface="Times New Roman" pitchFamily="18"/>
                <a:cs typeface="Times New Roman" pitchFamily="18"/>
              </a:rPr>
              <a:t/>
            </a:r>
            <a:br>
              <a:rPr sz="2100" dirty="0">
                <a:latin typeface="Times New Roman" pitchFamily="18"/>
                <a:cs typeface="Times New Roman" pitchFamily="18"/>
              </a:rPr>
            </a:br>
            <a:r>
              <a:rPr sz="2100" u="sng" dirty="0" err="1">
                <a:latin typeface="Times New Roman" pitchFamily="18"/>
                <a:cs typeface="Times New Roman" pitchFamily="18"/>
              </a:rPr>
              <a:t>Доходы</a:t>
            </a:r>
            <a:r>
              <a:rPr sz="2100" u="sng" dirty="0">
                <a:latin typeface="Times New Roman" pitchFamily="18"/>
                <a:cs typeface="Times New Roman" pitchFamily="18"/>
              </a:rPr>
              <a:t> </a:t>
            </a:r>
            <a:r>
              <a:rPr sz="2100" u="sng" dirty="0" err="1">
                <a:latin typeface="Times New Roman" pitchFamily="18"/>
                <a:cs typeface="Times New Roman" pitchFamily="18"/>
              </a:rPr>
              <a:t>бюджетов</a:t>
            </a:r>
            <a:r>
              <a:rPr sz="2100" u="sng" dirty="0">
                <a:latin typeface="Times New Roman" pitchFamily="18"/>
                <a:cs typeface="Times New Roman" pitchFamily="18"/>
              </a:rPr>
              <a:t> </a:t>
            </a:r>
            <a:r>
              <a:rPr sz="2100" u="sng" dirty="0" err="1">
                <a:latin typeface="Times New Roman" pitchFamily="18"/>
                <a:cs typeface="Times New Roman" pitchFamily="18"/>
              </a:rPr>
              <a:t>сопоставимых</a:t>
            </a:r>
            <a:r>
              <a:rPr sz="2100" u="sng" dirty="0">
                <a:latin typeface="Times New Roman" pitchFamily="18"/>
                <a:cs typeface="Times New Roman" pitchFamily="18"/>
              </a:rPr>
              <a:t> </a:t>
            </a:r>
            <a:r>
              <a:rPr sz="2100" u="sng" dirty="0" err="1">
                <a:latin typeface="Times New Roman" pitchFamily="18"/>
                <a:cs typeface="Times New Roman" pitchFamily="18"/>
              </a:rPr>
              <a:t>муниципальных</a:t>
            </a:r>
            <a:r>
              <a:rPr sz="2100" u="sng" dirty="0">
                <a:latin typeface="Times New Roman" pitchFamily="18"/>
                <a:cs typeface="Times New Roman" pitchFamily="18"/>
              </a:rPr>
              <a:t> </a:t>
            </a:r>
            <a:r>
              <a:rPr sz="2100" u="sng" dirty="0" err="1">
                <a:latin typeface="Times New Roman" pitchFamily="18"/>
                <a:cs typeface="Times New Roman" pitchFamily="18"/>
              </a:rPr>
              <a:t>образований</a:t>
            </a:r>
            <a:r>
              <a:rPr sz="2100" u="sng" dirty="0">
                <a:latin typeface="Times New Roman" pitchFamily="18"/>
                <a:cs typeface="Times New Roman" pitchFamily="18"/>
              </a:rPr>
              <a:t>, </a:t>
            </a:r>
            <a:r>
              <a:rPr sz="2100" dirty="0" smtClean="0">
                <a:latin typeface="Times New Roman" pitchFamily="18"/>
                <a:cs typeface="Times New Roman" pitchFamily="18"/>
              </a:rPr>
              <a:t>в </a:t>
            </a:r>
            <a:r>
              <a:rPr sz="2100" dirty="0" err="1">
                <a:latin typeface="Times New Roman" pitchFamily="18"/>
                <a:cs typeface="Times New Roman" pitchFamily="18"/>
              </a:rPr>
              <a:t>млн.руб</a:t>
            </a:r>
            <a:r>
              <a:rPr sz="2100" dirty="0">
                <a:latin typeface="Times New Roman" pitchFamily="18"/>
                <a:cs typeface="Times New Roman" pitchFamily="18"/>
              </a:rPr>
              <a:t>.</a:t>
            </a: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6413" y="1924050"/>
          <a:ext cx="8258175" cy="4373563"/>
        </p:xfrm>
        <a:graphic>
          <a:graphicData uri="http://schemas.openxmlformats.org/presentationml/2006/ole">
            <p:oleObj spid="_x0000_s131074" r:id="rId3" imgW="8260796" imgH="4371211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42938" y="285750"/>
            <a:ext cx="8077200" cy="857250"/>
          </a:xfrm>
        </p:spPr>
        <p:txBody>
          <a:bodyPr anchorCtr="1"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100">
                <a:latin typeface="Times New Roman" pitchFamily="18"/>
                <a:cs typeface="Times New Roman" pitchFamily="18"/>
              </a:rPr>
              <a:t/>
            </a:r>
            <a:br>
              <a:rPr sz="2100">
                <a:latin typeface="Times New Roman" pitchFamily="18"/>
                <a:cs typeface="Times New Roman" pitchFamily="18"/>
              </a:rPr>
            </a:br>
            <a:r>
              <a:rPr sz="2100" u="sng">
                <a:latin typeface="Times New Roman" pitchFamily="18"/>
                <a:cs typeface="Times New Roman" pitchFamily="18"/>
              </a:rPr>
              <a:t>Расходы бюджетов сопоставимых муниципальных образований, </a:t>
            </a:r>
            <a:r>
              <a:rPr sz="2100">
                <a:latin typeface="Times New Roman" pitchFamily="18"/>
                <a:cs typeface="Times New Roman" pitchFamily="18"/>
              </a:rPr>
              <a:t>в млн.руб.</a:t>
            </a:r>
          </a:p>
        </p:txBody>
      </p:sp>
      <p:graphicFrame>
        <p:nvGraphicFramePr>
          <p:cNvPr id="3074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1355725"/>
          <a:ext cx="8255000" cy="4757738"/>
        </p:xfrm>
        <a:graphic>
          <a:graphicData uri="http://schemas.openxmlformats.org/presentationml/2006/ole">
            <p:oleObj spid="_x0000_s132098" r:id="rId3" imgW="8254699" imgH="4761389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http://www.admse.ru/upload/iblock/aec/NzpnBHE3tP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55738" y="530225"/>
            <a:ext cx="6278562" cy="5970588"/>
          </a:xfr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71438"/>
            <a:ext cx="86487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Доходы бюджета ГО Верхотурский, в млн.руб.</a:t>
            </a:r>
            <a:endParaRPr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606758"/>
          <a:ext cx="8858311" cy="616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6544"/>
                <a:gridCol w="1000132"/>
                <a:gridCol w="779429"/>
                <a:gridCol w="792206"/>
              </a:tblGrid>
              <a:tr h="3868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5602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275,7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299,5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332,4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 физических лиц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157,9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181,9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205,1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нефтепродукты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сельскохозяйственный налог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35531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полученные в виде арендной платы за земельные участки, государственная собственность на которые не разграничена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19665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 (за исключением доходов от аренды земельных участков)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государства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санкции, возмещение ущерба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8,0</a:t>
                      </a:r>
                      <a:endPara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1 078,7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937,8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866,9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454,3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421,3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 бюджетной системы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240,5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111,9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РФ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350,7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371,6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392,7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13186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90202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10388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 бюджета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1 354,4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1237,3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1199,3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85750" y="0"/>
            <a:ext cx="8497888" cy="714375"/>
          </a:xfrm>
        </p:spPr>
        <p:txBody>
          <a:bodyPr numCol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налоговых</a:t>
            </a:r>
            <a: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неналоговых</a:t>
            </a:r>
            <a: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ГО </a:t>
            </a:r>
            <a:r>
              <a:rPr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Верхотурский</a:t>
            </a:r>
            <a: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2024 </a:t>
            </a:r>
            <a:r>
              <a:rPr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  <a: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в </a:t>
            </a:r>
            <a:r>
              <a:rPr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14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928688"/>
          <a:ext cx="8572500" cy="5572125"/>
        </p:xfrm>
        <a:graphic>
          <a:graphicData uri="http://schemas.openxmlformats.org/presentationml/2006/ole">
            <p:oleObj spid="_x0000_s133122" r:id="rId3" imgW="8577815" imgH="557222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85750" y="214313"/>
            <a:ext cx="8497888" cy="714375"/>
          </a:xfrm>
        </p:spPr>
        <p:txBody>
          <a:bodyPr numCol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40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sz="240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безвозмездных поступлений бюджета</a:t>
            </a:r>
            <a: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ГО </a:t>
            </a:r>
            <a:r>
              <a:rPr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Верхотурский</a:t>
            </a:r>
            <a: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2024 </a:t>
            </a:r>
            <a:r>
              <a:rPr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  <a: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в </a:t>
            </a:r>
            <a:r>
              <a:rPr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0179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928688"/>
          <a:ext cx="8572500" cy="5572125"/>
        </p:xfrm>
        <a:graphic>
          <a:graphicData uri="http://schemas.openxmlformats.org/presentationml/2006/ole">
            <p:oleObj spid="_x0000_s134146" r:id="rId3" imgW="8571719" imgH="557222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428736"/>
            <a:ext cx="8686800" cy="5286412"/>
          </a:xfrm>
          <a:solidFill>
            <a:srgbClr val="FFFF00"/>
          </a:solidFill>
          <a:effectLst>
            <a:outerShdw dist="1796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b="1" dirty="0" smtClean="0">
                <a:solidFill>
                  <a:schemeClr val="accent2">
                    <a:lumMod val="50000"/>
                  </a:schemeClr>
                </a:solidFill>
              </a:rPr>
              <a:t>РАСХОДЫ БЮДЖЕТА УТВЕРЖДЕНЫ: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b="1" dirty="0" smtClean="0">
                <a:solidFill>
                  <a:schemeClr val="accent2">
                    <a:lumMod val="50000"/>
                  </a:schemeClr>
                </a:solidFill>
              </a:rPr>
              <a:t>ПО ФУНКЦИЯМ МУНИЦИПАЛЬНОГО ОБРАЗОВАНИЯ;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b="1" dirty="0" smtClean="0">
                <a:solidFill>
                  <a:schemeClr val="accent2">
                    <a:lumMod val="50000"/>
                  </a:schemeClr>
                </a:solidFill>
              </a:rPr>
              <a:t> ПО МУНИЦИПАЛЬНЫМ ПРОГРАММАМ;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b="1" dirty="0" smtClean="0">
                <a:solidFill>
                  <a:schemeClr val="accent2">
                    <a:lumMod val="50000"/>
                  </a:schemeClr>
                </a:solidFill>
              </a:rPr>
              <a:t> ПО ВЕДОМСТВАМ</a:t>
            </a:r>
            <a:r>
              <a:rPr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4800" y="3886200"/>
            <a:ext cx="8610599" cy="29622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6200" y="209535"/>
            <a:ext cx="892495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1">
                    <a:lumMod val="75000"/>
                  </a:schemeClr>
                </a:solidFill>
              </a:rPr>
              <a:t>РАСХОДЫ бюджета – это выплачиваемые </a:t>
            </a:r>
          </a:p>
          <a:p>
            <a:pPr algn="ctr">
              <a:defRPr/>
            </a:pPr>
            <a:r>
              <a:rPr lang="ru-RU" sz="3600" b="1" dirty="0">
                <a:ln/>
                <a:solidFill>
                  <a:schemeClr val="accent1">
                    <a:lumMod val="75000"/>
                  </a:schemeClr>
                </a:solidFill>
              </a:rPr>
              <a:t>из бюджета денежные средства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2875" y="0"/>
            <a:ext cx="8715375" cy="822325"/>
          </a:xfrm>
        </p:spPr>
        <p:txBody>
          <a:bodyPr anchorCtr="1"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Расходы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бюджета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городского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округа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Верхотурский</a:t>
            </a:r>
            <a:r>
              <a:rPr sz="25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sz="1400" dirty="0" err="1">
                <a:solidFill>
                  <a:schemeClr val="accent1">
                    <a:lumMod val="75000"/>
                  </a:schemeClr>
                </a:solidFill>
              </a:rPr>
              <a:t>тыс.рублей</a:t>
            </a:r>
            <a:endParaRPr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1" y="928688"/>
          <a:ext cx="8572530" cy="5727195"/>
        </p:xfrm>
        <a:graphic>
          <a:graphicData uri="http://schemas.openxmlformats.org/drawingml/2006/table">
            <a:tbl>
              <a:tblPr/>
              <a:tblGrid>
                <a:gridCol w="4786317"/>
                <a:gridCol w="1357322"/>
                <a:gridCol w="1285884"/>
                <a:gridCol w="1143007"/>
              </a:tblGrid>
              <a:tr h="548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расходов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 год (план)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2025 год (план)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2026 год (план)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52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Общегосударственные вопросы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74 581,6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89 392,9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90 963,5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52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Национальная оборона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1 209,2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1 328,7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1 450,2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52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Национальная безопасность и правоохранительная деятельность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12 304,8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10 899,8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10 816,8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95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Национальная экономика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160 837,7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169 158,6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60 769,4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52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Жилищно-коммунальное хозяйство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380 664,3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221 502,2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206 877,9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95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Охрана окружающей среды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2 348,0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1 489,1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1 522,7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95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563 373,2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566 769,6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469,4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52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Культура, кинематография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84 238,1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84 914,9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97 111,5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52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Здравоохранение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52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Социальная политика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44 253,1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45 382,6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46 959,7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52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Физическая культура и спорт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36 069,5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27 248,7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30 250,0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64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Средства массовой информации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52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Обслуживание государственного и муниципального долга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5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Условно утвержденные 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18 844,1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37 688,2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9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 расходов: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1 360 380,1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1 237 279,8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1 199 3350,9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864</Words>
  <Application>Microsoft Office PowerPoint</Application>
  <PresentationFormat>Экран (4:3)</PresentationFormat>
  <Paragraphs>299</Paragraphs>
  <Slides>13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Диаграмма Microsoft Office Excel</vt:lpstr>
      <vt:lpstr>Слайд 1</vt:lpstr>
      <vt:lpstr>Сведения бюджета ГО Верхотурский на 2024 год  и плановый период 2025 и 2026 годов  в сравнении с другими муниципальными образованиями Доходы бюджетов сопоставимых муниципальных образований, в млн.руб.</vt:lpstr>
      <vt:lpstr> Расходы бюджетов сопоставимых муниципальных образований, в млн.руб.</vt:lpstr>
      <vt:lpstr>Слайд 4</vt:lpstr>
      <vt:lpstr>Доходы бюджета ГО Верхотурский, в млн.руб.</vt:lpstr>
      <vt:lpstr>Структура налоговых и неналоговых доходов бюджета  ГО Верхотурский на 2024 год, в млн.рублей </vt:lpstr>
      <vt:lpstr>Структура безвозмездных поступлений бюджета  ГО Верхотурский на 2024 год, в млн.рублей </vt:lpstr>
      <vt:lpstr>Слайд 8</vt:lpstr>
      <vt:lpstr>Расходы бюджета  городского округа Верхотурский, тыс.рублей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Пользователь Windows</cp:lastModifiedBy>
  <cp:revision>55</cp:revision>
  <dcterms:created xsi:type="dcterms:W3CDTF">2019-08-22T04:59:21Z</dcterms:created>
  <dcterms:modified xsi:type="dcterms:W3CDTF">2024-02-28T10:37:56Z</dcterms:modified>
</cp:coreProperties>
</file>