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12192000" cy="6858000"/>
  <p:notesSz cx="6808788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0611"/>
    <a:srgbClr val="EBEBEB"/>
    <a:srgbClr val="F5F5F5"/>
    <a:srgbClr val="F8F8F8"/>
    <a:srgbClr val="FAFAFA"/>
    <a:srgbClr val="FDFDF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/>
    <p:restoredTop sz="92488"/>
  </p:normalViewPr>
  <p:slideViewPr>
    <p:cSldViewPr snapToGrid="0" snapToObjects="1">
      <p:cViewPr varScale="1">
        <p:scale>
          <a:sx n="59" d="100"/>
          <a:sy n="59" d="100"/>
        </p:scale>
        <p:origin x="-67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B41A-D849-ED4B-8AFC-06CE6BC01315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0C0D-3651-254C-9221-CB5E2875E1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6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5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89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5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54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7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B98CB-B3B5-3C49-A213-00E4A4B18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1834D1-6921-EF44-8765-FD87A8169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BF4F7D-AB8D-6B41-B33F-2CB9C134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C68303-C1F1-0B48-8346-2F83D059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05C3CE-0DC7-2C42-A28B-D874C4D2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7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1EBE3-5C70-2A4E-A67C-C460ED96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4222F4-2683-E349-A217-5063A2A7A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9B4E9E-E9B8-8342-80A7-291AF7FB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CE55F1-E7FA-454A-9156-F30E30B0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38AD4C-AF19-F248-B4C1-A90D3D1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B9245-9722-3C4A-885E-DEE0CB352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005BF9-1F71-6147-BC7D-F498D1A0E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1F70DC-3437-504B-8984-AC4DCF95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047ED2-3919-8840-B8F7-CE04F8CC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6E36B-6921-824D-9CE1-19A1D90D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53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для печ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1116759" y="1942117"/>
            <a:ext cx="9969600" cy="24536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buNone/>
              <a:defRPr sz="5333" b="0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длиной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не более трёх строк, шрифт</a:t>
            </a:r>
            <a:r>
              <a:rPr lang="en-US" dirty="0"/>
              <a:t> </a:t>
            </a:r>
            <a:r>
              <a:rPr lang="ru-RU" dirty="0"/>
              <a:t>40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400" y="343639"/>
            <a:ext cx="3462200" cy="256924"/>
          </a:xfrm>
        </p:spPr>
        <p:txBody>
          <a:bodyPr lIns="0" tIns="0" rIns="0" bIns="0" anchor="t"/>
          <a:lstStyle>
            <a:lvl1pPr algn="l">
              <a:defRPr sz="2133">
                <a:solidFill>
                  <a:srgbClr val="646464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1118400" y="748800"/>
            <a:ext cx="7747200" cy="6012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61" y="5054429"/>
            <a:ext cx="8865400" cy="19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13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40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92F06-93CA-2648-8724-9DC48621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228D1B-38CB-AA49-8A0A-977C56CAA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7B6C7C-602C-0D43-9367-91C3C127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C4D31-CB5A-6447-BA5B-E414D229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7E68DE-093C-4D4B-8892-63BFBBD4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03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F252A-B167-4040-A983-DA66F029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914E77-72DF-6445-AFB8-38C22459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A92FCE-B54A-694D-A0D5-1AC3BADE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5750F9-5BEC-8949-ACC2-90AC3ED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A0D8B0-E149-984C-9290-F02F57FE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1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FF0E9D-81C7-9B4D-994C-16EC117E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112924-362F-9349-9232-05627CED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1AEE28-B367-C04B-8547-BA8DF5990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4330B6-C52F-E647-A65A-C00EC2B6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D13520-9E98-3943-A362-07057A00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A9578E-FBD6-BB4D-9A81-9753459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1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7D186-43AB-F349-BE3F-AA570922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928C78-477D-374D-9DC0-AC69059F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532B89-9422-BC46-8755-F55081A9C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109B08-BC15-8D47-9B8D-357FA5183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AB38901-5C9F-7A41-8B70-AF4556FC8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404480-7FB1-464E-97EA-3B7A2B33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CC865B-46A6-0647-AC9D-FF819BA3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7AD142-45E9-C742-AFD7-8A0C2F86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21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9C9EC-1F54-614D-AA35-A625DEAE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23279F6-7229-3F49-8BA3-26B1D0D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C3187A-1597-5348-BBAE-07C01383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F9D94E-39AB-2D43-AF6F-3FC206C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1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FE51BE-F783-6646-A38D-3BC7A710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396234-D815-8C46-8746-75CD4055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87C4D7-94A5-D24D-B3F5-8C0390AC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5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6BB00C-2A68-B34E-B1AF-AF71F0DE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D3021C-0763-FB45-A382-05DC6ACB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9AC2D7-C870-D947-8969-66F296EF7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6B81B6-DCA7-4244-8636-E0DB629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F9C0AC-D967-6C42-85DF-F905CC64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E00227-12A0-CD4D-9712-F24E2F33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6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E911D-DE7E-2C40-8BE5-66B67F7A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F93870-CE0B-5140-9A75-404DDD7AF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27EA07-8AA2-9E48-80E1-83EA2AC7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254B3D-55BC-4149-9DE1-4E0713DC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1B3168-57D7-1A4D-8BBB-F6FE16D8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216CBA-8778-B441-B9AB-DCEDBA8E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0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00CE1-F725-054B-B7E1-28A9E4CA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1F3F17-FA5F-C74E-B059-A3B2BB08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BCD72A-0EBB-7146-9984-771506871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8D0A-FE9B-094B-BE70-1ECA1EDD7518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0E944E-B327-524A-A584-649038377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11C65B-0F48-4E49-BB3E-9194A0541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50FE2-02FD-EF4F-BC4B-6D7D5418C5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0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0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33.emf"/><Relationship Id="rId4" Type="http://schemas.openxmlformats.org/officeDocument/2006/relationships/image" Target="../media/image11.emf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image" Target="../media/image36.emf"/><Relationship Id="rId4" Type="http://schemas.openxmlformats.org/officeDocument/2006/relationships/image" Target="../media/image11.emf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0.png"/><Relationship Id="rId21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jpe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12.emf"/><Relationship Id="rId15" Type="http://schemas.openxmlformats.org/officeDocument/2006/relationships/image" Target="../media/image44.jpeg"/><Relationship Id="rId23" Type="http://schemas.openxmlformats.org/officeDocument/2006/relationships/image" Target="../media/image15.emf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11.emf"/><Relationship Id="rId9" Type="http://schemas.openxmlformats.org/officeDocument/2006/relationships/image" Target="../media/image39.jpeg"/><Relationship Id="rId14" Type="http://schemas.openxmlformats.org/officeDocument/2006/relationships/image" Target="../media/image43.png"/><Relationship Id="rId22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2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12.em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F6C8CC9-3E3A-BC44-9E43-6963C904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929" b="16041"/>
          <a:stretch/>
        </p:blipFill>
        <p:spPr>
          <a:xfrm>
            <a:off x="-1" y="-6546"/>
            <a:ext cx="12192001" cy="68645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BECF24-26EE-B04E-8D40-05DC89C71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8774" t="30638"/>
          <a:stretch/>
        </p:blipFill>
        <p:spPr>
          <a:xfrm>
            <a:off x="-1" y="-1"/>
            <a:ext cx="6702859" cy="65274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E1BB3D3-6CA6-6849-8195-C82C1361CE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0597" y="2442303"/>
            <a:ext cx="5143500" cy="7302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730597" y="4473858"/>
            <a:ext cx="7812369" cy="2268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конкурс социальных проектов с применением цифровых технологий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058606D-6F9E-3748-B703-779EA5BF9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0597" y="3533651"/>
            <a:ext cx="6356143" cy="7477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FF9AF7-131B-DA40-8BA6-37316621E8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100000"/>
            <a:alphaModFix amt="22000"/>
          </a:blip>
          <a:srcRect r="40565" b="18246"/>
          <a:stretch/>
        </p:blipFill>
        <p:spPr>
          <a:xfrm rot="16200000">
            <a:off x="8669167" y="496700"/>
            <a:ext cx="4012907" cy="30327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178306A-ADA7-8748-B02E-49C0A94444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95" t="2155"/>
          <a:stretch/>
        </p:blipFill>
        <p:spPr>
          <a:xfrm>
            <a:off x="0" y="0"/>
            <a:ext cx="8355294" cy="40129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126D2D8-82D7-E64E-AA9E-480820F329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9088" t="31758" r="912" b="5476"/>
          <a:stretch/>
        </p:blipFill>
        <p:spPr>
          <a:xfrm>
            <a:off x="0" y="6626"/>
            <a:ext cx="6095999" cy="57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27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5CCF05F-0161-304A-95B6-602F6AD265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7515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эксперты и блоки обучения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Прямоугольник с одним усеченным углом 1">
            <a:extLst>
              <a:ext uri="{FF2B5EF4-FFF2-40B4-BE49-F238E27FC236}">
                <a16:creationId xmlns:a16="http://schemas.microsoft.com/office/drawing/2014/main" xmlns="" id="{D273F531-62A1-784A-9D28-4E435A47EA1F}"/>
              </a:ext>
            </a:extLst>
          </p:cNvPr>
          <p:cNvSpPr/>
          <p:nvPr/>
        </p:nvSpPr>
        <p:spPr>
          <a:xfrm>
            <a:off x="768787" y="989445"/>
            <a:ext cx="3655008" cy="1647589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A1BC5-14F9-814C-B8B0-A15209B52507}"/>
              </a:ext>
            </a:extLst>
          </p:cNvPr>
          <p:cNvSpPr txBox="1"/>
          <p:nvPr/>
        </p:nvSpPr>
        <p:spPr>
          <a:xfrm>
            <a:off x="948228" y="1147247"/>
            <a:ext cx="33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Бизнес-модель социального проекта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социального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133B6F-C2C4-E742-A8A4-8D0BF9B2C662}"/>
              </a:ext>
            </a:extLst>
          </p:cNvPr>
          <p:cNvSpPr txBox="1"/>
          <p:nvPr/>
        </p:nvSpPr>
        <p:spPr>
          <a:xfrm>
            <a:off x="948228" y="1990703"/>
            <a:ext cx="279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Брусницына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эксперт по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социальному предпринимательству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B7C1B8F2-C867-0644-B9C1-66AE64939CA9}"/>
              </a:ext>
            </a:extLst>
          </p:cNvPr>
          <p:cNvCxnSpPr/>
          <p:nvPr/>
        </p:nvCxnSpPr>
        <p:spPr>
          <a:xfrm>
            <a:off x="1040593" y="1910195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одним усеченным углом 35">
            <a:extLst>
              <a:ext uri="{FF2B5EF4-FFF2-40B4-BE49-F238E27FC236}">
                <a16:creationId xmlns:a16="http://schemas.microsoft.com/office/drawing/2014/main" xmlns="" id="{6A74F1A9-6BE2-1540-9870-F5504358711F}"/>
              </a:ext>
            </a:extLst>
          </p:cNvPr>
          <p:cNvSpPr/>
          <p:nvPr/>
        </p:nvSpPr>
        <p:spPr>
          <a:xfrm>
            <a:off x="768787" y="2784900"/>
            <a:ext cx="3655008" cy="1577532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D56268A-116C-4E4B-8F78-06598C737D43}"/>
              </a:ext>
            </a:extLst>
          </p:cNvPr>
          <p:cNvSpPr txBox="1"/>
          <p:nvPr/>
        </p:nvSpPr>
        <p:spPr>
          <a:xfrm>
            <a:off x="948228" y="2942701"/>
            <a:ext cx="33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клиента и конкурентов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социального эффекта проекта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3A8A596-45B1-0C46-A45C-EE68603BD7E0}"/>
              </a:ext>
            </a:extLst>
          </p:cNvPr>
          <p:cNvSpPr txBox="1"/>
          <p:nvPr/>
        </p:nvSpPr>
        <p:spPr>
          <a:xfrm>
            <a:off x="948228" y="3786157"/>
            <a:ext cx="279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Поскряков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консультант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клиентоориентированности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94B4B0F1-D0D1-F041-9C77-1174717843E5}"/>
              </a:ext>
            </a:extLst>
          </p:cNvPr>
          <p:cNvCxnSpPr/>
          <p:nvPr/>
        </p:nvCxnSpPr>
        <p:spPr>
          <a:xfrm>
            <a:off x="1040593" y="3705649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с одним усеченным углом 41">
            <a:extLst>
              <a:ext uri="{FF2B5EF4-FFF2-40B4-BE49-F238E27FC236}">
                <a16:creationId xmlns:a16="http://schemas.microsoft.com/office/drawing/2014/main" xmlns="" id="{C08BEF85-B407-B142-AFC2-F0F88C953016}"/>
              </a:ext>
            </a:extLst>
          </p:cNvPr>
          <p:cNvSpPr/>
          <p:nvPr/>
        </p:nvSpPr>
        <p:spPr>
          <a:xfrm>
            <a:off x="751892" y="4519140"/>
            <a:ext cx="3655008" cy="1580400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A3BD0C5-FC57-7C43-AA3C-990E2241CF41}"/>
              </a:ext>
            </a:extLst>
          </p:cNvPr>
          <p:cNvSpPr txBox="1"/>
          <p:nvPr/>
        </p:nvSpPr>
        <p:spPr>
          <a:xfrm>
            <a:off x="931333" y="4676941"/>
            <a:ext cx="332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рынка</a:t>
            </a:r>
          </a:p>
          <a:p>
            <a:r>
              <a:rPr lang="en-US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</a:t>
            </a:r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37E9B3C-38B4-6945-A4FE-CB59A4136EA2}"/>
              </a:ext>
            </a:extLst>
          </p:cNvPr>
          <p:cNvSpPr txBox="1"/>
          <p:nvPr/>
        </p:nvSpPr>
        <p:spPr>
          <a:xfrm>
            <a:off x="931333" y="5331664"/>
            <a:ext cx="279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Фирскин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2A3255F5-40EA-C14A-B33B-B9155F57E42C}"/>
              </a:ext>
            </a:extLst>
          </p:cNvPr>
          <p:cNvCxnSpPr/>
          <p:nvPr/>
        </p:nvCxnSpPr>
        <p:spPr>
          <a:xfrm>
            <a:off x="1023698" y="5246438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с одним усеченным углом 45">
            <a:extLst>
              <a:ext uri="{FF2B5EF4-FFF2-40B4-BE49-F238E27FC236}">
                <a16:creationId xmlns:a16="http://schemas.microsoft.com/office/drawing/2014/main" xmlns="" id="{B69D46DE-A288-394B-9503-878A5B281222}"/>
              </a:ext>
            </a:extLst>
          </p:cNvPr>
          <p:cNvSpPr/>
          <p:nvPr/>
        </p:nvSpPr>
        <p:spPr>
          <a:xfrm>
            <a:off x="4678215" y="1822509"/>
            <a:ext cx="2701220" cy="4281966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1A6BE9-29A9-A54E-BF19-33B60FD08DD6}"/>
              </a:ext>
            </a:extLst>
          </p:cNvPr>
          <p:cNvSpPr txBox="1"/>
          <p:nvPr/>
        </p:nvSpPr>
        <p:spPr>
          <a:xfrm>
            <a:off x="4857656" y="1980311"/>
            <a:ext cx="2248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модель, бухучет, 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вопросы</a:t>
            </a:r>
          </a:p>
          <a:p>
            <a:endParaRPr lang="ru-RU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поиск ресурсов 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E4B66E5-41CB-C84B-84C0-8A21AA3AB83F}"/>
              </a:ext>
            </a:extLst>
          </p:cNvPr>
          <p:cNvSpPr txBox="1"/>
          <p:nvPr/>
        </p:nvSpPr>
        <p:spPr>
          <a:xfrm>
            <a:off x="4857656" y="4204554"/>
            <a:ext cx="22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Шариф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Кармо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 директор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GetShop.tv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54B66F1A-C792-9D4D-897B-CFACB0129561}"/>
              </a:ext>
            </a:extLst>
          </p:cNvPr>
          <p:cNvCxnSpPr>
            <a:cxnSpLocks/>
          </p:cNvCxnSpPr>
          <p:nvPr/>
        </p:nvCxnSpPr>
        <p:spPr>
          <a:xfrm>
            <a:off x="4957403" y="3881864"/>
            <a:ext cx="2048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F0567B3-305D-F046-9174-1558D895C454}"/>
              </a:ext>
            </a:extLst>
          </p:cNvPr>
          <p:cNvSpPr txBox="1"/>
          <p:nvPr/>
        </p:nvSpPr>
        <p:spPr>
          <a:xfrm>
            <a:off x="4857656" y="5158076"/>
            <a:ext cx="224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Даниил Ханин –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Основатель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UECalc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с одним усеченным углом 50">
            <a:extLst>
              <a:ext uri="{FF2B5EF4-FFF2-40B4-BE49-F238E27FC236}">
                <a16:creationId xmlns:a16="http://schemas.microsoft.com/office/drawing/2014/main" xmlns="" id="{1DE72FA4-2723-114E-8F7E-65679FA34720}"/>
              </a:ext>
            </a:extLst>
          </p:cNvPr>
          <p:cNvSpPr/>
          <p:nvPr/>
        </p:nvSpPr>
        <p:spPr>
          <a:xfrm>
            <a:off x="7647983" y="2967267"/>
            <a:ext cx="2701220" cy="312651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98E2BEE-D64A-6F48-9053-5EA914555200}"/>
              </a:ext>
            </a:extLst>
          </p:cNvPr>
          <p:cNvSpPr txBox="1"/>
          <p:nvPr/>
        </p:nvSpPr>
        <p:spPr>
          <a:xfrm>
            <a:off x="7827424" y="3125069"/>
            <a:ext cx="2248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эксперты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DC26E3B-5657-0244-9F6D-9E7D3CE06BA1}"/>
              </a:ext>
            </a:extLst>
          </p:cNvPr>
          <p:cNvSpPr txBox="1"/>
          <p:nvPr/>
        </p:nvSpPr>
        <p:spPr>
          <a:xfrm>
            <a:off x="7821288" y="3913916"/>
            <a:ext cx="224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Матвей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Бебенин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Бэк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-энд разработок в креативном агентстве SVMD 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2EFDBFA2-51D1-3644-B230-5928ADA582D8}"/>
              </a:ext>
            </a:extLst>
          </p:cNvPr>
          <p:cNvCxnSpPr>
            <a:cxnSpLocks/>
          </p:cNvCxnSpPr>
          <p:nvPr/>
        </p:nvCxnSpPr>
        <p:spPr>
          <a:xfrm>
            <a:off x="7921036" y="3634570"/>
            <a:ext cx="204883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87384DF-5E22-DB4B-913E-5E5EB79AC6AC}"/>
              </a:ext>
            </a:extLst>
          </p:cNvPr>
          <p:cNvSpPr txBox="1"/>
          <p:nvPr/>
        </p:nvSpPr>
        <p:spPr>
          <a:xfrm>
            <a:off x="7821288" y="4950320"/>
            <a:ext cx="22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Кудрин Антон –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Старший менеджер Академии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57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EDA0238-FB21-2649-AB03-2D7C75165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994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получит проект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03930" y="6204239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8A3478-3F0D-084F-A489-DC62DFAF3963}"/>
              </a:ext>
            </a:extLst>
          </p:cNvPr>
          <p:cNvSpPr txBox="1"/>
          <p:nvPr/>
        </p:nvSpPr>
        <p:spPr>
          <a:xfrm>
            <a:off x="1850547" y="1489616"/>
            <a:ext cx="617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Квалифицированную экспертную оценку своего проекта 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B510929-595D-1849-BE85-4669D47EE004}"/>
              </a:ext>
            </a:extLst>
          </p:cNvPr>
          <p:cNvSpPr/>
          <p:nvPr/>
        </p:nvSpPr>
        <p:spPr>
          <a:xfrm>
            <a:off x="809959" y="1253651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BE7F3D-2647-D145-88C2-273FF2B545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1333" y="1362981"/>
            <a:ext cx="509538" cy="5074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98B5F9A-008C-F643-AD51-DB47E17EB028}"/>
              </a:ext>
            </a:extLst>
          </p:cNvPr>
          <p:cNvSpPr txBox="1"/>
          <p:nvPr/>
        </p:nvSpPr>
        <p:spPr>
          <a:xfrm>
            <a:off x="1850547" y="2277219"/>
            <a:ext cx="617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поддержку, через возможные информационные ресурсы конкурса и партнеров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86F5E4B6-545D-D042-815B-DB57761B89CB}"/>
              </a:ext>
            </a:extLst>
          </p:cNvPr>
          <p:cNvSpPr/>
          <p:nvPr/>
        </p:nvSpPr>
        <p:spPr>
          <a:xfrm>
            <a:off x="809959" y="2217113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559053-DAC1-2C4C-B930-F25497BB9F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3103" y="2398593"/>
            <a:ext cx="445564" cy="4211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C3C3240-2D68-C546-8725-1572E48844C6}"/>
              </a:ext>
            </a:extLst>
          </p:cNvPr>
          <p:cNvSpPr txBox="1"/>
          <p:nvPr/>
        </p:nvSpPr>
        <p:spPr>
          <a:xfrm>
            <a:off x="1851964" y="3425254"/>
            <a:ext cx="617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 и менторскую поддержку 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3002C8C-CB28-794E-991F-A9E77B141080}"/>
              </a:ext>
            </a:extLst>
          </p:cNvPr>
          <p:cNvSpPr/>
          <p:nvPr/>
        </p:nvSpPr>
        <p:spPr>
          <a:xfrm>
            <a:off x="811376" y="323533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3C066DC-84FF-394E-AEF9-B8A580A703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937" y="3387356"/>
            <a:ext cx="442730" cy="4515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C383CE4-8918-894E-B616-DC37A31F6646}"/>
              </a:ext>
            </a:extLst>
          </p:cNvPr>
          <p:cNvSpPr txBox="1"/>
          <p:nvPr/>
        </p:nvSpPr>
        <p:spPr>
          <a:xfrm>
            <a:off x="1870580" y="4448889"/>
            <a:ext cx="6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поехать в зарубежный образовательный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тур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401CE403-2CEC-B043-9615-F2A3B555879C}"/>
              </a:ext>
            </a:extLst>
          </p:cNvPr>
          <p:cNvSpPr/>
          <p:nvPr/>
        </p:nvSpPr>
        <p:spPr>
          <a:xfrm>
            <a:off x="829992" y="4258974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C5073E-5A54-2C48-954B-A9DB512B90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9515" y="4374877"/>
            <a:ext cx="543169" cy="5237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B37D7A-F8E6-BD44-94A7-1A76796C10F7}"/>
              </a:ext>
            </a:extLst>
          </p:cNvPr>
          <p:cNvSpPr txBox="1"/>
          <p:nvPr/>
        </p:nvSpPr>
        <p:spPr>
          <a:xfrm>
            <a:off x="1850547" y="5426634"/>
            <a:ext cx="632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дальнейшей реализации проекта при поддержке компании ПАО «МТС»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809B6BF8-5B11-C746-BB7B-D110DC0CB7E1}"/>
              </a:ext>
            </a:extLst>
          </p:cNvPr>
          <p:cNvSpPr/>
          <p:nvPr/>
        </p:nvSpPr>
        <p:spPr>
          <a:xfrm>
            <a:off x="830068" y="532286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D235A0F-F20B-DE43-8949-8FE365C300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7787" y="5489520"/>
            <a:ext cx="483084" cy="4830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6236525-9F26-904F-BF17-5397E4B66D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36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980CE81-959A-7D46-8C7E-BF41F02F7A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707C893-0849-B740-B94D-D3811C481E04}"/>
              </a:ext>
            </a:extLst>
          </p:cNvPr>
          <p:cNvSpPr/>
          <p:nvPr/>
        </p:nvSpPr>
        <p:spPr>
          <a:xfrm>
            <a:off x="751892" y="1282359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835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получает МТС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0FBEE8-44C0-C743-9335-D33A83D80A8E}"/>
              </a:ext>
            </a:extLst>
          </p:cNvPr>
          <p:cNvSpPr txBox="1"/>
          <p:nvPr/>
        </p:nvSpPr>
        <p:spPr>
          <a:xfrm>
            <a:off x="1100239" y="2334862"/>
            <a:ext cx="304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  целей устойчивого развития и целей стратегии корпоративной  социальной ответственности компании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5B6B30-379C-6A4C-939D-7C4DF82A57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70782" y="1499360"/>
            <a:ext cx="613834" cy="61383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210F8B1-2517-4043-8D17-480CB8C59C6B}"/>
              </a:ext>
            </a:extLst>
          </p:cNvPr>
          <p:cNvSpPr/>
          <p:nvPr/>
        </p:nvSpPr>
        <p:spPr>
          <a:xfrm>
            <a:off x="4758073" y="1282359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8AE45B-A6EC-F141-9631-33C7119C4CE7}"/>
              </a:ext>
            </a:extLst>
          </p:cNvPr>
          <p:cNvSpPr txBox="1"/>
          <p:nvPr/>
        </p:nvSpPr>
        <p:spPr>
          <a:xfrm>
            <a:off x="5106420" y="2334862"/>
            <a:ext cx="320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активных сотрудников группы МТС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вовлеченных в социальные проекты компании, а также накопление собственной экспертизы наставничества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2D6CF60-FF7C-EA4B-BC34-B233B5FD790A}"/>
              </a:ext>
            </a:extLst>
          </p:cNvPr>
          <p:cNvSpPr/>
          <p:nvPr/>
        </p:nvSpPr>
        <p:spPr>
          <a:xfrm>
            <a:off x="751892" y="3771091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44E57C-D948-5640-9599-DFE33E043D7D}"/>
              </a:ext>
            </a:extLst>
          </p:cNvPr>
          <p:cNvSpPr txBox="1"/>
          <p:nvPr/>
        </p:nvSpPr>
        <p:spPr>
          <a:xfrm>
            <a:off x="1100239" y="4823594"/>
            <a:ext cx="3049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реализации социально-значимых проектов в сфере применения цифровых технологий, которые соотносятся с бизнес-стратегией  компании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14480EC-99D2-4644-9022-653796EAB81B}"/>
              </a:ext>
            </a:extLst>
          </p:cNvPr>
          <p:cNvSpPr/>
          <p:nvPr/>
        </p:nvSpPr>
        <p:spPr>
          <a:xfrm>
            <a:off x="4758073" y="3762263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462297B-4605-3441-8C45-C956E342AA83}"/>
              </a:ext>
            </a:extLst>
          </p:cNvPr>
          <p:cNvSpPr txBox="1"/>
          <p:nvPr/>
        </p:nvSpPr>
        <p:spPr>
          <a:xfrm>
            <a:off x="5106420" y="4814766"/>
            <a:ext cx="304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количества лояльных пользователей продуктами компании МТС, вовлеченных в социально-значимый проект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B943A1D-AEA1-FA4F-A04E-B41B531031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057" y="1472207"/>
            <a:ext cx="613834" cy="61383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67CF0DE-EB8D-E247-842D-6E0083C1DD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87773" y="3982433"/>
            <a:ext cx="579852" cy="6641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76B091A-139B-2643-A8D8-55E265E04B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9362" y="3982433"/>
            <a:ext cx="608529" cy="6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3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4CC3A78E-EC82-FA40-8D72-A73F463A6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00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МТС 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7CCD9D-2417-2349-B22F-994B6519E1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565" b="18246"/>
          <a:stretch/>
        </p:blipFill>
        <p:spPr>
          <a:xfrm rot="16200000">
            <a:off x="9279601" y="400641"/>
            <a:ext cx="3317552" cy="2507245"/>
          </a:xfrm>
          <a:prstGeom prst="rect">
            <a:avLst/>
          </a:prstGeom>
        </p:spPr>
      </p:pic>
      <p:sp>
        <p:nvSpPr>
          <p:cNvPr id="2" name="Прямоугольник с одним усеченным углом 1">
            <a:extLst>
              <a:ext uri="{FF2B5EF4-FFF2-40B4-BE49-F238E27FC236}">
                <a16:creationId xmlns:a16="http://schemas.microsoft.com/office/drawing/2014/main" xmlns="" id="{4B9BED9B-4390-6D4E-AF8F-1CBFAA70B992}"/>
              </a:ext>
            </a:extLst>
          </p:cNvPr>
          <p:cNvSpPr/>
          <p:nvPr/>
        </p:nvSpPr>
        <p:spPr>
          <a:xfrm>
            <a:off x="751892" y="1631075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7C301B-C80D-0945-81DE-3E8807C0030E}"/>
              </a:ext>
            </a:extLst>
          </p:cNvPr>
          <p:cNvSpPr txBox="1"/>
          <p:nvPr/>
        </p:nvSpPr>
        <p:spPr>
          <a:xfrm>
            <a:off x="812064" y="1989344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Серегина</a:t>
            </a:r>
            <a:r>
              <a:rPr lang="ru-RU" sz="1400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EDFB17-F89E-704D-BF74-0A93ADB6BEBD}"/>
              </a:ext>
            </a:extLst>
          </p:cNvPr>
          <p:cNvSpPr txBox="1"/>
          <p:nvPr/>
        </p:nvSpPr>
        <p:spPr>
          <a:xfrm>
            <a:off x="812065" y="2504911"/>
            <a:ext cx="176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 КСО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1FA46E32-F6DB-1E41-BFCD-24A7FD6F240F}"/>
              </a:ext>
            </a:extLst>
          </p:cNvPr>
          <p:cNvCxnSpPr>
            <a:cxnSpLocks/>
          </p:cNvCxnSpPr>
          <p:nvPr/>
        </p:nvCxnSpPr>
        <p:spPr>
          <a:xfrm>
            <a:off x="904429" y="2411684"/>
            <a:ext cx="1676556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с одним усеченным углом 43">
            <a:extLst>
              <a:ext uri="{FF2B5EF4-FFF2-40B4-BE49-F238E27FC236}">
                <a16:creationId xmlns:a16="http://schemas.microsoft.com/office/drawing/2014/main" xmlns="" id="{B4D617A9-363C-DF4A-B26F-6D81E0F4ABE1}"/>
              </a:ext>
            </a:extLst>
          </p:cNvPr>
          <p:cNvSpPr/>
          <p:nvPr/>
        </p:nvSpPr>
        <p:spPr>
          <a:xfrm>
            <a:off x="2810084" y="1631076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3B4C452-CDF3-2F47-8B37-9B0AA9761352}"/>
              </a:ext>
            </a:extLst>
          </p:cNvPr>
          <p:cNvSpPr txBox="1"/>
          <p:nvPr/>
        </p:nvSpPr>
        <p:spPr>
          <a:xfrm>
            <a:off x="2870256" y="1989344"/>
            <a:ext cx="177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Фролова 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3C9964F-F7B2-7942-ABEF-FA8C482C4FEC}"/>
              </a:ext>
            </a:extLst>
          </p:cNvPr>
          <p:cNvSpPr txBox="1"/>
          <p:nvPr/>
        </p:nvSpPr>
        <p:spPr>
          <a:xfrm>
            <a:off x="2870256" y="2504911"/>
            <a:ext cx="177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 КСО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36F8ED8B-E384-9646-9E07-9594D16B9DFA}"/>
              </a:ext>
            </a:extLst>
          </p:cNvPr>
          <p:cNvCxnSpPr>
            <a:cxnSpLocks/>
          </p:cNvCxnSpPr>
          <p:nvPr/>
        </p:nvCxnSpPr>
        <p:spPr>
          <a:xfrm>
            <a:off x="2962621" y="2411684"/>
            <a:ext cx="1683378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с одним усеченным углом 47">
            <a:extLst>
              <a:ext uri="{FF2B5EF4-FFF2-40B4-BE49-F238E27FC236}">
                <a16:creationId xmlns:a16="http://schemas.microsoft.com/office/drawing/2014/main" xmlns="" id="{99FD9A2B-48B6-8E4C-A755-63F7BC202941}"/>
              </a:ext>
            </a:extLst>
          </p:cNvPr>
          <p:cNvSpPr/>
          <p:nvPr/>
        </p:nvSpPr>
        <p:spPr>
          <a:xfrm>
            <a:off x="4882789" y="1631076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707C95F-AE2A-3145-B4A0-8ECC1E9663A9}"/>
              </a:ext>
            </a:extLst>
          </p:cNvPr>
          <p:cNvSpPr txBox="1"/>
          <p:nvPr/>
        </p:nvSpPr>
        <p:spPr>
          <a:xfrm>
            <a:off x="4942961" y="1989344"/>
            <a:ext cx="178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Нехайчик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</a:t>
            </a:r>
            <a:endParaRPr lang="ru-RU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01949A4-2C34-334D-BCBF-A83FB16DE2AA}"/>
              </a:ext>
            </a:extLst>
          </p:cNvPr>
          <p:cNvSpPr txBox="1"/>
          <p:nvPr/>
        </p:nvSpPr>
        <p:spPr>
          <a:xfrm>
            <a:off x="4942961" y="2504911"/>
            <a:ext cx="178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Старший менеджер, Центр партнерств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99B6177D-B173-354D-9F2E-DE91CEBE1D1B}"/>
              </a:ext>
            </a:extLst>
          </p:cNvPr>
          <p:cNvCxnSpPr>
            <a:cxnSpLocks/>
          </p:cNvCxnSpPr>
          <p:nvPr/>
        </p:nvCxnSpPr>
        <p:spPr>
          <a:xfrm>
            <a:off x="5035326" y="2411684"/>
            <a:ext cx="1652347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одним усеченным углом 51">
            <a:extLst>
              <a:ext uri="{FF2B5EF4-FFF2-40B4-BE49-F238E27FC236}">
                <a16:creationId xmlns:a16="http://schemas.microsoft.com/office/drawing/2014/main" xmlns="" id="{C09F36C5-4D5B-B24C-80DC-3F8F46FB08BD}"/>
              </a:ext>
            </a:extLst>
          </p:cNvPr>
          <p:cNvSpPr/>
          <p:nvPr/>
        </p:nvSpPr>
        <p:spPr>
          <a:xfrm>
            <a:off x="6939548" y="1636700"/>
            <a:ext cx="1987861" cy="1859427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FA3FE6D-3CF0-AC4D-AAE6-4922B262C120}"/>
              </a:ext>
            </a:extLst>
          </p:cNvPr>
          <p:cNvSpPr txBox="1"/>
          <p:nvPr/>
        </p:nvSpPr>
        <p:spPr>
          <a:xfrm>
            <a:off x="6999720" y="1994969"/>
            <a:ext cx="1636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Таранов Юрий</a:t>
            </a:r>
            <a:endParaRPr lang="ru-RU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E3BFB85-6B8B-2C44-B8ED-3507916B5908}"/>
              </a:ext>
            </a:extLst>
          </p:cNvPr>
          <p:cNvSpPr txBox="1"/>
          <p:nvPr/>
        </p:nvSpPr>
        <p:spPr>
          <a:xfrm>
            <a:off x="7052728" y="2510536"/>
            <a:ext cx="1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центра, Центр стратегических продуктов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8A9B74FA-D540-E94A-AE58-3669A2EE99EE}"/>
              </a:ext>
            </a:extLst>
          </p:cNvPr>
          <p:cNvCxnSpPr>
            <a:cxnSpLocks/>
          </p:cNvCxnSpPr>
          <p:nvPr/>
        </p:nvCxnSpPr>
        <p:spPr>
          <a:xfrm>
            <a:off x="7092085" y="2417309"/>
            <a:ext cx="1667854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с одним усеченным углом 55">
            <a:extLst>
              <a:ext uri="{FF2B5EF4-FFF2-40B4-BE49-F238E27FC236}">
                <a16:creationId xmlns:a16="http://schemas.microsoft.com/office/drawing/2014/main" xmlns="" id="{AD40E89A-AFB1-074E-B6E9-B0E86371D4E2}"/>
              </a:ext>
            </a:extLst>
          </p:cNvPr>
          <p:cNvSpPr/>
          <p:nvPr/>
        </p:nvSpPr>
        <p:spPr>
          <a:xfrm>
            <a:off x="782737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3CC952F-9823-7A45-A10E-16D256D03E63}"/>
              </a:ext>
            </a:extLst>
          </p:cNvPr>
          <p:cNvSpPr txBox="1"/>
          <p:nvPr/>
        </p:nvSpPr>
        <p:spPr>
          <a:xfrm>
            <a:off x="842909" y="39156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Ткаченко Леонид</a:t>
            </a:r>
            <a:endParaRPr lang="ru-RU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7D8CB7-5123-0641-ACD2-CD061FE87B6E}"/>
              </a:ext>
            </a:extLst>
          </p:cNvPr>
          <p:cNvSpPr txBox="1"/>
          <p:nvPr/>
        </p:nvSpPr>
        <p:spPr>
          <a:xfrm>
            <a:off x="842909" y="4431232"/>
            <a:ext cx="222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департамента, Департамент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3BCCE64C-7CC9-464A-9148-5EFEA736C066}"/>
              </a:ext>
            </a:extLst>
          </p:cNvPr>
          <p:cNvCxnSpPr>
            <a:cxnSpLocks/>
          </p:cNvCxnSpPr>
          <p:nvPr/>
        </p:nvCxnSpPr>
        <p:spPr>
          <a:xfrm>
            <a:off x="935274" y="4338005"/>
            <a:ext cx="172857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с одним усеченным углом 59">
            <a:extLst>
              <a:ext uri="{FF2B5EF4-FFF2-40B4-BE49-F238E27FC236}">
                <a16:creationId xmlns:a16="http://schemas.microsoft.com/office/drawing/2014/main" xmlns="" id="{FE8FBCDF-C725-A84A-B276-0CDF831C1A0A}"/>
              </a:ext>
            </a:extLst>
          </p:cNvPr>
          <p:cNvSpPr/>
          <p:nvPr/>
        </p:nvSpPr>
        <p:spPr>
          <a:xfrm>
            <a:off x="2826030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EDF8C80-F6B8-9947-BD7F-80360D67ACF6}"/>
              </a:ext>
            </a:extLst>
          </p:cNvPr>
          <p:cNvSpPr txBox="1"/>
          <p:nvPr/>
        </p:nvSpPr>
        <p:spPr>
          <a:xfrm>
            <a:off x="2886202" y="3915665"/>
            <a:ext cx="189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Шадрин Николай</a:t>
            </a:r>
            <a:endParaRPr lang="ru-RU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676B128-413A-EB4D-A6A1-B0A7BC0AE177}"/>
              </a:ext>
            </a:extLst>
          </p:cNvPr>
          <p:cNvSpPr txBox="1"/>
          <p:nvPr/>
        </p:nvSpPr>
        <p:spPr>
          <a:xfrm>
            <a:off x="2886202" y="4431232"/>
            <a:ext cx="222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Менеджер по продукту, Центр стратегических продуктов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4DEA7F82-F91F-CE49-A061-E0331CD464A0}"/>
              </a:ext>
            </a:extLst>
          </p:cNvPr>
          <p:cNvCxnSpPr>
            <a:cxnSpLocks/>
          </p:cNvCxnSpPr>
          <p:nvPr/>
        </p:nvCxnSpPr>
        <p:spPr>
          <a:xfrm>
            <a:off x="2978567" y="4338005"/>
            <a:ext cx="1717266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с одним усеченным углом 63">
            <a:extLst>
              <a:ext uri="{FF2B5EF4-FFF2-40B4-BE49-F238E27FC236}">
                <a16:creationId xmlns:a16="http://schemas.microsoft.com/office/drawing/2014/main" xmlns="" id="{4B0E2BC6-DE36-1544-98CA-BBD0C1B728A0}"/>
              </a:ext>
            </a:extLst>
          </p:cNvPr>
          <p:cNvSpPr/>
          <p:nvPr/>
        </p:nvSpPr>
        <p:spPr>
          <a:xfrm>
            <a:off x="4882789" y="3563582"/>
            <a:ext cx="1987861" cy="1934124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482C603-7670-1647-9677-049BEA740F31}"/>
              </a:ext>
            </a:extLst>
          </p:cNvPr>
          <p:cNvSpPr txBox="1"/>
          <p:nvPr/>
        </p:nvSpPr>
        <p:spPr>
          <a:xfrm>
            <a:off x="4942961" y="3895346"/>
            <a:ext cx="171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Гурылин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Артем</a:t>
            </a:r>
            <a:endParaRPr lang="ru-RU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1580CE2-EFD7-4044-A6E3-AEDBC969C7D5}"/>
              </a:ext>
            </a:extLst>
          </p:cNvPr>
          <p:cNvSpPr txBox="1"/>
          <p:nvPr/>
        </p:nvSpPr>
        <p:spPr>
          <a:xfrm>
            <a:off x="4942961" y="4410913"/>
            <a:ext cx="201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направления, Функциональная группа аналитики и развития систем приема платежей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E262C6D7-295D-AA45-9F2F-CDB2EC0830A7}"/>
              </a:ext>
            </a:extLst>
          </p:cNvPr>
          <p:cNvCxnSpPr>
            <a:cxnSpLocks/>
          </p:cNvCxnSpPr>
          <p:nvPr/>
        </p:nvCxnSpPr>
        <p:spPr>
          <a:xfrm>
            <a:off x="5035326" y="4317686"/>
            <a:ext cx="1657094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с одним усеченным углом 67">
            <a:extLst>
              <a:ext uri="{FF2B5EF4-FFF2-40B4-BE49-F238E27FC236}">
                <a16:creationId xmlns:a16="http://schemas.microsoft.com/office/drawing/2014/main" xmlns="" id="{3EDFA99E-4E4D-F142-B3C7-78D0E57A91A1}"/>
              </a:ext>
            </a:extLst>
          </p:cNvPr>
          <p:cNvSpPr/>
          <p:nvPr/>
        </p:nvSpPr>
        <p:spPr>
          <a:xfrm>
            <a:off x="6939548" y="3569206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3B0B8BD-DBEF-E64B-ACA3-6BA7FA1544FD}"/>
              </a:ext>
            </a:extLst>
          </p:cNvPr>
          <p:cNvSpPr txBox="1"/>
          <p:nvPr/>
        </p:nvSpPr>
        <p:spPr>
          <a:xfrm>
            <a:off x="6999720" y="3900971"/>
            <a:ext cx="1689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Иревли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Сергей</a:t>
            </a:r>
            <a:endParaRPr lang="ru-RU" sz="1400" dirty="0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60D9233F-2F82-E146-AA98-59FF7A7CB86C}"/>
              </a:ext>
            </a:extLst>
          </p:cNvPr>
          <p:cNvCxnSpPr>
            <a:cxnSpLocks/>
          </p:cNvCxnSpPr>
          <p:nvPr/>
        </p:nvCxnSpPr>
        <p:spPr>
          <a:xfrm>
            <a:off x="7092085" y="4323311"/>
            <a:ext cx="163700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FAD2F96-6363-4F40-B3C5-B9073BD68DD9}"/>
              </a:ext>
            </a:extLst>
          </p:cNvPr>
          <p:cNvSpPr txBox="1"/>
          <p:nvPr/>
        </p:nvSpPr>
        <p:spPr>
          <a:xfrm>
            <a:off x="6978398" y="4420852"/>
            <a:ext cx="222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департамента, Департамент М2М/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с одним усеченным углом 72">
            <a:extLst>
              <a:ext uri="{FF2B5EF4-FFF2-40B4-BE49-F238E27FC236}">
                <a16:creationId xmlns:a16="http://schemas.microsoft.com/office/drawing/2014/main" xmlns="" id="{06202334-3C5D-D340-A9EB-99796BD97ECF}"/>
              </a:ext>
            </a:extLst>
          </p:cNvPr>
          <p:cNvSpPr/>
          <p:nvPr/>
        </p:nvSpPr>
        <p:spPr>
          <a:xfrm>
            <a:off x="8995983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B3FDFE3-8A84-184D-8CDC-65B297CE7C3B}"/>
              </a:ext>
            </a:extLst>
          </p:cNvPr>
          <p:cNvSpPr txBox="1"/>
          <p:nvPr/>
        </p:nvSpPr>
        <p:spPr>
          <a:xfrm>
            <a:off x="9056155" y="3915665"/>
            <a:ext cx="202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Меркулова Мария </a:t>
            </a:r>
            <a:endParaRPr lang="ru-RU" sz="1400" dirty="0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1C3A289F-DC26-4B40-9E18-06D21DCA1728}"/>
              </a:ext>
            </a:extLst>
          </p:cNvPr>
          <p:cNvCxnSpPr>
            <a:cxnSpLocks/>
          </p:cNvCxnSpPr>
          <p:nvPr/>
        </p:nvCxnSpPr>
        <p:spPr>
          <a:xfrm>
            <a:off x="9148520" y="4338005"/>
            <a:ext cx="163700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3133A83-8807-4546-810E-846C602F661F}"/>
              </a:ext>
            </a:extLst>
          </p:cNvPr>
          <p:cNvSpPr txBox="1"/>
          <p:nvPr/>
        </p:nvSpPr>
        <p:spPr>
          <a:xfrm>
            <a:off x="9045200" y="4440226"/>
            <a:ext cx="147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ООО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Стрим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29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AF2DCDC-A13D-EB45-B36F-5F5BFAA84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2276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390678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4F8569-0E09-8849-ABDE-060AE5317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92" y="2505178"/>
            <a:ext cx="2532118" cy="540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5F1E929-8A9E-FD40-8357-BED292811C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45392" y="3792896"/>
            <a:ext cx="2506580" cy="7018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B1DA79-5067-D242-8101-3BBF41493E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0058" y="3625064"/>
            <a:ext cx="1843605" cy="10375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1C06494-95B2-5143-8103-03E41F7A2B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62872" y="851049"/>
            <a:ext cx="2836687" cy="14230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E7A6D4D-7019-5443-BC4C-35123BD6890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01350" y="2505178"/>
            <a:ext cx="2038708" cy="566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7371763-B153-AA42-AF68-F73B6701120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0662" y="1231372"/>
            <a:ext cx="1244034" cy="7018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AF3D483-8297-114A-8A0B-65D2D48754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9543" y="4883161"/>
            <a:ext cx="2819403" cy="11237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FE1EA9D-DDCB-4C4A-BE89-FBF1D612024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453" y="4825672"/>
            <a:ext cx="1501568" cy="13614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A6640E2-E912-A547-98E3-6109D5F959E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52679" y="4984684"/>
            <a:ext cx="1422184" cy="100552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5A3B415-9B1F-544B-82C2-73F23A1CB16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9452" y="5188149"/>
            <a:ext cx="1521263" cy="7385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F0AEB28-46D3-064E-B39D-3E724003B4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5051" y="2470189"/>
            <a:ext cx="1449111" cy="5663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7744658-A38A-424C-843C-88EA8A35C37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34412" y="3752032"/>
            <a:ext cx="1728609" cy="7018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8BA6A32-898A-404E-9E6E-947C8F6879B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51892" y="1280290"/>
            <a:ext cx="1771698" cy="5646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D08F55-538A-4C49-9BBC-3A4CCFFFD6D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3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34F45B-5017-C44E-841C-817FBFBC2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5095" t="31534" b="3330"/>
          <a:stretch/>
        </p:blipFill>
        <p:spPr>
          <a:xfrm>
            <a:off x="-28577" y="5563"/>
            <a:ext cx="8259621" cy="68524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34A91B-F741-0243-A2EB-C95AFBFBF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6213608" y="1483489"/>
            <a:ext cx="3954088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конкурса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поиск,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и поддержка социальных проектов с применением цифровых технологий, которые влияют на позитивные изменения в обществе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6CEB5DE-A7DE-E34F-B338-B8BE517DA195}"/>
              </a:ext>
            </a:extLst>
          </p:cNvPr>
          <p:cNvSpPr/>
          <p:nvPr/>
        </p:nvSpPr>
        <p:spPr>
          <a:xfrm>
            <a:off x="5298892" y="148348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6B91BFD-554E-D747-817D-CD4CF1E7BF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8031" y="1595047"/>
            <a:ext cx="437299" cy="45600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7014C02-7A11-8E46-89E7-54081015DA24}"/>
              </a:ext>
            </a:extLst>
          </p:cNvPr>
          <p:cNvSpPr/>
          <p:nvPr/>
        </p:nvSpPr>
        <p:spPr>
          <a:xfrm>
            <a:off x="5397472" y="3644495"/>
            <a:ext cx="527009" cy="5270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608BAAD-C5B8-924B-948C-C24981FC57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92701" y="3739724"/>
            <a:ext cx="336550" cy="336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8A8604-286A-B242-9BC3-B1D595D0261B}"/>
              </a:ext>
            </a:extLst>
          </p:cNvPr>
          <p:cNvSpPr txBox="1"/>
          <p:nvPr/>
        </p:nvSpPr>
        <p:spPr>
          <a:xfrm>
            <a:off x="6078521" y="3677167"/>
            <a:ext cx="4072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</a:t>
            </a:r>
            <a:r>
              <a:rPr lang="ru-RU" sz="3600" b="1" dirty="0">
                <a:solidFill>
                  <a:srgbClr val="FF0000"/>
                </a:solidFill>
              </a:rPr>
              <a:t>://</a:t>
            </a:r>
            <a:r>
              <a:rPr lang="en-US" sz="3600" b="1" dirty="0" err="1">
                <a:solidFill>
                  <a:srgbClr val="FF0000"/>
                </a:solidFill>
              </a:rPr>
              <a:t>socialidea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>
                <a:solidFill>
                  <a:srgbClr val="FF0000"/>
                </a:solidFill>
              </a:rPr>
              <a:t>ru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42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5440E1B-E97A-E24D-8539-6EA19A79D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404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751893" y="1126349"/>
            <a:ext cx="8313280" cy="131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Совершеннолетние граждане – авторы социальных проектов с применением цифровых технологий: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78E1185-3D74-D74B-8130-D9D45B5DBBD2}"/>
              </a:ext>
            </a:extLst>
          </p:cNvPr>
          <p:cNvSpPr/>
          <p:nvPr/>
        </p:nvSpPr>
        <p:spPr>
          <a:xfrm>
            <a:off x="751892" y="2352834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3B4C9F-EE6B-CF40-A64B-61A730B5D485}"/>
              </a:ext>
            </a:extLst>
          </p:cNvPr>
          <p:cNvSpPr txBox="1"/>
          <p:nvPr/>
        </p:nvSpPr>
        <p:spPr>
          <a:xfrm>
            <a:off x="1715431" y="2545956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и сотрудники высших учебных заведений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D1A80F-9FFB-4A48-B896-75C87113EC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4244" y="2537209"/>
            <a:ext cx="423640" cy="378079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23D5B46-F3DD-B34C-B8B6-2A435B476DCC}"/>
              </a:ext>
            </a:extLst>
          </p:cNvPr>
          <p:cNvSpPr/>
          <p:nvPr/>
        </p:nvSpPr>
        <p:spPr>
          <a:xfrm>
            <a:off x="751892" y="3367446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9A43BF-A581-BB48-91D7-59FE27E9EE3E}"/>
              </a:ext>
            </a:extLst>
          </p:cNvPr>
          <p:cNvSpPr txBox="1"/>
          <p:nvPr/>
        </p:nvSpPr>
        <p:spPr>
          <a:xfrm>
            <a:off x="1715431" y="3429000"/>
            <a:ext cx="647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научно-исследовательских учреждений и малых инновационных предприятий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C1C98C-0CE6-E149-A8CC-014EE1E1E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863" y="3550160"/>
            <a:ext cx="398402" cy="398402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5C55C30C-1965-A545-9A65-E54DFEBD76EB}"/>
              </a:ext>
            </a:extLst>
          </p:cNvPr>
          <p:cNvSpPr/>
          <p:nvPr/>
        </p:nvSpPr>
        <p:spPr>
          <a:xfrm>
            <a:off x="751892" y="4397958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93FCC4-8572-504E-B72D-EFDE45C4A630}"/>
              </a:ext>
            </a:extLst>
          </p:cNvPr>
          <p:cNvSpPr txBox="1"/>
          <p:nvPr/>
        </p:nvSpPr>
        <p:spPr>
          <a:xfrm>
            <a:off x="1715431" y="4580672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предприниматели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1726-4593-D043-9113-5C0841CC53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976" y="4535657"/>
            <a:ext cx="393907" cy="4481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6F6FDDE0-4DDD-7641-89E0-6BAEDDFFF8D3}"/>
              </a:ext>
            </a:extLst>
          </p:cNvPr>
          <p:cNvSpPr/>
          <p:nvPr/>
        </p:nvSpPr>
        <p:spPr>
          <a:xfrm>
            <a:off x="751892" y="5385393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B32F74-0744-3C47-95CB-13CA3B5D489B}"/>
              </a:ext>
            </a:extLst>
          </p:cNvPr>
          <p:cNvSpPr txBox="1"/>
          <p:nvPr/>
        </p:nvSpPr>
        <p:spPr>
          <a:xfrm>
            <a:off x="1715431" y="5568107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команды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D440CD-5027-204E-AD92-13876B0530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45073" y="5576908"/>
            <a:ext cx="382810" cy="3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85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3BFDFC0-C2FC-EF45-8E48-BF2863E48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633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Конкурса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1740876" y="1338594"/>
            <a:ext cx="69915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талантливой молодежи в социально-ориентированную деятельность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технологий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поддержка проектов, создающих свои продукты и решения, направленные на решение социальных проблем с применением цифровых технологий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разработчиков инновационных социальных проектов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престижа социального предпринимательства, популяризация социально ориентированной деятельности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инвестиционной привлекательности отобранных в рамках Конкурса проектов, а также формирование индивидуальных траекторий развития лучших проектов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0D83854-61D5-D84A-B913-0BA9689DFA34}"/>
              </a:ext>
            </a:extLst>
          </p:cNvPr>
          <p:cNvSpPr/>
          <p:nvPr/>
        </p:nvSpPr>
        <p:spPr>
          <a:xfrm>
            <a:off x="931333" y="1338594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36C720-C2AA-0B46-9C6A-7E650A21F8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2618" y="1399879"/>
            <a:ext cx="420389" cy="420389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DE209405-CCF2-D74F-86B1-8F8CB1A0B639}"/>
              </a:ext>
            </a:extLst>
          </p:cNvPr>
          <p:cNvSpPr/>
          <p:nvPr/>
        </p:nvSpPr>
        <p:spPr>
          <a:xfrm>
            <a:off x="935027" y="2483771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71C4F41-6152-7341-BC04-FCE11E2976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312" y="2545056"/>
            <a:ext cx="420389" cy="42038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E6B69301-CD2D-744A-B05F-B13F86241FC8}"/>
              </a:ext>
            </a:extLst>
          </p:cNvPr>
          <p:cNvSpPr/>
          <p:nvPr/>
        </p:nvSpPr>
        <p:spPr>
          <a:xfrm>
            <a:off x="931333" y="3429000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A7F3AAB-71EA-D347-9C16-04FCAB694F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2618" y="3490285"/>
            <a:ext cx="420389" cy="420389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E39A14C-B1FA-FA40-9C46-E05A2F57B5A5}"/>
              </a:ext>
            </a:extLst>
          </p:cNvPr>
          <p:cNvSpPr/>
          <p:nvPr/>
        </p:nvSpPr>
        <p:spPr>
          <a:xfrm>
            <a:off x="931333" y="4241411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B53CB0A-E562-C744-B748-7262F58801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2618" y="4302696"/>
            <a:ext cx="420389" cy="420389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8D14635-6C9E-C84C-8034-EAA077B7A4DF}"/>
              </a:ext>
            </a:extLst>
          </p:cNvPr>
          <p:cNvSpPr/>
          <p:nvPr/>
        </p:nvSpPr>
        <p:spPr>
          <a:xfrm>
            <a:off x="931333" y="5396836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E622DA6-D7EA-DA4D-B267-5D59D08C1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2618" y="5458121"/>
            <a:ext cx="420389" cy="4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1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B5B1784-D2CD-2842-BBF8-4E7BCB76C7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252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3B4C9F-EE6B-CF40-A64B-61A730B5D485}"/>
              </a:ext>
            </a:extLst>
          </p:cNvPr>
          <p:cNvSpPr txBox="1"/>
          <p:nvPr/>
        </p:nvSpPr>
        <p:spPr>
          <a:xfrm>
            <a:off x="873735" y="2597184"/>
            <a:ext cx="36776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(Мобильные технологии в социальной сфере)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мобильных приложений и систем по обеспечению социальной поддержки населения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0B9DE9-68BF-8341-B96E-B4FC5BBE8A0F}"/>
              </a:ext>
            </a:extLst>
          </p:cNvPr>
          <p:cNvSpPr txBox="1"/>
          <p:nvPr/>
        </p:nvSpPr>
        <p:spPr>
          <a:xfrm>
            <a:off x="5963842" y="2535629"/>
            <a:ext cx="33926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BigData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(Большие данные в социальной сфере)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 сбору и обработке больших данных, аналитические системы принятия решения на основе больших данных для решения социальных проблем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BAB1AF-CB70-CF46-B2FA-6A7D106B80B7}"/>
              </a:ext>
            </a:extLst>
          </p:cNvPr>
          <p:cNvSpPr txBox="1"/>
          <p:nvPr/>
        </p:nvSpPr>
        <p:spPr>
          <a:xfrm>
            <a:off x="1027969" y="5266083"/>
            <a:ext cx="36776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(Умный город в социальной сфере)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концепция интеграции информационных и коммуникационных технологий для управления городским имуществом с целью решения или смягчения существующих социальных проблем в обществе и улучшение качества жизни населения в целом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7B79F7A-F50B-6C4D-930F-8022405C8046}"/>
              </a:ext>
            </a:extLst>
          </p:cNvPr>
          <p:cNvSpPr txBox="1"/>
          <p:nvPr/>
        </p:nvSpPr>
        <p:spPr>
          <a:xfrm>
            <a:off x="5735162" y="5257794"/>
            <a:ext cx="383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номинации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5FFCD3-2D3B-F441-8588-FE97B3E5EE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3879" y="1030939"/>
            <a:ext cx="1422164" cy="14124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E1E78F-EC28-6843-BB82-6712DC6AD8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6005" y="1036976"/>
            <a:ext cx="1422164" cy="14124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969860C-2873-5A48-9980-49883B9EE6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3879" y="3765561"/>
            <a:ext cx="1420883" cy="1411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D306E51-0A15-4C49-8598-C38DC82A4A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6005" y="3765561"/>
            <a:ext cx="1420883" cy="14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34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11788215-1A50-BE44-9AFE-E71C825408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5346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 конкурса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3B68DA-000A-7345-9B21-0752FEE7C584}"/>
              </a:ext>
            </a:extLst>
          </p:cNvPr>
          <p:cNvCxnSpPr>
            <a:cxnSpLocks/>
            <a:endCxn id="100" idx="4"/>
          </p:cNvCxnSpPr>
          <p:nvPr/>
        </p:nvCxnSpPr>
        <p:spPr>
          <a:xfrm flipH="1">
            <a:off x="2657367" y="1338594"/>
            <a:ext cx="3120" cy="4830429"/>
          </a:xfrm>
          <a:prstGeom prst="line">
            <a:avLst/>
          </a:prstGeom>
          <a:ln w="127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3E44C0-FA62-384A-9131-E36EA4B677CE}"/>
              </a:ext>
            </a:extLst>
          </p:cNvPr>
          <p:cNvSpPr txBox="1"/>
          <p:nvPr/>
        </p:nvSpPr>
        <p:spPr>
          <a:xfrm>
            <a:off x="1437328" y="1208973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97F075E-E746-FD45-B7EF-483707045B24}"/>
              </a:ext>
            </a:extLst>
          </p:cNvPr>
          <p:cNvSpPr txBox="1"/>
          <p:nvPr/>
        </p:nvSpPr>
        <p:spPr>
          <a:xfrm>
            <a:off x="2775694" y="1223942"/>
            <a:ext cx="370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Официальное объявление старта приема заявок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E360900-7B7A-3F4F-B10E-91DA95FA6DD6}"/>
              </a:ext>
            </a:extLst>
          </p:cNvPr>
          <p:cNvSpPr txBox="1"/>
          <p:nvPr/>
        </p:nvSpPr>
        <p:spPr>
          <a:xfrm>
            <a:off x="751892" y="1472694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 – 19.06. 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78AE723-A7A8-FA46-8997-A9CFB6F3C292}"/>
              </a:ext>
            </a:extLst>
          </p:cNvPr>
          <p:cNvSpPr txBox="1"/>
          <p:nvPr/>
        </p:nvSpPr>
        <p:spPr>
          <a:xfrm>
            <a:off x="2775695" y="1479713"/>
            <a:ext cx="582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Сбор проектных заявок по 3-м основным номинациям и специальным номинациям партнеров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7890344-706F-0B44-9806-076992AFC81C}"/>
              </a:ext>
            </a:extLst>
          </p:cNvPr>
          <p:cNvSpPr txBox="1"/>
          <p:nvPr/>
        </p:nvSpPr>
        <p:spPr>
          <a:xfrm>
            <a:off x="782696" y="1909503"/>
            <a:ext cx="17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15.04 – 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047CF04-B84D-4F4C-8C53-605C348BB2FA}"/>
              </a:ext>
            </a:extLst>
          </p:cNvPr>
          <p:cNvSpPr txBox="1"/>
          <p:nvPr/>
        </p:nvSpPr>
        <p:spPr>
          <a:xfrm>
            <a:off x="2772579" y="1904935"/>
            <a:ext cx="597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анонсирующей информационной компании Конкурса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3D6FAA2-3878-B341-87E6-ECEC218E615A}"/>
              </a:ext>
            </a:extLst>
          </p:cNvPr>
          <p:cNvSpPr txBox="1"/>
          <p:nvPr/>
        </p:nvSpPr>
        <p:spPr>
          <a:xfrm>
            <a:off x="1409718" y="2179324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602166C-F285-C04B-A5F2-F8AC1411F6B4}"/>
              </a:ext>
            </a:extLst>
          </p:cNvPr>
          <p:cNvSpPr txBox="1"/>
          <p:nvPr/>
        </p:nvSpPr>
        <p:spPr>
          <a:xfrm>
            <a:off x="2769464" y="2194712"/>
            <a:ext cx="216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приема заявок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CF044FD-34AD-DE43-8458-6CFE0B7D4DAC}"/>
              </a:ext>
            </a:extLst>
          </p:cNvPr>
          <p:cNvSpPr txBox="1"/>
          <p:nvPr/>
        </p:nvSpPr>
        <p:spPr>
          <a:xfrm>
            <a:off x="2660486" y="2749423"/>
            <a:ext cx="536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Многоступенчатая экспертиза приема заявок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2FD2A2-AC05-9F4B-B5D3-959096E2B38C}"/>
              </a:ext>
            </a:extLst>
          </p:cNvPr>
          <p:cNvSpPr txBox="1"/>
          <p:nvPr/>
        </p:nvSpPr>
        <p:spPr>
          <a:xfrm>
            <a:off x="801585" y="2984686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 – 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B794CF-4E66-8045-B3C9-9A4A9D5595E2}"/>
              </a:ext>
            </a:extLst>
          </p:cNvPr>
          <p:cNvSpPr txBox="1"/>
          <p:nvPr/>
        </p:nvSpPr>
        <p:spPr>
          <a:xfrm>
            <a:off x="2775694" y="3015796"/>
            <a:ext cx="329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Первичная экспертиза поступающих заявок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DE508E0-FDB1-6A4F-9A2E-BD8DF7CE736F}"/>
              </a:ext>
            </a:extLst>
          </p:cNvPr>
          <p:cNvSpPr txBox="1"/>
          <p:nvPr/>
        </p:nvSpPr>
        <p:spPr>
          <a:xfrm>
            <a:off x="751892" y="3264548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20.06 – 30.06. 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D9ED6A8-96B8-B049-BF1E-3443DC7F6178}"/>
              </a:ext>
            </a:extLst>
          </p:cNvPr>
          <p:cNvSpPr txBox="1"/>
          <p:nvPr/>
        </p:nvSpPr>
        <p:spPr>
          <a:xfrm>
            <a:off x="2775694" y="3271567"/>
            <a:ext cx="3063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и бизнес-экспертиза заявок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140B6F4-C059-2947-BE91-0CF6149E3161}"/>
              </a:ext>
            </a:extLst>
          </p:cNvPr>
          <p:cNvSpPr txBox="1"/>
          <p:nvPr/>
        </p:nvSpPr>
        <p:spPr>
          <a:xfrm>
            <a:off x="1426222" y="3556471"/>
            <a:ext cx="109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30.06.2019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322280F-67F2-0B46-99C2-358557843A75}"/>
              </a:ext>
            </a:extLst>
          </p:cNvPr>
          <p:cNvSpPr txBox="1"/>
          <p:nvPr/>
        </p:nvSpPr>
        <p:spPr>
          <a:xfrm>
            <a:off x="2775694" y="3558116"/>
            <a:ext cx="3016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Объявление полуфиналистов Конкурса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BBC2221-57AC-2047-BBBD-6FAE078B3640}"/>
              </a:ext>
            </a:extLst>
          </p:cNvPr>
          <p:cNvSpPr txBox="1"/>
          <p:nvPr/>
        </p:nvSpPr>
        <p:spPr>
          <a:xfrm>
            <a:off x="2657371" y="4100052"/>
            <a:ext cx="640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и </a:t>
            </a:r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полуфиналистов Конкурса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B22F5A4-7C3F-8640-90FC-B3AB0D9CE494}"/>
              </a:ext>
            </a:extLst>
          </p:cNvPr>
          <p:cNvSpPr txBox="1"/>
          <p:nvPr/>
        </p:nvSpPr>
        <p:spPr>
          <a:xfrm>
            <a:off x="797474" y="4351035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01.07 – 15.07.2019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463C203-5C87-DF43-AC80-F29CE7F28969}"/>
              </a:ext>
            </a:extLst>
          </p:cNvPr>
          <p:cNvSpPr txBox="1"/>
          <p:nvPr/>
        </p:nvSpPr>
        <p:spPr>
          <a:xfrm>
            <a:off x="2772579" y="4366425"/>
            <a:ext cx="4909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Онлайн-обучение полуфиналистов Конкурса на платформе сайта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89D4B94-5E31-C741-AE6C-4B5791F54193}"/>
              </a:ext>
            </a:extLst>
          </p:cNvPr>
          <p:cNvSpPr txBox="1"/>
          <p:nvPr/>
        </p:nvSpPr>
        <p:spPr>
          <a:xfrm>
            <a:off x="789960" y="4616958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15.07 – 31.08.2019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50560BD-35C0-0643-8B01-236C31B6D890}"/>
              </a:ext>
            </a:extLst>
          </p:cNvPr>
          <p:cNvSpPr txBox="1"/>
          <p:nvPr/>
        </p:nvSpPr>
        <p:spPr>
          <a:xfrm>
            <a:off x="2772579" y="4622196"/>
            <a:ext cx="3468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полуфиналистов Конкурса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6E01858-FC7C-7F48-9DC7-2F58DE7F0DD8}"/>
              </a:ext>
            </a:extLst>
          </p:cNvPr>
          <p:cNvSpPr txBox="1"/>
          <p:nvPr/>
        </p:nvSpPr>
        <p:spPr>
          <a:xfrm>
            <a:off x="782696" y="4913313"/>
            <a:ext cx="17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01.09 – 10.09.2019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5936F47-5E32-A34B-A831-F67C598BE7BB}"/>
              </a:ext>
            </a:extLst>
          </p:cNvPr>
          <p:cNvSpPr txBox="1"/>
          <p:nvPr/>
        </p:nvSpPr>
        <p:spPr>
          <a:xfrm>
            <a:off x="2772579" y="4908745"/>
            <a:ext cx="5385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участниками по итогам онлайн-обучения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C81FAA5-937B-0844-A343-DDE57BEFF30D}"/>
              </a:ext>
            </a:extLst>
          </p:cNvPr>
          <p:cNvSpPr txBox="1"/>
          <p:nvPr/>
        </p:nvSpPr>
        <p:spPr>
          <a:xfrm>
            <a:off x="1409718" y="5183134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63B3427-2898-3E49-9CFC-C6A1FAE2F7ED}"/>
              </a:ext>
            </a:extLst>
          </p:cNvPr>
          <p:cNvSpPr txBox="1"/>
          <p:nvPr/>
        </p:nvSpPr>
        <p:spPr>
          <a:xfrm>
            <a:off x="2769464" y="5198522"/>
            <a:ext cx="2686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Объявление финалистов Конкурса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E0DA460-8EF2-FA4C-B750-B919344E7FC8}"/>
              </a:ext>
            </a:extLst>
          </p:cNvPr>
          <p:cNvSpPr txBox="1"/>
          <p:nvPr/>
        </p:nvSpPr>
        <p:spPr>
          <a:xfrm>
            <a:off x="1412833" y="5972732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27.09.2019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0B26BE5-98D1-014C-AEC7-460367EFEBFD}"/>
              </a:ext>
            </a:extLst>
          </p:cNvPr>
          <p:cNvSpPr txBox="1"/>
          <p:nvPr/>
        </p:nvSpPr>
        <p:spPr>
          <a:xfrm>
            <a:off x="2733950" y="5896541"/>
            <a:ext cx="585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 Конкурса, объявление и награждение победителей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9F3DD53-CF90-BC46-905A-10CD932C548E}"/>
              </a:ext>
            </a:extLst>
          </p:cNvPr>
          <p:cNvGrpSpPr/>
          <p:nvPr/>
        </p:nvGrpSpPr>
        <p:grpSpPr>
          <a:xfrm>
            <a:off x="2580229" y="1288355"/>
            <a:ext cx="154284" cy="154284"/>
            <a:chOff x="2580229" y="1288355"/>
            <a:chExt cx="154284" cy="15428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B9836BC3-6AB0-5E4D-A172-9B941B450AEA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3CA97311-7F59-9242-AFAD-8BDD2997559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6B015CA8-BB81-624B-9D37-3C2AD0273C7C}"/>
              </a:ext>
            </a:extLst>
          </p:cNvPr>
          <p:cNvGrpSpPr/>
          <p:nvPr/>
        </p:nvGrpSpPr>
        <p:grpSpPr>
          <a:xfrm>
            <a:off x="2580229" y="1557054"/>
            <a:ext cx="154284" cy="154284"/>
            <a:chOff x="2580229" y="1288355"/>
            <a:chExt cx="154284" cy="154284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784AA7CD-8FFC-3E4D-B99E-82C56CBD7D21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FC8520F0-3D07-F642-AF48-1BAF529BB499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19B37731-8AD6-E946-AE98-49F7BE304599}"/>
              </a:ext>
            </a:extLst>
          </p:cNvPr>
          <p:cNvGrpSpPr/>
          <p:nvPr/>
        </p:nvGrpSpPr>
        <p:grpSpPr>
          <a:xfrm>
            <a:off x="2580228" y="1986249"/>
            <a:ext cx="154284" cy="154284"/>
            <a:chOff x="2580229" y="1288355"/>
            <a:chExt cx="154284" cy="154284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3426CD10-A918-1045-BC77-47012DF96ED8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1391EE47-9B02-A44B-B409-0732C6B88C4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9DA8EC64-26A1-1C4D-B471-EE0D274E3D79}"/>
              </a:ext>
            </a:extLst>
          </p:cNvPr>
          <p:cNvGrpSpPr/>
          <p:nvPr/>
        </p:nvGrpSpPr>
        <p:grpSpPr>
          <a:xfrm>
            <a:off x="2580993" y="2261873"/>
            <a:ext cx="154284" cy="154284"/>
            <a:chOff x="2580229" y="1288355"/>
            <a:chExt cx="154284" cy="154284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82B82078-3470-2D48-9363-E95388123F45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E08FC04A-D822-4C4B-8365-33DCC0CB907E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5548710A-FC73-8846-B430-8775B34FFAAA}"/>
              </a:ext>
            </a:extLst>
          </p:cNvPr>
          <p:cNvGrpSpPr/>
          <p:nvPr/>
        </p:nvGrpSpPr>
        <p:grpSpPr>
          <a:xfrm>
            <a:off x="2583904" y="3076176"/>
            <a:ext cx="154284" cy="154284"/>
            <a:chOff x="2580229" y="1288355"/>
            <a:chExt cx="154284" cy="154284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D2D2483B-7426-9543-85ED-993D49D24BD5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EBF34F09-6AFB-EB47-ADF3-5ECCBA12D09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1AA9B024-0320-DE46-A221-C3AEBE4D65FB}"/>
              </a:ext>
            </a:extLst>
          </p:cNvPr>
          <p:cNvGrpSpPr/>
          <p:nvPr/>
        </p:nvGrpSpPr>
        <p:grpSpPr>
          <a:xfrm>
            <a:off x="2580993" y="3353046"/>
            <a:ext cx="154284" cy="154284"/>
            <a:chOff x="2580229" y="1288355"/>
            <a:chExt cx="154284" cy="154284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AA68F20E-0195-5640-A306-0C16DC54BDCE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41B192AC-4D40-014E-A6D5-2E8AE35B6DDD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86A1A76B-59ED-764C-B386-D964F9855A49}"/>
              </a:ext>
            </a:extLst>
          </p:cNvPr>
          <p:cNvGrpSpPr/>
          <p:nvPr/>
        </p:nvGrpSpPr>
        <p:grpSpPr>
          <a:xfrm>
            <a:off x="2580227" y="3637315"/>
            <a:ext cx="154284" cy="154284"/>
            <a:chOff x="2580229" y="1288355"/>
            <a:chExt cx="154284" cy="154284"/>
          </a:xfrm>
        </p:grpSpPr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8B48F951-AB6E-FD47-A2FF-70F1A67FEA3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3F58E110-2F8C-F34E-8466-58F44F834BE3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C8509C37-4EEF-FC48-8B59-8BFA79CC876F}"/>
              </a:ext>
            </a:extLst>
          </p:cNvPr>
          <p:cNvGrpSpPr/>
          <p:nvPr/>
        </p:nvGrpSpPr>
        <p:grpSpPr>
          <a:xfrm>
            <a:off x="2580226" y="4424852"/>
            <a:ext cx="154284" cy="154284"/>
            <a:chOff x="2580229" y="1288355"/>
            <a:chExt cx="154284" cy="154284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F8F9FFC9-1C55-3943-9FA3-2C22C03B2AD3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71BFDA7C-27A3-A842-BD37-47DF8FF3552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5A560306-B03F-5740-8879-C0A33EAE03FC}"/>
              </a:ext>
            </a:extLst>
          </p:cNvPr>
          <p:cNvGrpSpPr/>
          <p:nvPr/>
        </p:nvGrpSpPr>
        <p:grpSpPr>
          <a:xfrm>
            <a:off x="2580225" y="4693551"/>
            <a:ext cx="154284" cy="154284"/>
            <a:chOff x="2580229" y="1288355"/>
            <a:chExt cx="154284" cy="154284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xmlns="" id="{3227DAC0-517D-5E49-A735-7D127B3C3C92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9728C4C8-17C9-7944-AB90-493F48BFE775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A1724B28-A445-0A42-AFE4-B9DE8386CE78}"/>
              </a:ext>
            </a:extLst>
          </p:cNvPr>
          <p:cNvGrpSpPr/>
          <p:nvPr/>
        </p:nvGrpSpPr>
        <p:grpSpPr>
          <a:xfrm>
            <a:off x="2581127" y="4969011"/>
            <a:ext cx="154284" cy="154284"/>
            <a:chOff x="2580229" y="1288355"/>
            <a:chExt cx="154284" cy="154284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xmlns="" id="{9C540A9C-0C53-5444-9F59-6B821556FAEC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xmlns="" id="{1DB15AB7-842A-074E-AE2B-DD1B4FEFE51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1DAFFAA4-A2CB-A04F-A073-7E2EC9CCB63F}"/>
              </a:ext>
            </a:extLst>
          </p:cNvPr>
          <p:cNvGrpSpPr/>
          <p:nvPr/>
        </p:nvGrpSpPr>
        <p:grpSpPr>
          <a:xfrm>
            <a:off x="2580225" y="5254466"/>
            <a:ext cx="154284" cy="154284"/>
            <a:chOff x="2580229" y="1288355"/>
            <a:chExt cx="154284" cy="154284"/>
          </a:xfrm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xmlns="" id="{9D74B1EB-5E7A-CE4C-BC6B-C360E0F54F8D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xmlns="" id="{2AFC89F5-FFFD-B048-ABF9-D58F2A50DE92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EB7D4139-5283-0B43-8A53-9738715BA685}"/>
              </a:ext>
            </a:extLst>
          </p:cNvPr>
          <p:cNvGrpSpPr/>
          <p:nvPr/>
        </p:nvGrpSpPr>
        <p:grpSpPr>
          <a:xfrm>
            <a:off x="2580225" y="6040843"/>
            <a:ext cx="154284" cy="154284"/>
            <a:chOff x="2580229" y="1288355"/>
            <a:chExt cx="154284" cy="154284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xmlns="" id="{92356B6C-BA24-C749-B6E3-D607CD965359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xmlns="" id="{7F2B1B38-1C7F-9E4C-972A-559D7B868F1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F53F49-E2DE-FB43-B108-8F5C4E6BC02A}"/>
              </a:ext>
            </a:extLst>
          </p:cNvPr>
          <p:cNvSpPr txBox="1"/>
          <p:nvPr/>
        </p:nvSpPr>
        <p:spPr>
          <a:xfrm>
            <a:off x="2660486" y="957569"/>
            <a:ext cx="434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проектных заявок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DD44A26D-4827-914C-B1CF-24122B9EBBC8}"/>
              </a:ext>
            </a:extLst>
          </p:cNvPr>
          <p:cNvCxnSpPr/>
          <p:nvPr/>
        </p:nvCxnSpPr>
        <p:spPr>
          <a:xfrm>
            <a:off x="2769464" y="26141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FF3B5FD1-E5FB-0E41-B491-09B069601898}"/>
              </a:ext>
            </a:extLst>
          </p:cNvPr>
          <p:cNvCxnSpPr/>
          <p:nvPr/>
        </p:nvCxnSpPr>
        <p:spPr>
          <a:xfrm>
            <a:off x="2769464" y="39730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4CA18C12-ED70-7F41-B438-93D4E46D77DB}"/>
              </a:ext>
            </a:extLst>
          </p:cNvPr>
          <p:cNvCxnSpPr/>
          <p:nvPr/>
        </p:nvCxnSpPr>
        <p:spPr>
          <a:xfrm>
            <a:off x="2769464" y="57002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221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B7303D6-F08E-9941-A249-EE5D5808CA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626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этапы </a:t>
            </a:r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Idea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C3F8E389-3E8C-684C-9AC1-FAC6735D350B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2752852" y="1345710"/>
            <a:ext cx="10089" cy="3768013"/>
          </a:xfrm>
          <a:prstGeom prst="line">
            <a:avLst/>
          </a:prstGeom>
          <a:ln w="127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792EF1-CC6E-D447-BF8F-2DB7E42E9D19}"/>
              </a:ext>
            </a:extLst>
          </p:cNvPr>
          <p:cNvSpPr txBox="1"/>
          <p:nvPr/>
        </p:nvSpPr>
        <p:spPr>
          <a:xfrm>
            <a:off x="1211985" y="1816615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 – 21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4BD48E-0384-8742-91EC-7061320EF1DA}"/>
              </a:ext>
            </a:extLst>
          </p:cNvPr>
          <p:cNvSpPr txBox="1"/>
          <p:nvPr/>
        </p:nvSpPr>
        <p:spPr>
          <a:xfrm>
            <a:off x="2873971" y="1844717"/>
            <a:ext cx="1320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2CCCBC-B94E-4A4A-A1CD-F856A12D99AA}"/>
              </a:ext>
            </a:extLst>
          </p:cNvPr>
          <p:cNvSpPr txBox="1"/>
          <p:nvPr/>
        </p:nvSpPr>
        <p:spPr>
          <a:xfrm>
            <a:off x="4245875" y="1844717"/>
            <a:ext cx="198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FA11AA-91B1-164C-9B66-564EB07049D6}"/>
              </a:ext>
            </a:extLst>
          </p:cNvPr>
          <p:cNvSpPr txBox="1"/>
          <p:nvPr/>
        </p:nvSpPr>
        <p:spPr>
          <a:xfrm>
            <a:off x="1213619" y="3673669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26 – 28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C2205D-D9EA-0348-9231-FD223499E06C}"/>
              </a:ext>
            </a:extLst>
          </p:cNvPr>
          <p:cNvSpPr txBox="1"/>
          <p:nvPr/>
        </p:nvSpPr>
        <p:spPr>
          <a:xfrm>
            <a:off x="2875605" y="3701771"/>
            <a:ext cx="112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E13C6D-7507-C44C-AA73-E89BF5DA7BE3}"/>
              </a:ext>
            </a:extLst>
          </p:cNvPr>
          <p:cNvSpPr txBox="1"/>
          <p:nvPr/>
        </p:nvSpPr>
        <p:spPr>
          <a:xfrm>
            <a:off x="4251919" y="3689245"/>
            <a:ext cx="198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8363B45-FFF7-1D4F-B4EA-C0F358DE8791}"/>
              </a:ext>
            </a:extLst>
          </p:cNvPr>
          <p:cNvSpPr txBox="1"/>
          <p:nvPr/>
        </p:nvSpPr>
        <p:spPr>
          <a:xfrm>
            <a:off x="1493717" y="4311931"/>
            <a:ext cx="1192081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17 – 19 мая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FAE510-9387-2144-8886-3C676501B6CE}"/>
              </a:ext>
            </a:extLst>
          </p:cNvPr>
          <p:cNvSpPr txBox="1"/>
          <p:nvPr/>
        </p:nvSpPr>
        <p:spPr>
          <a:xfrm>
            <a:off x="2873978" y="4310963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181DC61-17A7-BF4C-A71E-8D41C125E841}"/>
              </a:ext>
            </a:extLst>
          </p:cNvPr>
          <p:cNvSpPr txBox="1"/>
          <p:nvPr/>
        </p:nvSpPr>
        <p:spPr>
          <a:xfrm>
            <a:off x="4245875" y="4310963"/>
            <a:ext cx="198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DF70D00-E9B6-C94D-A98F-B84DDED3786F}"/>
              </a:ext>
            </a:extLst>
          </p:cNvPr>
          <p:cNvSpPr txBox="1"/>
          <p:nvPr/>
        </p:nvSpPr>
        <p:spPr>
          <a:xfrm>
            <a:off x="4245882" y="4921048"/>
            <a:ext cx="204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D60982-7BBE-EB4E-BD8A-5D4346A1FED4}"/>
              </a:ext>
            </a:extLst>
          </p:cNvPr>
          <p:cNvSpPr txBox="1"/>
          <p:nvPr/>
        </p:nvSpPr>
        <p:spPr>
          <a:xfrm>
            <a:off x="1462504" y="4902742"/>
            <a:ext cx="1192081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29 – 31 мая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5C2058C-46F6-604D-A0E4-51FCFF972C4B}"/>
              </a:ext>
            </a:extLst>
          </p:cNvPr>
          <p:cNvSpPr txBox="1"/>
          <p:nvPr/>
        </p:nvSpPr>
        <p:spPr>
          <a:xfrm>
            <a:off x="2885204" y="4904649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РЯЗАНЬ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365E5080-F973-4F48-BBD8-32E7B433CE3D}"/>
              </a:ext>
            </a:extLst>
          </p:cNvPr>
          <p:cNvGrpSpPr/>
          <p:nvPr/>
        </p:nvGrpSpPr>
        <p:grpSpPr>
          <a:xfrm>
            <a:off x="2681898" y="1906074"/>
            <a:ext cx="154284" cy="154284"/>
            <a:chOff x="2580229" y="1288355"/>
            <a:chExt cx="154284" cy="154284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D4BECAD4-4E42-BD42-A73A-636EF7F0D1CF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9D19D7D9-32E2-3241-B15F-A96D7A784AE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5C39E4FD-1D26-4E4C-B9E5-D7C7CB02C8EC}"/>
              </a:ext>
            </a:extLst>
          </p:cNvPr>
          <p:cNvGrpSpPr/>
          <p:nvPr/>
        </p:nvGrpSpPr>
        <p:grpSpPr>
          <a:xfrm>
            <a:off x="2683255" y="3778517"/>
            <a:ext cx="154284" cy="154284"/>
            <a:chOff x="2580229" y="1288355"/>
            <a:chExt cx="154284" cy="15428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E348ACEC-8D60-1448-AC44-B61C198BD563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F51D7DED-4CAB-C64F-927A-A65E1828DA7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42B36E5E-838C-744A-97CA-E306931959A6}"/>
              </a:ext>
            </a:extLst>
          </p:cNvPr>
          <p:cNvGrpSpPr/>
          <p:nvPr/>
        </p:nvGrpSpPr>
        <p:grpSpPr>
          <a:xfrm>
            <a:off x="2685798" y="4372320"/>
            <a:ext cx="154284" cy="154284"/>
            <a:chOff x="2580229" y="1288355"/>
            <a:chExt cx="154284" cy="154284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F68BE379-8518-3B41-8F39-0AA09670F221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623F39D5-DFF6-564E-AEB6-59C5D0654544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5C383C68-9293-F94A-8790-EDD58608FD05}"/>
              </a:ext>
            </a:extLst>
          </p:cNvPr>
          <p:cNvGrpSpPr/>
          <p:nvPr/>
        </p:nvGrpSpPr>
        <p:grpSpPr>
          <a:xfrm>
            <a:off x="2685799" y="4985543"/>
            <a:ext cx="154284" cy="154284"/>
            <a:chOff x="2580229" y="1288355"/>
            <a:chExt cx="154284" cy="154284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F0228445-A1C2-714F-967A-DE950EA83D48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937A3BCC-A558-2E4B-AE05-854F003C74EF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6414A2D-B21C-8646-BEE5-BA333412CA7C}"/>
              </a:ext>
            </a:extLst>
          </p:cNvPr>
          <p:cNvSpPr txBox="1"/>
          <p:nvPr/>
        </p:nvSpPr>
        <p:spPr>
          <a:xfrm>
            <a:off x="1619372" y="1252079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75401A1-AB35-654A-9296-BE3BDFDFCACD}"/>
              </a:ext>
            </a:extLst>
          </p:cNvPr>
          <p:cNvSpPr txBox="1"/>
          <p:nvPr/>
        </p:nvSpPr>
        <p:spPr>
          <a:xfrm>
            <a:off x="2873978" y="1242906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B5EB4AB-44C2-0740-9074-BCBEF45D56F7}"/>
              </a:ext>
            </a:extLst>
          </p:cNvPr>
          <p:cNvSpPr txBox="1"/>
          <p:nvPr/>
        </p:nvSpPr>
        <p:spPr>
          <a:xfrm>
            <a:off x="4245882" y="1272746"/>
            <a:ext cx="182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Cup Russia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полуфинал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1C2C6F89-D1D2-0E4B-B4C5-697F8E1DC46B}"/>
              </a:ext>
            </a:extLst>
          </p:cNvPr>
          <p:cNvGrpSpPr/>
          <p:nvPr/>
        </p:nvGrpSpPr>
        <p:grpSpPr>
          <a:xfrm>
            <a:off x="2684002" y="1324231"/>
            <a:ext cx="154284" cy="154284"/>
            <a:chOff x="2580229" y="1288355"/>
            <a:chExt cx="154284" cy="154284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F7C59E6B-5CAD-2849-A829-D2BABD75212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353AC17D-DCA0-6D4F-B5D9-921E491B4920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DF98789-39E6-F44E-A0CA-B7231CFA3D30}"/>
              </a:ext>
            </a:extLst>
          </p:cNvPr>
          <p:cNvSpPr txBox="1"/>
          <p:nvPr/>
        </p:nvSpPr>
        <p:spPr>
          <a:xfrm>
            <a:off x="1619372" y="2478853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1A91B7C-1B63-1E42-9420-11C0A79FD20C}"/>
              </a:ext>
            </a:extLst>
          </p:cNvPr>
          <p:cNvSpPr txBox="1"/>
          <p:nvPr/>
        </p:nvSpPr>
        <p:spPr>
          <a:xfrm>
            <a:off x="2873978" y="2469680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8F99F10-CD6D-0240-81FF-4CE62F94BA87}"/>
              </a:ext>
            </a:extLst>
          </p:cNvPr>
          <p:cNvSpPr txBox="1"/>
          <p:nvPr/>
        </p:nvSpPr>
        <p:spPr>
          <a:xfrm>
            <a:off x="4245882" y="2499520"/>
            <a:ext cx="171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Cup Russia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финал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682D25B1-6330-2E4E-B02D-D33DDCD8A430}"/>
              </a:ext>
            </a:extLst>
          </p:cNvPr>
          <p:cNvGrpSpPr/>
          <p:nvPr/>
        </p:nvGrpSpPr>
        <p:grpSpPr>
          <a:xfrm>
            <a:off x="2684002" y="2551005"/>
            <a:ext cx="154284" cy="154284"/>
            <a:chOff x="2580229" y="1288355"/>
            <a:chExt cx="154284" cy="154284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5995A8C9-DE84-3942-97F1-B2F65AA00B0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835B1FCD-48DD-E54F-BDD5-7B774CC4B89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E32B2B0-58EE-9F42-83E7-9ED66095B87E}"/>
              </a:ext>
            </a:extLst>
          </p:cNvPr>
          <p:cNvSpPr txBox="1"/>
          <p:nvPr/>
        </p:nvSpPr>
        <p:spPr>
          <a:xfrm>
            <a:off x="1609277" y="3056299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23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9659F61-137B-3440-BBC0-D611118206FF}"/>
              </a:ext>
            </a:extLst>
          </p:cNvPr>
          <p:cNvSpPr txBox="1"/>
          <p:nvPr/>
        </p:nvSpPr>
        <p:spPr>
          <a:xfrm>
            <a:off x="4217252" y="2955477"/>
            <a:ext cx="2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Финал Акселератора социальных проектов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CB7B968F-04CB-3246-83BF-7996951CF96B}"/>
              </a:ext>
            </a:extLst>
          </p:cNvPr>
          <p:cNvGrpSpPr/>
          <p:nvPr/>
        </p:nvGrpSpPr>
        <p:grpSpPr>
          <a:xfrm>
            <a:off x="2685258" y="3109168"/>
            <a:ext cx="154284" cy="154284"/>
            <a:chOff x="2580229" y="1288355"/>
            <a:chExt cx="154284" cy="15428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3B9F38E2-417A-2D48-9954-843442093ACC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51D38C54-1A84-D146-99CE-E572056D7D1E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AB5C3B6A-56E6-CC44-95F2-AE56FD551C4E}"/>
              </a:ext>
            </a:extLst>
          </p:cNvPr>
          <p:cNvSpPr txBox="1"/>
          <p:nvPr/>
        </p:nvSpPr>
        <p:spPr>
          <a:xfrm>
            <a:off x="2880338" y="3032420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xmlns="" val="19304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26A10C5-48D5-4440-8758-1EBC9D7EDB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648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31626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636572B-35EC-1848-A6B4-330898FFEA3A}"/>
              </a:ext>
            </a:extLst>
          </p:cNvPr>
          <p:cNvSpPr/>
          <p:nvPr/>
        </p:nvSpPr>
        <p:spPr>
          <a:xfrm>
            <a:off x="751892" y="1069145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7E2BCC-E99C-3948-B35B-1916CD7420E0}"/>
              </a:ext>
            </a:extLst>
          </p:cNvPr>
          <p:cNvSpPr txBox="1"/>
          <p:nvPr/>
        </p:nvSpPr>
        <p:spPr>
          <a:xfrm>
            <a:off x="931333" y="1206714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8A3478-3F0D-084F-A489-DC62DFAF3963}"/>
              </a:ext>
            </a:extLst>
          </p:cNvPr>
          <p:cNvSpPr txBox="1"/>
          <p:nvPr/>
        </p:nvSpPr>
        <p:spPr>
          <a:xfrm>
            <a:off x="1561514" y="2144663"/>
            <a:ext cx="4290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полуфиналисты 50 проектных команд по номинациям)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B510929-595D-1849-BE85-4669D47EE004}"/>
              </a:ext>
            </a:extLst>
          </p:cNvPr>
          <p:cNvSpPr/>
          <p:nvPr/>
        </p:nvSpPr>
        <p:spPr>
          <a:xfrm>
            <a:off x="751892" y="2023252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531499F-6832-F846-8C61-7F6BF3F17C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3266" y="2172799"/>
            <a:ext cx="485595" cy="48559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4721E32-823D-0A42-BA45-5F020ADA7D82}"/>
              </a:ext>
            </a:extLst>
          </p:cNvPr>
          <p:cNvSpPr txBox="1"/>
          <p:nvPr/>
        </p:nvSpPr>
        <p:spPr>
          <a:xfrm>
            <a:off x="1561515" y="3434190"/>
            <a:ext cx="429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базовые знания и навыки по социальному предпринимательству, отобрать лучшие проекты в каждой номинации,   подготовить проекты к финальной питч-сессии. 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59687DB8-41A2-4E4C-BADD-946C57F2EDCC}"/>
              </a:ext>
            </a:extLst>
          </p:cNvPr>
          <p:cNvSpPr/>
          <p:nvPr/>
        </p:nvSpPr>
        <p:spPr>
          <a:xfrm>
            <a:off x="751892" y="340875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8128214-13D5-4446-85F5-1755AD8DA6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6026" y="3572276"/>
            <a:ext cx="440075" cy="4400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C3E36A9-A363-774F-BE62-BF251ED3BD89}"/>
              </a:ext>
            </a:extLst>
          </p:cNvPr>
          <p:cNvSpPr txBox="1"/>
          <p:nvPr/>
        </p:nvSpPr>
        <p:spPr>
          <a:xfrm>
            <a:off x="1561514" y="4959368"/>
            <a:ext cx="4290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для просмотра видео лекций и выполнения заданий, работа с идеями и проектами. Контроль выполнения заданиями и динамики работы над идеями и проектами со стороны наставников – обученных сотрудников компании МТС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C15D878D-8EB8-1E4D-8D96-935A610617F3}"/>
              </a:ext>
            </a:extLst>
          </p:cNvPr>
          <p:cNvSpPr/>
          <p:nvPr/>
        </p:nvSpPr>
        <p:spPr>
          <a:xfrm>
            <a:off x="751891" y="4933937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CCF55E-8203-0641-92FA-1705A58E48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3175" y="5060606"/>
            <a:ext cx="453008" cy="45300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2DB1E80-97F3-AB4C-83DF-004613147074}"/>
              </a:ext>
            </a:extLst>
          </p:cNvPr>
          <p:cNvSpPr/>
          <p:nvPr/>
        </p:nvSpPr>
        <p:spPr>
          <a:xfrm>
            <a:off x="6231988" y="1744394"/>
            <a:ext cx="4164038" cy="4459845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82B703-B6D3-1842-86B9-C0F16D284A35}"/>
              </a:ext>
            </a:extLst>
          </p:cNvPr>
          <p:cNvSpPr txBox="1"/>
          <p:nvPr/>
        </p:nvSpPr>
        <p:spPr>
          <a:xfrm>
            <a:off x="6386495" y="2667938"/>
            <a:ext cx="38550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видеокурсов: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социального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гипотез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Бизнес-модель социального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партнеров (клиентов) в проект;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Монетизация;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рынка;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успешной презентации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поиск ресурсов на реализацию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социального эффекта проекта</a:t>
            </a: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07ED03F-D562-2941-8E57-6686C68E56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92696" y="1902842"/>
            <a:ext cx="475587" cy="5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44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4CE5A98-41D7-9247-8B75-1E36A8508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587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– </a:t>
            </a:r>
            <a:r>
              <a:rPr lang="ru-RU" sz="28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56D89D3-98C7-AF40-911C-EF6A6DE45424}"/>
              </a:ext>
            </a:extLst>
          </p:cNvPr>
          <p:cNvSpPr/>
          <p:nvPr/>
        </p:nvSpPr>
        <p:spPr>
          <a:xfrm>
            <a:off x="751892" y="1069145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C7D8A2B-FC8C-6C41-A460-6A018CC239AB}"/>
              </a:ext>
            </a:extLst>
          </p:cNvPr>
          <p:cNvSpPr txBox="1"/>
          <p:nvPr/>
        </p:nvSpPr>
        <p:spPr>
          <a:xfrm>
            <a:off x="931333" y="1206714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16.07.2019 – 31.08.2019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BC1F6EEE-A43B-AD48-A838-05E6A774610C}"/>
              </a:ext>
            </a:extLst>
          </p:cNvPr>
          <p:cNvSpPr/>
          <p:nvPr/>
        </p:nvSpPr>
        <p:spPr>
          <a:xfrm>
            <a:off x="751892" y="2007950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4DC8ECD-90F8-1041-9FC7-5A8A6CA6C9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177" y="2069235"/>
            <a:ext cx="420389" cy="420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11B6F2-16E0-914C-8BDB-C3323DD0596A}"/>
              </a:ext>
            </a:extLst>
          </p:cNvPr>
          <p:cNvSpPr txBox="1"/>
          <p:nvPr/>
        </p:nvSpPr>
        <p:spPr>
          <a:xfrm>
            <a:off x="1465161" y="2076465"/>
            <a:ext cx="659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Каждый проект получает своего персонального наставника 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0D60E769-8CFC-8244-A9D2-C96BF5225ED9}"/>
              </a:ext>
            </a:extLst>
          </p:cNvPr>
          <p:cNvSpPr/>
          <p:nvPr/>
        </p:nvSpPr>
        <p:spPr>
          <a:xfrm>
            <a:off x="751892" y="2747307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71D43361-3985-CF42-A280-E8D928578B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177" y="2808592"/>
            <a:ext cx="420389" cy="42038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187371-28B4-014E-92D3-956843FB5D53}"/>
              </a:ext>
            </a:extLst>
          </p:cNvPr>
          <p:cNvSpPr txBox="1"/>
          <p:nvPr/>
        </p:nvSpPr>
        <p:spPr>
          <a:xfrm>
            <a:off x="1465161" y="2732937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 команд на онлайн-платформе через личный кабинет эксперта 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988B295E-6CCA-4444-94B4-42F094D52F7A}"/>
              </a:ext>
            </a:extLst>
          </p:cNvPr>
          <p:cNvSpPr/>
          <p:nvPr/>
        </p:nvSpPr>
        <p:spPr>
          <a:xfrm>
            <a:off x="751892" y="3506449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4A11302B-37FD-944F-A123-814D4FF467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177" y="3567734"/>
            <a:ext cx="420389" cy="42038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AB99A05-AE26-AD46-8B46-518DB3625855}"/>
              </a:ext>
            </a:extLst>
          </p:cNvPr>
          <p:cNvSpPr txBox="1"/>
          <p:nvPr/>
        </p:nvSpPr>
        <p:spPr>
          <a:xfrm>
            <a:off x="1465161" y="3603978"/>
            <a:ext cx="659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Трекинг проектов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2D5250CB-003E-1641-BF00-689FE4AC8DD4}"/>
              </a:ext>
            </a:extLst>
          </p:cNvPr>
          <p:cNvSpPr/>
          <p:nvPr/>
        </p:nvSpPr>
        <p:spPr>
          <a:xfrm>
            <a:off x="751892" y="4354817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7782B11-28D9-1244-91B7-AF288E3FFFFF}"/>
              </a:ext>
            </a:extLst>
          </p:cNvPr>
          <p:cNvSpPr txBox="1"/>
          <p:nvPr/>
        </p:nvSpPr>
        <p:spPr>
          <a:xfrm>
            <a:off x="931333" y="4492386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01.09.2019 – 10.09.2019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99E404CB-2C33-4649-A23E-10D5ECFA3E01}"/>
              </a:ext>
            </a:extLst>
          </p:cNvPr>
          <p:cNvSpPr/>
          <p:nvPr/>
        </p:nvSpPr>
        <p:spPr>
          <a:xfrm>
            <a:off x="751892" y="5385969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64980CA-D66C-FB4E-9106-A098A2C4A2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177" y="5447254"/>
            <a:ext cx="420389" cy="42038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08B2802-D5B0-5D40-ADC2-B0FF9242041C}"/>
              </a:ext>
            </a:extLst>
          </p:cNvPr>
          <p:cNvSpPr txBox="1"/>
          <p:nvPr/>
        </p:nvSpPr>
        <p:spPr>
          <a:xfrm>
            <a:off x="1465161" y="5362137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участниками по итогам онлайн-обучения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«Эффективность социального проекта»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992307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839</Words>
  <Application>Microsoft Office PowerPoint</Application>
  <PresentationFormat>Произвольный</PresentationFormat>
  <Paragraphs>179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61</cp:revision>
  <cp:lastPrinted>2019-05-21T05:08:16Z</cp:lastPrinted>
  <dcterms:created xsi:type="dcterms:W3CDTF">2019-04-02T15:01:11Z</dcterms:created>
  <dcterms:modified xsi:type="dcterms:W3CDTF">2019-05-22T12:30:26Z</dcterms:modified>
</cp:coreProperties>
</file>