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1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0"/>
      <c:rotY val="6"/>
      <c:perspective val="20"/>
    </c:view3D>
    <c:floor>
      <c:spPr>
        <a:noFill/>
        <a:ln w="9528">
          <a:solidFill>
            <a:srgbClr val="868686"/>
          </a:solidFill>
          <a:prstDash val="solid"/>
          <a:round/>
        </a:ln>
      </c:spPr>
    </c:floor>
    <c:sideWall>
      <c:spPr>
        <a:noFill/>
        <a:ln>
          <a:noFill/>
        </a:ln>
      </c:spPr>
    </c:sideWall>
    <c:backWall>
      <c:spPr>
        <a:noFill/>
        <a:ln>
          <a:noFill/>
        </a:ln>
      </c:spPr>
    </c:backWall>
    <c:plotArea>
      <c:layout>
        <c:manualLayout>
          <c:xMode val="edge"/>
          <c:yMode val="edge"/>
          <c:x val="2.7031441874830819E-2"/>
          <c:y val="6.9596334906141366E-2"/>
          <c:w val="0.95488644904662423"/>
          <c:h val="0.80833575689503301"/>
        </c:manualLayout>
      </c:layout>
      <c:bar3DChart>
        <c:barDir val="col"/>
        <c:grouping val="stacked"/>
        <c:ser>
          <c:idx val="0"/>
          <c:order val="0"/>
          <c:tx>
            <c:v>2021 год</c:v>
          </c:tx>
          <c:spPr>
            <a:solidFill>
              <a:srgbClr val="00B0F0"/>
            </a:solidFill>
            <a:ln>
              <a:noFill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ru-RU" sz="1200" b="1" i="0" u="none" strike="noStrike" kern="1200" baseline="0">
                    <a:solidFill>
                      <a:srgbClr val="000000"/>
                    </a:solidFill>
                    <a:latin typeface="Calibri"/>
                  </a:defRPr>
                </a:pPr>
                <a:endParaRPr lang="ru-RU"/>
              </a:p>
            </c:txPr>
            <c:showVal val="1"/>
          </c:dLbls>
          <c:cat>
            <c:strLit>
              <c:ptCount val="5"/>
              <c:pt idx="0">
                <c:v>Новолялинский ГО (числен. 21,5 тыс.чел.)</c:v>
              </c:pt>
              <c:pt idx="1">
                <c:v>ГО Верхотурский (числен. 15,9 тыс.чел.)</c:v>
              </c:pt>
              <c:pt idx="2">
                <c:v>Сосьвинский ГО (числен. 13,9 тыс.чел.)</c:v>
              </c:pt>
              <c:pt idx="3">
                <c:v>Нижнетуринский ГО (числен. 25,5 тыс.чел.)</c:v>
              </c:pt>
              <c:pt idx="4">
                <c:v>Ивдельский ГО (числен. 21,7 тыс.чел.)</c:v>
              </c:pt>
            </c:strLit>
          </c:cat>
          <c:val>
            <c:numLit>
              <c:formatCode>General</c:formatCode>
              <c:ptCount val="5"/>
              <c:pt idx="0">
                <c:v>894.1</c:v>
              </c:pt>
              <c:pt idx="1">
                <c:v>641.29999999999995</c:v>
              </c:pt>
              <c:pt idx="2">
                <c:v>637.5</c:v>
              </c:pt>
              <c:pt idx="3">
                <c:v>982.5</c:v>
              </c:pt>
              <c:pt idx="4">
                <c:v>713.8</c:v>
              </c:pt>
            </c:numLit>
          </c:val>
        </c:ser>
        <c:ser>
          <c:idx val="1"/>
          <c:order val="1"/>
          <c:tx>
            <c:v>2020 год</c:v>
          </c:tx>
          <c:spPr>
            <a:solidFill>
              <a:srgbClr val="FFFF00"/>
            </a:solidFill>
            <a:ln>
              <a:noFill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ru-RU" sz="1200" b="1" i="0" u="none" strike="noStrike" kern="1200" baseline="0">
                    <a:solidFill>
                      <a:srgbClr val="000000"/>
                    </a:solidFill>
                    <a:latin typeface="Calibri"/>
                  </a:defRPr>
                </a:pPr>
                <a:endParaRPr lang="ru-RU"/>
              </a:p>
            </c:txPr>
            <c:showVal val="1"/>
          </c:dLbls>
          <c:cat>
            <c:strLit>
              <c:ptCount val="5"/>
              <c:pt idx="0">
                <c:v>Новолялинский ГО (числен. 21,5 тыс.чел.)</c:v>
              </c:pt>
              <c:pt idx="1">
                <c:v>ГО Верхотурский (числен. 15,9 тыс.чел.)</c:v>
              </c:pt>
              <c:pt idx="2">
                <c:v>Сосьвинский ГО (числен. 13,9 тыс.чел.)</c:v>
              </c:pt>
              <c:pt idx="3">
                <c:v>Нижнетуринский ГО (числен. 25,5 тыс.чел.)</c:v>
              </c:pt>
              <c:pt idx="4">
                <c:v>Ивдельский ГО (числен. 21,7 тыс.чел.)</c:v>
              </c:pt>
            </c:strLit>
          </c:cat>
          <c:val>
            <c:numLit>
              <c:formatCode>General</c:formatCode>
              <c:ptCount val="5"/>
              <c:pt idx="0">
                <c:v>858.7</c:v>
              </c:pt>
              <c:pt idx="1">
                <c:v>612</c:v>
              </c:pt>
              <c:pt idx="2">
                <c:v>612</c:v>
              </c:pt>
              <c:pt idx="3">
                <c:v>945</c:v>
              </c:pt>
              <c:pt idx="4">
                <c:v>685</c:v>
              </c:pt>
            </c:numLit>
          </c:val>
        </c:ser>
        <c:ser>
          <c:idx val="2"/>
          <c:order val="2"/>
          <c:tx>
            <c:v>2019 год</c:v>
          </c:tx>
          <c:spPr>
            <a:solidFill>
              <a:srgbClr val="92D050"/>
            </a:solidFill>
            <a:ln>
              <a:noFill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ru-RU" sz="1200" b="1" i="0" u="none" strike="noStrike" kern="1200" baseline="0">
                    <a:solidFill>
                      <a:srgbClr val="000000"/>
                    </a:solidFill>
                    <a:latin typeface="Calibri"/>
                  </a:defRPr>
                </a:pPr>
                <a:endParaRPr lang="ru-RU"/>
              </a:p>
            </c:txPr>
            <c:showVal val="1"/>
          </c:dLbls>
          <c:cat>
            <c:strLit>
              <c:ptCount val="5"/>
              <c:pt idx="0">
                <c:v>Новолялинский ГО (числен. 21,5 тыс.чел.)</c:v>
              </c:pt>
              <c:pt idx="1">
                <c:v>ГО Верхотурский (числен. 15,9 тыс.чел.)</c:v>
              </c:pt>
              <c:pt idx="2">
                <c:v>Сосьвинский ГО (числен. 13,9 тыс.чел.)</c:v>
              </c:pt>
              <c:pt idx="3">
                <c:v>Нижнетуринский ГО (числен. 25,5 тыс.чел.)</c:v>
              </c:pt>
              <c:pt idx="4">
                <c:v>Ивдельский ГО (числен. 21,7 тыс.чел.)</c:v>
              </c:pt>
            </c:strLit>
          </c:cat>
          <c:val>
            <c:numLit>
              <c:formatCode>General</c:formatCode>
              <c:ptCount val="5"/>
              <c:pt idx="0">
                <c:v>951.1</c:v>
              </c:pt>
              <c:pt idx="1">
                <c:v>675.4</c:v>
              </c:pt>
              <c:pt idx="2">
                <c:v>689.9</c:v>
              </c:pt>
              <c:pt idx="3">
                <c:v>954.9</c:v>
              </c:pt>
              <c:pt idx="4">
                <c:v>682.4</c:v>
              </c:pt>
            </c:numLit>
          </c:val>
        </c:ser>
        <c:shape val="cylinder"/>
        <c:axId val="140980992"/>
        <c:axId val="137825664"/>
        <c:axId val="0"/>
      </c:bar3DChart>
      <c:valAx>
        <c:axId val="137825664"/>
        <c:scaling>
          <c:orientation val="minMax"/>
        </c:scaling>
        <c:delete val="1"/>
        <c:axPos val="l"/>
        <c:majorGridlines>
          <c:spPr>
            <a:ln w="9528">
              <a:solidFill>
                <a:srgbClr val="868686"/>
              </a:solidFill>
              <a:prstDash val="solid"/>
              <a:round/>
            </a:ln>
          </c:spPr>
        </c:majorGridlines>
        <c:numFmt formatCode="0.0" sourceLinked="0"/>
        <c:tickLblPos val="none"/>
        <c:crossAx val="140980992"/>
        <c:crosses val="autoZero"/>
        <c:crossBetween val="between"/>
      </c:valAx>
      <c:catAx>
        <c:axId val="140980992"/>
        <c:scaling>
          <c:orientation val="minMax"/>
        </c:scaling>
        <c:axPos val="b"/>
        <c:numFmt formatCode="General" sourceLinked="0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ru-RU" sz="1100" b="0" i="0" u="none" strike="noStrike" kern="1200" baseline="0">
                <a:solidFill>
                  <a:srgbClr val="000000"/>
                </a:solidFill>
                <a:latin typeface="Times New Roman" pitchFamily="18"/>
                <a:cs typeface="Times New Roman" pitchFamily="18"/>
              </a:defRPr>
            </a:pPr>
            <a:endParaRPr lang="ru-RU"/>
          </a:p>
        </c:txPr>
        <c:crossAx val="137825664"/>
        <c:crosses val="autoZero"/>
        <c:auto val="1"/>
        <c:lblAlgn val="ctr"/>
        <c:lblOffset val="100"/>
      </c:cat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4.4141131145272107E-2"/>
          <c:y val="0.88132236212023185"/>
          <c:w val="0.68960233290443329"/>
          <c:h val="8.3451168574594781E-2"/>
        </c:manualLayout>
      </c:layout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lang="ru-RU" sz="1400" b="1" i="0" u="none" strike="noStrike" kern="1200" baseline="0">
              <a:solidFill>
                <a:srgbClr val="000000"/>
              </a:solidFill>
              <a:latin typeface="Arial" pitchFamily="34"/>
              <a:cs typeface="Arial" pitchFamily="34"/>
            </a:defRPr>
          </a:pPr>
          <a:endParaRPr lang="ru-RU"/>
        </a:p>
      </c:txPr>
    </c:legend>
    <c:plotVisOnly val="1"/>
  </c:chart>
  <c:spPr>
    <a:noFill/>
    <a:ln>
      <a:noFill/>
    </a:ln>
  </c:spPr>
  <c:txPr>
    <a:bodyPr lIns="0" tIns="0" rIns="0" bIns="0"/>
    <a:lstStyle/>
    <a:p>
      <a:pPr marL="0" marR="0" indent="0" algn="ctr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ru-RU" sz="1800" b="0" i="0" u="none" strike="noStrike" kern="1200" baseline="0">
          <a:solidFill>
            <a:srgbClr val="000000"/>
          </a:solidFill>
          <a:latin typeface="Calibri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0"/>
      <c:rotY val="6"/>
      <c:perspective val="20"/>
    </c:view3D>
    <c:floor>
      <c:spPr>
        <a:noFill/>
        <a:ln w="9528">
          <a:solidFill>
            <a:srgbClr val="868686"/>
          </a:solidFill>
          <a:prstDash val="solid"/>
          <a:round/>
        </a:ln>
      </c:spPr>
    </c:floor>
    <c:sideWall>
      <c:spPr>
        <a:noFill/>
        <a:ln>
          <a:noFill/>
        </a:ln>
      </c:spPr>
    </c:sideWall>
    <c:backWall>
      <c:spPr>
        <a:noFill/>
        <a:ln>
          <a:noFill/>
        </a:ln>
      </c:spPr>
    </c:backWall>
    <c:plotArea>
      <c:layout>
        <c:manualLayout>
          <c:xMode val="edge"/>
          <c:yMode val="edge"/>
          <c:x val="2.7031419654022719E-2"/>
          <c:y val="3.4541210386632895E-2"/>
          <c:w val="0.94510086410706962"/>
          <c:h val="0.80761461937307211"/>
        </c:manualLayout>
      </c:layout>
      <c:bar3DChart>
        <c:barDir val="col"/>
        <c:grouping val="stacked"/>
        <c:ser>
          <c:idx val="0"/>
          <c:order val="0"/>
          <c:tx>
            <c:v>2021 год</c:v>
          </c:tx>
          <c:spPr>
            <a:solidFill>
              <a:srgbClr val="00B0F0"/>
            </a:solidFill>
            <a:ln>
              <a:noFill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ru-RU" sz="1200" b="1" i="0" u="none" strike="noStrike" kern="1200" baseline="0">
                    <a:solidFill>
                      <a:srgbClr val="000000"/>
                    </a:solidFill>
                    <a:latin typeface="Calibri"/>
                  </a:defRPr>
                </a:pPr>
                <a:endParaRPr lang="ru-RU"/>
              </a:p>
            </c:txPr>
            <c:showVal val="1"/>
          </c:dLbls>
          <c:cat>
            <c:strLit>
              <c:ptCount val="5"/>
              <c:pt idx="0">
                <c:v>Новолялинский ГО (числен. 21,5 тыс.чел.)</c:v>
              </c:pt>
              <c:pt idx="1">
                <c:v>ГО Верхотурский (числен. 15,9 тыс.чел.)</c:v>
              </c:pt>
              <c:pt idx="2">
                <c:v>Сосьвинский ГО (числен. 13,9 тыс.чел.)</c:v>
              </c:pt>
              <c:pt idx="3">
                <c:v>Нижнетуринский ГО (числен. 25,5 тыс.чел.)</c:v>
              </c:pt>
              <c:pt idx="4">
                <c:v>Ивдельский ГО (числен. 21,7 тыс.чел.)</c:v>
              </c:pt>
            </c:strLit>
          </c:cat>
          <c:val>
            <c:numLit>
              <c:formatCode>General</c:formatCode>
              <c:ptCount val="5"/>
              <c:pt idx="0">
                <c:v>901.1</c:v>
              </c:pt>
              <c:pt idx="1">
                <c:v>652</c:v>
              </c:pt>
              <c:pt idx="2">
                <c:v>643.5</c:v>
              </c:pt>
              <c:pt idx="3">
                <c:v>982.5</c:v>
              </c:pt>
              <c:pt idx="4">
                <c:v>719.1</c:v>
              </c:pt>
            </c:numLit>
          </c:val>
        </c:ser>
        <c:ser>
          <c:idx val="1"/>
          <c:order val="1"/>
          <c:tx>
            <c:v>2020 год</c:v>
          </c:tx>
          <c:spPr>
            <a:solidFill>
              <a:srgbClr val="FFFF00"/>
            </a:solidFill>
            <a:ln>
              <a:noFill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ru-RU" sz="1200" b="1" i="0" u="none" strike="noStrike" kern="1200" baseline="0">
                    <a:solidFill>
                      <a:srgbClr val="000000"/>
                    </a:solidFill>
                    <a:latin typeface="Calibri"/>
                  </a:defRPr>
                </a:pPr>
                <a:endParaRPr lang="ru-RU"/>
              </a:p>
            </c:txPr>
            <c:showVal val="1"/>
          </c:dLbls>
          <c:cat>
            <c:strLit>
              <c:ptCount val="5"/>
              <c:pt idx="0">
                <c:v>Новолялинский ГО (числен. 21,5 тыс.чел.)</c:v>
              </c:pt>
              <c:pt idx="1">
                <c:v>ГО Верхотурский (числен. 15,9 тыс.чел.)</c:v>
              </c:pt>
              <c:pt idx="2">
                <c:v>Сосьвинский ГО (числен. 13,9 тыс.чел.)</c:v>
              </c:pt>
              <c:pt idx="3">
                <c:v>Нижнетуринский ГО (числен. 25,5 тыс.чел.)</c:v>
              </c:pt>
              <c:pt idx="4">
                <c:v>Ивдельский ГО (числен. 21,7 тыс.чел.)</c:v>
              </c:pt>
            </c:strLit>
          </c:cat>
          <c:val>
            <c:numLit>
              <c:formatCode>General</c:formatCode>
              <c:ptCount val="5"/>
              <c:pt idx="0">
                <c:v>865.5</c:v>
              </c:pt>
              <c:pt idx="1">
                <c:v>622.6</c:v>
              </c:pt>
              <c:pt idx="2">
                <c:v>617.5</c:v>
              </c:pt>
              <c:pt idx="3">
                <c:v>945</c:v>
              </c:pt>
              <c:pt idx="4">
                <c:v>692</c:v>
              </c:pt>
            </c:numLit>
          </c:val>
        </c:ser>
        <c:ser>
          <c:idx val="2"/>
          <c:order val="2"/>
          <c:tx>
            <c:v>2019 год</c:v>
          </c:tx>
          <c:spPr>
            <a:solidFill>
              <a:srgbClr val="92D050"/>
            </a:solidFill>
            <a:ln>
              <a:noFill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ru-RU" sz="1200" b="1" i="0" u="none" strike="noStrike" kern="1200" baseline="0">
                    <a:solidFill>
                      <a:srgbClr val="000000"/>
                    </a:solidFill>
                    <a:latin typeface="Calibri"/>
                  </a:defRPr>
                </a:pPr>
                <a:endParaRPr lang="ru-RU"/>
              </a:p>
            </c:txPr>
            <c:showVal val="1"/>
          </c:dLbls>
          <c:cat>
            <c:strLit>
              <c:ptCount val="5"/>
              <c:pt idx="0">
                <c:v>Новолялинский ГО (числен. 21,5 тыс.чел.)</c:v>
              </c:pt>
              <c:pt idx="1">
                <c:v>ГО Верхотурский (числен. 15,9 тыс.чел.)</c:v>
              </c:pt>
              <c:pt idx="2">
                <c:v>Сосьвинский ГО (числен. 13,9 тыс.чел.)</c:v>
              </c:pt>
              <c:pt idx="3">
                <c:v>Нижнетуринский ГО (числен. 25,5 тыс.чел.)</c:v>
              </c:pt>
              <c:pt idx="4">
                <c:v>Ивдельский ГО (числен. 21,7 тыс.чел.)</c:v>
              </c:pt>
            </c:strLit>
          </c:cat>
          <c:val>
            <c:numLit>
              <c:formatCode>General</c:formatCode>
              <c:ptCount val="5"/>
              <c:pt idx="0">
                <c:v>957.5</c:v>
              </c:pt>
              <c:pt idx="1">
                <c:v>684.3</c:v>
              </c:pt>
              <c:pt idx="2">
                <c:v>695.9</c:v>
              </c:pt>
              <c:pt idx="3">
                <c:v>954.9</c:v>
              </c:pt>
              <c:pt idx="4">
                <c:v>691.8</c:v>
              </c:pt>
            </c:numLit>
          </c:val>
        </c:ser>
        <c:shape val="cylinder"/>
        <c:axId val="156056576"/>
        <c:axId val="156054272"/>
        <c:axId val="0"/>
      </c:bar3DChart>
      <c:valAx>
        <c:axId val="156054272"/>
        <c:scaling>
          <c:orientation val="minMax"/>
        </c:scaling>
        <c:delete val="1"/>
        <c:axPos val="l"/>
        <c:majorGridlines>
          <c:spPr>
            <a:ln w="9528">
              <a:solidFill>
                <a:srgbClr val="868686"/>
              </a:solidFill>
              <a:prstDash val="solid"/>
              <a:round/>
            </a:ln>
          </c:spPr>
        </c:majorGridlines>
        <c:numFmt formatCode="0.0" sourceLinked="0"/>
        <c:tickLblPos val="none"/>
        <c:crossAx val="156056576"/>
        <c:crosses val="autoZero"/>
        <c:crossBetween val="between"/>
      </c:valAx>
      <c:catAx>
        <c:axId val="156056576"/>
        <c:scaling>
          <c:orientation val="minMax"/>
        </c:scaling>
        <c:axPos val="b"/>
        <c:numFmt formatCode="General" sourceLinked="0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ru-RU" sz="1100" b="0" i="0" u="none" strike="noStrike" kern="1200" baseline="0">
                <a:solidFill>
                  <a:srgbClr val="000000"/>
                </a:solidFill>
                <a:latin typeface="Times New Roman" pitchFamily="18"/>
                <a:cs typeface="Times New Roman" pitchFamily="18"/>
              </a:defRPr>
            </a:pPr>
            <a:endParaRPr lang="ru-RU"/>
          </a:p>
        </c:txPr>
        <c:crossAx val="156054272"/>
        <c:crosses val="autoZero"/>
        <c:auto val="1"/>
        <c:lblAlgn val="ctr"/>
        <c:lblOffset val="100"/>
      </c:cat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5.0433843510111369E-2"/>
          <c:y val="0.86612297076409683"/>
          <c:w val="0.84889704497840568"/>
          <c:h val="8.1024536306390116E-2"/>
        </c:manualLayout>
      </c:layout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lang="ru-RU" sz="1800" b="1" i="0" u="none" strike="noStrike" kern="1200" baseline="0">
              <a:solidFill>
                <a:srgbClr val="000000"/>
              </a:solidFill>
              <a:latin typeface="Arial" pitchFamily="34"/>
              <a:cs typeface="Arial" pitchFamily="34"/>
            </a:defRPr>
          </a:pPr>
          <a:endParaRPr lang="ru-RU"/>
        </a:p>
      </c:txPr>
    </c:legend>
    <c:plotVisOnly val="1"/>
  </c:chart>
  <c:spPr>
    <a:noFill/>
    <a:ln>
      <a:noFill/>
    </a:ln>
  </c:spPr>
  <c:txPr>
    <a:bodyPr lIns="0" tIns="0" rIns="0" bIns="0"/>
    <a:lstStyle/>
    <a:p>
      <a:pPr marL="0" marR="0" indent="0" algn="ctr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ru-RU" sz="1800" b="0" i="0" u="none" strike="noStrike" kern="1200" baseline="0">
          <a:solidFill>
            <a:srgbClr val="000000"/>
          </a:solidFill>
          <a:latin typeface="Calibri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ru-RU" sz="2160" b="1" i="0" u="none" strike="noStrike" kern="1200" baseline="0">
                <a:solidFill>
                  <a:srgbClr val="000000"/>
                </a:solidFill>
                <a:latin typeface="Calibri"/>
              </a:defRPr>
            </a:pPr>
            <a:r>
              <a:rPr lang="ru-RU" sz="216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+mn-ea"/>
                <a:cs typeface="+mn-cs"/>
              </a:rPr>
              <a:t>114,7 млн.руб.</a:t>
            </a:r>
          </a:p>
        </c:rich>
      </c:tx>
      <c:layout>
        <c:manualLayout>
          <c:xMode val="edge"/>
          <c:yMode val="edge"/>
          <c:x val="0.22919517844763673"/>
          <c:y val="0.47333350988667172"/>
        </c:manualLayout>
      </c:layout>
      <c:spPr>
        <a:noFill/>
        <a:ln>
          <a:noFill/>
        </a:ln>
      </c:spPr>
    </c:title>
    <c:plotArea>
      <c:layout>
        <c:manualLayout>
          <c:xMode val="edge"/>
          <c:yMode val="edge"/>
          <c:x val="1.8892202970722562E-2"/>
          <c:y val="0.11192113362376355"/>
          <c:w val="0.58364901553510973"/>
          <c:h val="0.81029961732063949"/>
        </c:manualLayout>
      </c:layout>
      <c:doughnutChart>
        <c:varyColors val="1"/>
        <c:ser>
          <c:idx val="0"/>
          <c:order val="0"/>
          <c:tx>
            <c:v>114,3 млн.руб.</c:v>
          </c:tx>
          <c:dPt>
            <c:idx val="0"/>
            <c:spPr>
              <a:solidFill>
                <a:srgbClr val="FFC000"/>
              </a:solidFill>
              <a:ln>
                <a:noFill/>
              </a:ln>
            </c:spPr>
          </c:dPt>
          <c:dPt>
            <c:idx val="1"/>
            <c:spPr>
              <a:solidFill>
                <a:srgbClr val="00B0F0"/>
              </a:solidFill>
              <a:ln>
                <a:noFill/>
              </a:ln>
            </c:spPr>
          </c:dPt>
          <c:dPt>
            <c:idx val="2"/>
            <c:spPr>
              <a:solidFill>
                <a:srgbClr val="CCFF66"/>
              </a:solidFill>
              <a:ln>
                <a:noFill/>
              </a:ln>
            </c:spPr>
          </c:dPt>
          <c:dPt>
            <c:idx val="3"/>
            <c:spPr>
              <a:solidFill>
                <a:srgbClr val="FF0000"/>
              </a:solidFill>
              <a:ln>
                <a:noFill/>
              </a:ln>
            </c:spPr>
          </c:dPt>
          <c:dPt>
            <c:idx val="4"/>
            <c:spPr>
              <a:solidFill>
                <a:srgbClr val="FF99CC"/>
              </a:solidFill>
              <a:ln>
                <a:noFill/>
              </a:ln>
            </c:spPr>
          </c:dPt>
          <c:dPt>
            <c:idx val="5"/>
            <c:spPr>
              <a:solidFill>
                <a:srgbClr val="99FFCC"/>
              </a:solidFill>
              <a:ln>
                <a:noFill/>
              </a:ln>
            </c:spPr>
          </c:dPt>
          <c:dPt>
            <c:idx val="6"/>
            <c:spPr>
              <a:solidFill>
                <a:srgbClr val="CCCC00"/>
              </a:solidFill>
              <a:ln>
                <a:noFill/>
              </a:ln>
            </c:spPr>
          </c:dPt>
          <c:dPt>
            <c:idx val="7"/>
            <c:spPr>
              <a:solidFill>
                <a:srgbClr val="9966FF"/>
              </a:solidFill>
              <a:ln>
                <a:noFill/>
              </a:ln>
            </c:spPr>
          </c:dPt>
          <c:dPt>
            <c:idx val="8"/>
            <c:spPr>
              <a:solidFill>
                <a:srgbClr val="FFFF00"/>
              </a:solidFill>
              <a:ln>
                <a:noFill/>
              </a:ln>
            </c:spPr>
          </c:dPt>
          <c:dPt>
            <c:idx val="9"/>
            <c:spPr>
              <a:solidFill>
                <a:srgbClr val="92D050"/>
              </a:solidFill>
              <a:ln>
                <a:noFill/>
              </a:ln>
            </c:spPr>
          </c:dPt>
          <c:dPt>
            <c:idx val="10"/>
            <c:spPr>
              <a:solidFill>
                <a:srgbClr val="91C3D5"/>
              </a:solidFill>
              <a:ln>
                <a:noFill/>
              </a:ln>
            </c:spPr>
          </c:dPt>
          <c:dLbls>
            <c:dLbl>
              <c:idx val="8"/>
              <c:layout/>
              <c:showPercent val="1"/>
            </c:dLbl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ru-RU" sz="1600" b="1" i="0" u="none" strike="noStrike" kern="1200" baseline="0">
                    <a:solidFill>
                      <a:srgbClr val="000000"/>
                    </a:solidFill>
                    <a:latin typeface="Times New Roman" pitchFamily="18"/>
                    <a:cs typeface="Times New Roman" pitchFamily="18"/>
                  </a:defRPr>
                </a:pPr>
                <a:endParaRPr lang="ru-RU"/>
              </a:p>
            </c:txPr>
            <c:showVal val="1"/>
            <c:showLeaderLines val="1"/>
          </c:dLbls>
          <c:cat>
            <c:strLit>
              <c:ptCount val="11"/>
              <c:pt idx="0">
                <c:v>НДФЛ</c:v>
              </c:pt>
              <c:pt idx="1">
                <c:v>Акцизы на нефтепродукты</c:v>
              </c:pt>
              <c:pt idx="2">
                <c:v>Налоги на совокупный доход</c:v>
              </c:pt>
              <c:pt idx="3">
                <c:v>Налог на имущество физ.лиц</c:v>
              </c:pt>
              <c:pt idx="4">
                <c:v>Земельный налог</c:v>
              </c:pt>
              <c:pt idx="5">
                <c:v>Государственная пошлина</c:v>
              </c:pt>
              <c:pt idx="6">
                <c:v>Доходы от использования имущества</c:v>
              </c:pt>
              <c:pt idx="7">
                <c:v>Плата за негативное воздействие на окружающую среду</c:v>
              </c:pt>
              <c:pt idx="8">
                <c:v>Доходы от оказания платных услуг и компенсации затрат государства</c:v>
              </c:pt>
              <c:pt idx="9">
                <c:v>Доходы от продажи имущества</c:v>
              </c:pt>
              <c:pt idx="10">
                <c:v>Штрафы, санкции, возмещение ущерба</c:v>
              </c:pt>
            </c:strLit>
          </c:cat>
          <c:val>
            <c:numLit>
              <c:formatCode>General</c:formatCode>
              <c:ptCount val="11"/>
              <c:pt idx="0">
                <c:v>27.3</c:v>
              </c:pt>
              <c:pt idx="1">
                <c:v>27.6</c:v>
              </c:pt>
              <c:pt idx="2">
                <c:v>14.8</c:v>
              </c:pt>
              <c:pt idx="3">
                <c:v>5.0999999999999996</c:v>
              </c:pt>
              <c:pt idx="4">
                <c:v>9.8000000000000007</c:v>
              </c:pt>
              <c:pt idx="5">
                <c:v>2</c:v>
              </c:pt>
              <c:pt idx="6">
                <c:v>12.7</c:v>
              </c:pt>
              <c:pt idx="7">
                <c:v>0.1</c:v>
              </c:pt>
              <c:pt idx="8">
                <c:v>4.5</c:v>
              </c:pt>
              <c:pt idx="9">
                <c:v>7.4</c:v>
              </c:pt>
              <c:pt idx="10">
                <c:v>3.4</c:v>
              </c:pt>
            </c:numLit>
          </c:val>
        </c:ser>
        <c:firstSliceAng val="0"/>
        <c:holeSize val="50"/>
      </c:doughnutChart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619833066548231"/>
          <c:y val="1.1923781923838679E-2"/>
        </c:manualLayout>
      </c:layout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lang="ru-RU" sz="1400" b="1" i="0" u="none" strike="noStrike" kern="1200" baseline="0">
              <a:solidFill>
                <a:srgbClr val="000000"/>
              </a:solidFill>
              <a:latin typeface="Calibri"/>
            </a:defRPr>
          </a:pPr>
          <a:endParaRPr lang="ru-RU"/>
        </a:p>
      </c:txPr>
    </c:legend>
    <c:plotVisOnly val="1"/>
  </c:chart>
  <c:spPr>
    <a:noFill/>
    <a:ln>
      <a:noFill/>
    </a:ln>
  </c:spPr>
  <c:txPr>
    <a:bodyPr lIns="0" tIns="0" rIns="0" bIns="0"/>
    <a:lstStyle/>
    <a:p>
      <a:pPr marL="0" marR="0" indent="0" algn="ctr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ru-RU" sz="1800" b="0" i="0" u="none" strike="noStrike" kern="1200" baseline="0">
          <a:solidFill>
            <a:srgbClr val="000000"/>
          </a:solidFill>
          <a:latin typeface="Calibri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ru-RU" sz="2160" b="1" i="0" u="none" strike="noStrike" kern="1200" baseline="0">
                <a:solidFill>
                  <a:srgbClr val="000000"/>
                </a:solidFill>
                <a:latin typeface="Times New Roman" pitchFamily="18"/>
                <a:cs typeface="Times New Roman" pitchFamily="18"/>
              </a:defRPr>
            </a:pPr>
            <a:r>
              <a:rPr lang="ru-RU" sz="216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+mn-ea"/>
                <a:cs typeface="Times New Roman" pitchFamily="18"/>
              </a:rPr>
              <a:t>560,7 млн.руб.</a:t>
            </a:r>
          </a:p>
        </c:rich>
      </c:tx>
      <c:layout>
        <c:manualLayout>
          <c:xMode val="edge"/>
          <c:yMode val="edge"/>
          <c:x val="0.48856217066303781"/>
          <c:y val="0.472511573807601"/>
        </c:manualLayout>
      </c:layout>
      <c:spPr>
        <a:noFill/>
        <a:ln>
          <a:noFill/>
        </a:ln>
      </c:spPr>
    </c:title>
    <c:plotArea>
      <c:layout>
        <c:manualLayout>
          <c:xMode val="edge"/>
          <c:yMode val="edge"/>
          <c:x val="0.28273175766885733"/>
          <c:y val="9.4420536037434027E-2"/>
          <c:w val="0.64511628812822797"/>
          <c:h val="0.8658140068167357"/>
        </c:manualLayout>
      </c:layout>
      <c:doughnutChart>
        <c:varyColors val="1"/>
        <c:ser>
          <c:idx val="0"/>
          <c:order val="0"/>
          <c:tx>
            <c:v>560,7 млн.руб.</c:v>
          </c:tx>
          <c:explosion val="1"/>
          <c:dPt>
            <c:idx val="0"/>
            <c:spPr>
              <a:solidFill>
                <a:srgbClr val="CCFF66"/>
              </a:solidFill>
              <a:ln>
                <a:noFill/>
              </a:ln>
            </c:spPr>
          </c:dPt>
          <c:dPt>
            <c:idx val="1"/>
            <c:spPr>
              <a:solidFill>
                <a:srgbClr val="99FFCC"/>
              </a:solidFill>
              <a:ln>
                <a:noFill/>
              </a:ln>
            </c:spPr>
          </c:dPt>
          <c:dPt>
            <c:idx val="2"/>
            <c:spPr>
              <a:solidFill>
                <a:srgbClr val="95B3D7"/>
              </a:solidFill>
              <a:ln>
                <a:noFill/>
              </a:ln>
            </c:spPr>
          </c:dPt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ru-RU" sz="1800" b="1" i="0" u="none" strike="noStrike" kern="1200" baseline="0">
                    <a:solidFill>
                      <a:srgbClr val="000000"/>
                    </a:solidFill>
                    <a:latin typeface="Times New Roman" pitchFamily="18"/>
                    <a:cs typeface="Times New Roman" pitchFamily="18"/>
                  </a:defRPr>
                </a:pPr>
                <a:endParaRPr lang="ru-RU"/>
              </a:p>
            </c:txPr>
            <c:showVal val="1"/>
            <c:showLeaderLines val="1"/>
          </c:dLbls>
          <c:cat>
            <c:strLit>
              <c:ptCount val="3"/>
              <c:pt idx="0">
                <c:v>дотации</c:v>
              </c:pt>
              <c:pt idx="1">
                <c:v>субсидии</c:v>
              </c:pt>
              <c:pt idx="2">
                <c:v>субвенции</c:v>
              </c:pt>
            </c:strLit>
          </c:cat>
          <c:val>
            <c:numLit>
              <c:formatCode>General</c:formatCode>
              <c:ptCount val="3"/>
              <c:pt idx="0">
                <c:v>138.69999999999999</c:v>
              </c:pt>
              <c:pt idx="1">
                <c:v>204.1</c:v>
              </c:pt>
              <c:pt idx="2">
                <c:v>217.9</c:v>
              </c:pt>
            </c:numLit>
          </c:val>
        </c:ser>
        <c:firstSliceAng val="0"/>
        <c:holeSize val="50"/>
      </c:doughnutChart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4.3164458813175793E-2"/>
          <c:y val="0.26332122922263251"/>
        </c:manualLayout>
      </c:layout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lang="ru-RU" sz="2000" b="1" i="0" u="none" strike="noStrike" kern="1200" baseline="0">
              <a:solidFill>
                <a:srgbClr val="000000"/>
              </a:solidFill>
              <a:latin typeface="Calibri"/>
            </a:defRPr>
          </a:pPr>
          <a:endParaRPr lang="ru-RU"/>
        </a:p>
      </c:txPr>
    </c:legend>
    <c:plotVisOnly val="1"/>
  </c:chart>
  <c:spPr>
    <a:noFill/>
    <a:ln>
      <a:noFill/>
    </a:ln>
  </c:spPr>
  <c:txPr>
    <a:bodyPr lIns="0" tIns="0" rIns="0" bIns="0"/>
    <a:lstStyle/>
    <a:p>
      <a:pPr marL="0" marR="0" indent="0" algn="ctr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ru-RU" sz="1800" b="0" i="0" u="none" strike="noStrike" kern="1200" baseline="0">
          <a:solidFill>
            <a:srgbClr val="000000"/>
          </a:solidFill>
          <a:latin typeface="Calibri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7193D-C142-4C77-AD0E-A01BA7F99036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F1C74-FDE3-4C56-BCDC-50611924E1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760" y="686020"/>
            <a:ext cx="5012481" cy="3428634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 txBox="1"/>
          <p:nvPr/>
        </p:nvSpPr>
        <p:spPr>
          <a:xfrm>
            <a:off x="3883944" y="8685190"/>
            <a:ext cx="2972444" cy="4573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147" tIns="45573" rIns="91147" bIns="45573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EAAC9EE-230B-4AEF-9EEB-D2C6E85E806A}" type="slidenum">
              <a:t>10</a:t>
            </a:fld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1AE6-F8E6-476F-9A97-539DF7630F08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30D-7610-4648-9D4B-C6797110C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1AE6-F8E6-476F-9A97-539DF7630F08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30D-7610-4648-9D4B-C6797110C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1AE6-F8E6-476F-9A97-539DF7630F08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30D-7610-4648-9D4B-C6797110C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1AE6-F8E6-476F-9A97-539DF7630F08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30D-7610-4648-9D4B-C6797110C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1AE6-F8E6-476F-9A97-539DF7630F08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30D-7610-4648-9D4B-C6797110C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1AE6-F8E6-476F-9A97-539DF7630F08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30D-7610-4648-9D4B-C6797110C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1AE6-F8E6-476F-9A97-539DF7630F08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30D-7610-4648-9D4B-C6797110C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1AE6-F8E6-476F-9A97-539DF7630F08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30D-7610-4648-9D4B-C6797110C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1AE6-F8E6-476F-9A97-539DF7630F08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30D-7610-4648-9D4B-C6797110C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1AE6-F8E6-476F-9A97-539DF7630F08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30D-7610-4648-9D4B-C6797110C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1AE6-F8E6-476F-9A97-539DF7630F08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630D-7610-4648-9D4B-C6797110C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41AE6-F8E6-476F-9A97-539DF7630F08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C630D-7610-4648-9D4B-C6797110C92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media/image68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3"/>
          <p:cNvSpPr/>
          <p:nvPr/>
        </p:nvSpPr>
        <p:spPr>
          <a:xfrm>
            <a:off x="2286000" y="4857749"/>
            <a:ext cx="785817" cy="42862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1" i="0" u="none" strike="noStrike" kern="1200" cap="none" spc="0" baseline="0">
                <a:solidFill>
                  <a:srgbClr val="8D7ABC"/>
                </a:solidFill>
                <a:uFillTx/>
                <a:latin typeface="Franklin Gothic Book" pitchFamily="34"/>
              </a:rPr>
              <a:t>+</a:t>
            </a:r>
            <a:endParaRPr lang="ru-RU" sz="8000" b="1" i="0" u="none" strike="noStrike" kern="1200" cap="none" spc="0" baseline="0">
              <a:solidFill>
                <a:srgbClr val="8D7ABC"/>
              </a:solidFill>
              <a:uFillTx/>
              <a:latin typeface="Franklin Gothic Book" pitchFamily="34"/>
            </a:endParaRPr>
          </a:p>
        </p:txBody>
      </p:sp>
      <p:grpSp>
        <p:nvGrpSpPr>
          <p:cNvPr id="3" name="Группа 19"/>
          <p:cNvGrpSpPr/>
          <p:nvPr/>
        </p:nvGrpSpPr>
        <p:grpSpPr>
          <a:xfrm>
            <a:off x="142875" y="4143375"/>
            <a:ext cx="1801816" cy="2571749"/>
            <a:chOff x="142875" y="4143375"/>
            <a:chExt cx="1801816" cy="2571749"/>
          </a:xfrm>
        </p:grpSpPr>
        <p:pic>
          <p:nvPicPr>
            <p:cNvPr id="4" name="Рисунок 4" descr="доходы2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142875" y="4143375"/>
              <a:ext cx="1801816" cy="14445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Прямоугольник 14"/>
            <p:cNvSpPr/>
            <p:nvPr/>
          </p:nvSpPr>
          <p:spPr>
            <a:xfrm>
              <a:off x="142875" y="5517599"/>
              <a:ext cx="1801816" cy="1197525"/>
            </a:xfrm>
            <a:prstGeom prst="rect">
              <a:avLst/>
            </a:prstGeom>
            <a:solidFill>
              <a:srgbClr val="C9E7A7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b="1" i="0" u="none" strike="noStrike" kern="1200" cap="none" spc="0" baseline="0">
                  <a:solidFill>
                    <a:srgbClr val="002060"/>
                  </a:solidFill>
                  <a:uFillTx/>
                  <a:latin typeface="Times New Roman" pitchFamily="18"/>
                  <a:cs typeface="Times New Roman" pitchFamily="18"/>
                </a:rPr>
                <a:t>ДОХОДЫ БЮДЖЕТА-</a:t>
              </a:r>
              <a:r>
                <a:rPr lang="ru-RU" sz="1200" b="0" i="0" u="none" strike="noStrike" kern="1200" cap="none" spc="0" baseline="0">
                  <a:solidFill>
                    <a:srgbClr val="002060"/>
                  </a:solidFill>
                  <a:uFillTx/>
                  <a:latin typeface="Franklin Gothic Book" pitchFamily="34"/>
                </a:rPr>
                <a:t> </a:t>
              </a:r>
              <a:r>
                <a:rPr lang="ru-RU" sz="1200" b="0" i="0" u="none" strike="noStrike" kern="1200" cap="none" spc="0" baseline="0">
                  <a:solidFill>
                    <a:srgbClr val="002060"/>
                  </a:solidFill>
                  <a:uFillTx/>
                  <a:latin typeface="Times New Roman" pitchFamily="18"/>
                  <a:cs typeface="Times New Roman" pitchFamily="18"/>
                </a:rPr>
                <a:t>поступающие в бюджет денежные средства</a:t>
              </a:r>
            </a:p>
          </p:txBody>
        </p:sp>
      </p:grpSp>
      <p:grpSp>
        <p:nvGrpSpPr>
          <p:cNvPr id="6" name="Группа 12"/>
          <p:cNvGrpSpPr/>
          <p:nvPr/>
        </p:nvGrpSpPr>
        <p:grpSpPr>
          <a:xfrm>
            <a:off x="7000875" y="4143375"/>
            <a:ext cx="1801816" cy="2500316"/>
            <a:chOff x="7000875" y="4143375"/>
            <a:chExt cx="1801816" cy="2500316"/>
          </a:xfrm>
        </p:grpSpPr>
        <p:pic>
          <p:nvPicPr>
            <p:cNvPr id="7" name="Рисунок 7" descr="расходы 4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7000875" y="4143375"/>
              <a:ext cx="1801816" cy="14374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Прямоугольник 15"/>
            <p:cNvSpPr/>
            <p:nvPr/>
          </p:nvSpPr>
          <p:spPr>
            <a:xfrm>
              <a:off x="7000875" y="5580793"/>
              <a:ext cx="1801816" cy="1062898"/>
            </a:xfrm>
            <a:prstGeom prst="rect">
              <a:avLst/>
            </a:prstGeom>
            <a:solidFill>
              <a:srgbClr val="F3CD60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b="1" i="0" u="none" strike="noStrike" kern="1200" cap="none" spc="0" baseline="0">
                  <a:solidFill>
                    <a:srgbClr val="002060"/>
                  </a:solidFill>
                  <a:uFillTx/>
                  <a:latin typeface="Times New Roman" pitchFamily="18"/>
                  <a:cs typeface="Times New Roman" pitchFamily="18"/>
                </a:rPr>
                <a:t>РАСХОДЫ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b="1" i="0" u="none" strike="noStrike" kern="1200" cap="none" spc="0" baseline="0">
                  <a:solidFill>
                    <a:srgbClr val="002060"/>
                  </a:solidFill>
                  <a:uFillTx/>
                  <a:latin typeface="Times New Roman" pitchFamily="18"/>
                  <a:cs typeface="Times New Roman" pitchFamily="18"/>
                </a:rPr>
                <a:t>БЮДЖЕТА - </a:t>
              </a:r>
              <a:r>
                <a:rPr lang="ru-RU" sz="1200" b="0" i="0" u="none" strike="noStrike" kern="1200" cap="none" spc="0" baseline="0">
                  <a:solidFill>
                    <a:srgbClr val="002060"/>
                  </a:solidFill>
                  <a:uFillTx/>
                  <a:latin typeface="Times New Roman" pitchFamily="18"/>
                  <a:cs typeface="Times New Roman" pitchFamily="18"/>
                </a:rPr>
                <a:t>выплачиваемые из бюджета денежные средства</a:t>
              </a:r>
            </a:p>
          </p:txBody>
        </p:sp>
      </p:grpSp>
      <p:sp>
        <p:nvSpPr>
          <p:cNvPr id="9" name="Прямоугольник 17"/>
          <p:cNvSpPr/>
          <p:nvPr/>
        </p:nvSpPr>
        <p:spPr>
          <a:xfrm>
            <a:off x="285750" y="0"/>
            <a:ext cx="8858250" cy="71437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245794"/>
                </a:solidFill>
                <a:uFillTx/>
                <a:latin typeface="Times New Roman" pitchFamily="18"/>
                <a:cs typeface="Times New Roman" pitchFamily="18"/>
              </a:rPr>
              <a:t>Параметры бюджета городского округа Верхотурский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245794"/>
                </a:solidFill>
                <a:uFillTx/>
                <a:latin typeface="Times New Roman" pitchFamily="18"/>
                <a:cs typeface="Times New Roman" pitchFamily="18"/>
              </a:rPr>
              <a:t>на 2019 год и плановый период 2020 и  2021 годов</a:t>
            </a:r>
          </a:p>
        </p:txBody>
      </p:sp>
      <p:sp>
        <p:nvSpPr>
          <p:cNvPr id="10" name="Прямоугольник 16"/>
          <p:cNvSpPr/>
          <p:nvPr/>
        </p:nvSpPr>
        <p:spPr>
          <a:xfrm>
            <a:off x="5500692" y="4857749"/>
            <a:ext cx="714375" cy="34607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8000" b="1" i="0" u="none" strike="noStrike" kern="1200" cap="none" spc="0" baseline="0">
                <a:solidFill>
                  <a:srgbClr val="8D7ABC"/>
                </a:solidFill>
                <a:uFillTx/>
                <a:latin typeface="Franklin Gothic Book" pitchFamily="34"/>
              </a:rPr>
              <a:t>=</a:t>
            </a:r>
          </a:p>
        </p:txBody>
      </p:sp>
      <p:pic>
        <p:nvPicPr>
          <p:cNvPr id="11" name="Рисунок 18" descr="баланс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214692" y="4214817"/>
            <a:ext cx="2000250" cy="135730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21"/>
          <p:cNvSpPr/>
          <p:nvPr/>
        </p:nvSpPr>
        <p:spPr>
          <a:xfrm>
            <a:off x="3214692" y="5567360"/>
            <a:ext cx="2000250" cy="1174747"/>
          </a:xfrm>
          <a:prstGeom prst="rect">
            <a:avLst/>
          </a:prstGeom>
          <a:solidFill>
            <a:srgbClr val="A994E4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i="0" u="none" strike="noStrike" kern="1200" cap="none" spc="0" baseline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ИСТОЧНИКИ ВНУТРЕННЕГО ФИНАНСИРОВАНИЯ ДЕФИЦИТА</a:t>
            </a:r>
          </a:p>
        </p:txBody>
      </p:sp>
      <p:sp>
        <p:nvSpPr>
          <p:cNvPr id="13" name="Прямоугольник 23"/>
          <p:cNvSpPr/>
          <p:nvPr/>
        </p:nvSpPr>
        <p:spPr>
          <a:xfrm>
            <a:off x="3214692" y="4214817"/>
            <a:ext cx="2000250" cy="1352553"/>
          </a:xfrm>
          <a:prstGeom prst="rect">
            <a:avLst/>
          </a:prstGeom>
          <a:solidFill>
            <a:srgbClr val="A994E4">
              <a:alpha val="32941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1" i="0" u="none" strike="noStrike" kern="1200" cap="none" spc="0" baseline="0">
              <a:solidFill>
                <a:srgbClr val="00206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pic>
        <p:nvPicPr>
          <p:cNvPr id="14" name="Рисунок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3356" y="640080"/>
            <a:ext cx="8644124" cy="3432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21"/>
          <p:cNvCxnSpPr/>
          <p:nvPr/>
        </p:nvCxnSpPr>
        <p:spPr>
          <a:xfrm rot="5400013" flipH="1" flipV="1">
            <a:off x="5750721" y="2536038"/>
            <a:ext cx="285750" cy="214308"/>
          </a:xfrm>
          <a:prstGeom prst="straightConnector1">
            <a:avLst/>
          </a:prstGeom>
          <a:noFill/>
          <a:ln w="9528">
            <a:solidFill>
              <a:srgbClr val="7D60A0"/>
            </a:solidFill>
            <a:prstDash val="solid"/>
          </a:ln>
        </p:spPr>
      </p:cxnSp>
      <p:sp>
        <p:nvSpPr>
          <p:cNvPr id="3" name="Прямоугольник 33"/>
          <p:cNvSpPr/>
          <p:nvPr/>
        </p:nvSpPr>
        <p:spPr>
          <a:xfrm>
            <a:off x="4572000" y="1928817"/>
            <a:ext cx="571500" cy="5715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b="0" i="0" u="none" strike="noStrike" kern="1200" cap="none" spc="0" baseline="0">
              <a:solidFill>
                <a:srgbClr val="4F6228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643188" y="1500188"/>
          <a:ext cx="3529012" cy="3849687"/>
        </p:xfrm>
        <a:graphic>
          <a:graphicData uri="http://schemas.openxmlformats.org/presentationml/2006/ole">
            <p:oleObj spid="_x0000_s1026" r:id="rId4" imgW="3400543" imgH="3629096" progId="Excel.Sheet.8">
              <p:embed/>
            </p:oleObj>
          </a:graphicData>
        </a:graphic>
      </p:graphicFrame>
      <p:sp>
        <p:nvSpPr>
          <p:cNvPr id="5" name="Прямоугольник 12"/>
          <p:cNvSpPr/>
          <p:nvPr/>
        </p:nvSpPr>
        <p:spPr>
          <a:xfrm>
            <a:off x="5072067" y="2214567"/>
            <a:ext cx="857250" cy="357182"/>
          </a:xfrm>
          <a:prstGeom prst="rect">
            <a:avLst/>
          </a:prstGeom>
          <a:solidFill>
            <a:srgbClr val="CCCC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b="1" i="0" u="none" strike="noStrike" kern="1200" cap="none" spc="0" baseline="0">
                <a:solidFill>
                  <a:srgbClr val="245794"/>
                </a:solidFill>
                <a:uFillTx/>
                <a:latin typeface="Times New Roman" pitchFamily="18"/>
                <a:cs typeface="Times New Roman" pitchFamily="18"/>
              </a:rPr>
              <a:t>2,16%</a:t>
            </a:r>
          </a:p>
        </p:txBody>
      </p:sp>
      <p:sp>
        <p:nvSpPr>
          <p:cNvPr id="6" name="Прямоугольник 13"/>
          <p:cNvSpPr/>
          <p:nvPr/>
        </p:nvSpPr>
        <p:spPr>
          <a:xfrm flipV="1">
            <a:off x="2285981" y="5857893"/>
            <a:ext cx="285750" cy="285750"/>
          </a:xfrm>
          <a:prstGeom prst="rect">
            <a:avLst/>
          </a:prstGeom>
          <a:solidFill>
            <a:srgbClr val="876EA6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Прямоугольник 14"/>
          <p:cNvSpPr/>
          <p:nvPr/>
        </p:nvSpPr>
        <p:spPr>
          <a:xfrm>
            <a:off x="2285981" y="6286518"/>
            <a:ext cx="285750" cy="285750"/>
          </a:xfrm>
          <a:prstGeom prst="rect">
            <a:avLst/>
          </a:prstGeom>
          <a:solidFill>
            <a:srgbClr val="DBEEF4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Прямоугольник 15"/>
          <p:cNvSpPr/>
          <p:nvPr/>
        </p:nvSpPr>
        <p:spPr>
          <a:xfrm>
            <a:off x="2643192" y="5857875"/>
            <a:ext cx="4286249" cy="2857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0" u="none" strike="noStrike" kern="1200" cap="none" spc="0" baseline="0">
                <a:solidFill>
                  <a:srgbClr val="000066"/>
                </a:solidFill>
                <a:uFillTx/>
                <a:latin typeface="Times New Roman" pitchFamily="18"/>
                <a:cs typeface="Times New Roman" pitchFamily="18"/>
              </a:rPr>
              <a:t>Расходы на реализацию муниципальных программ</a:t>
            </a:r>
          </a:p>
        </p:txBody>
      </p:sp>
      <p:sp>
        <p:nvSpPr>
          <p:cNvPr id="9" name="Прямоугольник 16"/>
          <p:cNvSpPr/>
          <p:nvPr/>
        </p:nvSpPr>
        <p:spPr>
          <a:xfrm>
            <a:off x="2643192" y="6286500"/>
            <a:ext cx="4357682" cy="2857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0" u="none" strike="noStrike" kern="1200" cap="none" spc="0" baseline="0">
                <a:solidFill>
                  <a:srgbClr val="000066"/>
                </a:solidFill>
                <a:uFillTx/>
                <a:latin typeface="Times New Roman" pitchFamily="18"/>
                <a:cs typeface="Times New Roman" pitchFamily="18"/>
              </a:rPr>
              <a:t>Непрограммные расходы</a:t>
            </a:r>
          </a:p>
        </p:txBody>
      </p:sp>
      <p:cxnSp>
        <p:nvCxnSpPr>
          <p:cNvPr id="10" name="Прямая соединительная линия 31"/>
          <p:cNvCxnSpPr/>
          <p:nvPr/>
        </p:nvCxnSpPr>
        <p:spPr>
          <a:xfrm rot="5400013" flipH="1" flipV="1">
            <a:off x="5679287" y="2321721"/>
            <a:ext cx="642933" cy="428625"/>
          </a:xfrm>
          <a:prstGeom prst="straightConnector1">
            <a:avLst/>
          </a:prstGeom>
          <a:noFill/>
          <a:ln w="9528">
            <a:solidFill>
              <a:srgbClr val="7D60A0"/>
            </a:solidFill>
            <a:prstDash val="solid"/>
          </a:ln>
        </p:spPr>
      </p:cxnSp>
      <p:sp>
        <p:nvSpPr>
          <p:cNvPr id="11" name="Прямоугольник 38"/>
          <p:cNvSpPr/>
          <p:nvPr/>
        </p:nvSpPr>
        <p:spPr>
          <a:xfrm>
            <a:off x="5643567" y="1357317"/>
            <a:ext cx="1928807" cy="2857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604A7B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12" name="Прямоугольник 40"/>
          <p:cNvSpPr/>
          <p:nvPr/>
        </p:nvSpPr>
        <p:spPr>
          <a:xfrm>
            <a:off x="2857490" y="4429134"/>
            <a:ext cx="1357326" cy="428625"/>
          </a:xfrm>
          <a:prstGeom prst="rect">
            <a:avLst/>
          </a:prstGeom>
          <a:gradFill>
            <a:gsLst>
              <a:gs pos="0">
                <a:srgbClr val="C9B5E8"/>
              </a:gs>
              <a:gs pos="100000">
                <a:srgbClr val="D9CBEE"/>
              </a:gs>
            </a:gsLst>
            <a:lin ang="16200000"/>
          </a:gradFill>
          <a:ln w="9528">
            <a:solidFill>
              <a:srgbClr val="7D60A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0" u="none" strike="noStrike" kern="1200" cap="none" spc="0" baseline="0">
                <a:solidFill>
                  <a:srgbClr val="245794"/>
                </a:solidFill>
                <a:uFillTx/>
                <a:latin typeface="Times New Roman" pitchFamily="18"/>
                <a:cs typeface="Times New Roman" pitchFamily="18"/>
              </a:rPr>
              <a:t>669,5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0" u="none" strike="noStrike" kern="1200" cap="none" spc="0" baseline="0">
                <a:solidFill>
                  <a:srgbClr val="245794"/>
                </a:solidFill>
                <a:uFillTx/>
                <a:latin typeface="Times New Roman" pitchFamily="18"/>
                <a:cs typeface="Times New Roman" pitchFamily="18"/>
              </a:rPr>
              <a:t>млн. рублей</a:t>
            </a:r>
          </a:p>
        </p:txBody>
      </p:sp>
      <p:sp>
        <p:nvSpPr>
          <p:cNvPr id="13" name="Скругленный прямоугольник 18"/>
          <p:cNvSpPr/>
          <p:nvPr/>
        </p:nvSpPr>
        <p:spPr>
          <a:xfrm>
            <a:off x="6215076" y="714356"/>
            <a:ext cx="2500307" cy="100011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CCFFCC"/>
          </a:solidFill>
          <a:ln w="9528">
            <a:solidFill>
              <a:srgbClr val="7D60A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17375E"/>
                </a:solidFill>
                <a:uFillTx/>
                <a:latin typeface="Times New Roman" pitchFamily="18"/>
                <a:cs typeface="Times New Roman" pitchFamily="18"/>
              </a:rPr>
              <a:t>Непрограммные расходы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17375E"/>
                </a:solidFill>
                <a:uFillTx/>
                <a:latin typeface="Times New Roman" pitchFamily="18"/>
                <a:cs typeface="Times New Roman" pitchFamily="18"/>
              </a:rPr>
              <a:t>14,8 млн. рублей</a:t>
            </a:r>
          </a:p>
        </p:txBody>
      </p:sp>
      <p:cxnSp>
        <p:nvCxnSpPr>
          <p:cNvPr id="14" name="Прямая соединительная линия 34"/>
          <p:cNvCxnSpPr/>
          <p:nvPr/>
        </p:nvCxnSpPr>
        <p:spPr>
          <a:xfrm rot="16199987" flipV="1">
            <a:off x="3286124" y="2142987"/>
            <a:ext cx="428624" cy="428625"/>
          </a:xfrm>
          <a:prstGeom prst="straightConnector1">
            <a:avLst/>
          </a:prstGeom>
          <a:noFill/>
          <a:ln w="9528">
            <a:solidFill>
              <a:srgbClr val="7D60A0"/>
            </a:solidFill>
            <a:prstDash val="solid"/>
          </a:ln>
        </p:spPr>
      </p:cxnSp>
      <p:cxnSp>
        <p:nvCxnSpPr>
          <p:cNvPr id="15" name="Прямая соединительная линия 36"/>
          <p:cNvCxnSpPr/>
          <p:nvPr/>
        </p:nvCxnSpPr>
        <p:spPr>
          <a:xfrm>
            <a:off x="2643192" y="1785942"/>
            <a:ext cx="642933" cy="358774"/>
          </a:xfrm>
          <a:prstGeom prst="straightConnector1">
            <a:avLst/>
          </a:prstGeom>
          <a:noFill/>
          <a:ln w="9528">
            <a:solidFill>
              <a:srgbClr val="7D60A0"/>
            </a:solidFill>
            <a:prstDash val="solid"/>
          </a:ln>
        </p:spPr>
      </p:cxnSp>
      <p:grpSp>
        <p:nvGrpSpPr>
          <p:cNvPr id="16" name="Группа 68"/>
          <p:cNvGrpSpPr/>
          <p:nvPr/>
        </p:nvGrpSpPr>
        <p:grpSpPr>
          <a:xfrm>
            <a:off x="214180" y="1143128"/>
            <a:ext cx="2429011" cy="4214689"/>
            <a:chOff x="214180" y="1143128"/>
            <a:chExt cx="2429011" cy="4214689"/>
          </a:xfrm>
        </p:grpSpPr>
        <p:sp>
          <p:nvSpPr>
            <p:cNvPr id="17" name="Скругленный прямоугольник 39"/>
            <p:cNvSpPr/>
            <p:nvPr/>
          </p:nvSpPr>
          <p:spPr>
            <a:xfrm rot="5400013">
              <a:off x="922839" y="434469"/>
              <a:ext cx="1011555" cy="2428874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gradFill>
              <a:gsLst>
                <a:gs pos="0">
                  <a:srgbClr val="DAFDA7"/>
                </a:gs>
                <a:gs pos="100000">
                  <a:srgbClr val="E4FDC2"/>
                </a:gs>
              </a:gsLst>
              <a:lin ang="16200000"/>
            </a:gradFill>
            <a:ln w="9528">
              <a:solidFill>
                <a:srgbClr val="98B954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400" b="1" i="0" u="none" strike="noStrike" kern="1200" cap="none" spc="0" baseline="0" dirty="0">
                  <a:solidFill>
                    <a:srgbClr val="17375E"/>
                  </a:solidFill>
                  <a:uFillTx/>
                  <a:latin typeface="Times New Roman" pitchFamily="18"/>
                  <a:cs typeface="Times New Roman" pitchFamily="18"/>
                </a:rPr>
                <a:t>Расходы на реализацию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400" b="1" i="0" u="none" strike="noStrike" kern="1200" cap="none" spc="0" baseline="0" dirty="0">
                  <a:solidFill>
                    <a:srgbClr val="17375E"/>
                  </a:solidFill>
                  <a:uFillTx/>
                  <a:latin typeface="Times New Roman" pitchFamily="18"/>
                  <a:cs typeface="Times New Roman" pitchFamily="18"/>
                </a:rPr>
                <a:t>13 муниципальных программ</a:t>
              </a:r>
            </a:p>
          </p:txBody>
        </p:sp>
        <p:sp>
          <p:nvSpPr>
            <p:cNvPr id="18" name="Скругленный прямоугольник 42"/>
            <p:cNvSpPr/>
            <p:nvPr/>
          </p:nvSpPr>
          <p:spPr>
            <a:xfrm>
              <a:off x="214317" y="2154554"/>
              <a:ext cx="2428874" cy="67437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gradFill>
              <a:gsLst>
                <a:gs pos="0">
                  <a:srgbClr val="DAFDA7"/>
                </a:gs>
                <a:gs pos="100000">
                  <a:srgbClr val="E4FDC2"/>
                </a:gs>
              </a:gsLst>
              <a:lin ang="16200000"/>
            </a:gradFill>
            <a:ln w="9528">
              <a:solidFill>
                <a:srgbClr val="98B954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b="0" i="0" u="none" strike="noStrike" kern="1200" cap="none" spc="0" baseline="0">
                  <a:solidFill>
                    <a:srgbClr val="17375E"/>
                  </a:solidFill>
                  <a:uFillTx/>
                  <a:latin typeface="Times New Roman" pitchFamily="18"/>
                  <a:cs typeface="Times New Roman" pitchFamily="18"/>
                </a:rPr>
                <a:t>Администрация городского округа</a:t>
              </a:r>
            </a:p>
          </p:txBody>
        </p:sp>
        <p:sp>
          <p:nvSpPr>
            <p:cNvPr id="19" name="Скругленный прямоугольник 43"/>
            <p:cNvSpPr/>
            <p:nvPr/>
          </p:nvSpPr>
          <p:spPr>
            <a:xfrm>
              <a:off x="214317" y="2828925"/>
              <a:ext cx="2428874" cy="67437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gradFill>
              <a:gsLst>
                <a:gs pos="0">
                  <a:srgbClr val="DAFDA7"/>
                </a:gs>
                <a:gs pos="100000">
                  <a:srgbClr val="E4FDC2"/>
                </a:gs>
              </a:gsLst>
              <a:lin ang="16200000"/>
            </a:gradFill>
            <a:ln w="9528">
              <a:solidFill>
                <a:srgbClr val="98B954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b="0" i="0" u="none" strike="noStrike" kern="1200" cap="none" spc="0" baseline="0">
                  <a:solidFill>
                    <a:srgbClr val="17375E"/>
                  </a:solidFill>
                  <a:uFillTx/>
                  <a:latin typeface="Times New Roman" pitchFamily="18"/>
                  <a:cs typeface="Times New Roman" pitchFamily="18"/>
                </a:rPr>
                <a:t>Управление образования</a:t>
              </a:r>
            </a:p>
          </p:txBody>
        </p:sp>
        <p:sp>
          <p:nvSpPr>
            <p:cNvPr id="20" name="Скругленный прямоугольник 44"/>
            <p:cNvSpPr/>
            <p:nvPr/>
          </p:nvSpPr>
          <p:spPr>
            <a:xfrm>
              <a:off x="214317" y="3503294"/>
              <a:ext cx="2428874" cy="101155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gradFill>
              <a:gsLst>
                <a:gs pos="0">
                  <a:srgbClr val="DAFDA7"/>
                </a:gs>
                <a:gs pos="100000">
                  <a:srgbClr val="E4FDC2"/>
                </a:gs>
              </a:gsLst>
              <a:lin ang="16200000"/>
            </a:gradFill>
            <a:ln w="9528">
              <a:solidFill>
                <a:srgbClr val="98B954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b="0" i="0" u="none" strike="noStrike" kern="1200" cap="none" spc="0" baseline="0">
                  <a:solidFill>
                    <a:srgbClr val="17375E"/>
                  </a:solidFill>
                  <a:uFillTx/>
                  <a:latin typeface="Times New Roman" pitchFamily="18"/>
                  <a:cs typeface="Times New Roman" pitchFamily="18"/>
                </a:rPr>
                <a:t>Управление культуры,  туризма и  молодёжной политики  </a:t>
              </a:r>
            </a:p>
          </p:txBody>
        </p:sp>
        <p:sp>
          <p:nvSpPr>
            <p:cNvPr id="21" name="Скругленный прямоугольник 45"/>
            <p:cNvSpPr/>
            <p:nvPr/>
          </p:nvSpPr>
          <p:spPr>
            <a:xfrm>
              <a:off x="214317" y="4514850"/>
              <a:ext cx="2428874" cy="84296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gradFill>
              <a:gsLst>
                <a:gs pos="0">
                  <a:srgbClr val="DAFDA7"/>
                </a:gs>
                <a:gs pos="100000">
                  <a:srgbClr val="E4FDC2"/>
                </a:gs>
              </a:gsLst>
              <a:lin ang="16200000"/>
            </a:gradFill>
            <a:ln w="9528">
              <a:solidFill>
                <a:srgbClr val="98B954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b="0" i="0" u="none" strike="noStrike" kern="1200" cap="none" spc="0" baseline="0">
                  <a:solidFill>
                    <a:srgbClr val="17375E"/>
                  </a:solidFill>
                  <a:uFillTx/>
                  <a:latin typeface="Times New Roman" pitchFamily="18"/>
                  <a:cs typeface="Times New Roman" pitchFamily="18"/>
                </a:rPr>
                <a:t>Финансовое управление</a:t>
              </a:r>
            </a:p>
          </p:txBody>
        </p:sp>
      </p:grpSp>
      <p:sp>
        <p:nvSpPr>
          <p:cNvPr id="22" name="Прямоугольник 60"/>
          <p:cNvSpPr/>
          <p:nvPr/>
        </p:nvSpPr>
        <p:spPr>
          <a:xfrm>
            <a:off x="6286500" y="1785942"/>
            <a:ext cx="2500317" cy="642932"/>
          </a:xfrm>
          <a:prstGeom prst="rect">
            <a:avLst/>
          </a:prstGeom>
          <a:solidFill>
            <a:srgbClr val="BCE29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17375E"/>
                </a:solidFill>
                <a:uFillTx/>
                <a:latin typeface="Times New Roman" pitchFamily="18"/>
                <a:cs typeface="Times New Roman" pitchFamily="18"/>
              </a:rPr>
              <a:t>Дума городского округа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b="0" i="0" u="none" strike="noStrike" kern="1200" cap="none" spc="0" baseline="0">
                <a:solidFill>
                  <a:srgbClr val="17375E"/>
                </a:solidFill>
                <a:uFillTx/>
                <a:latin typeface="Times New Roman" pitchFamily="18"/>
                <a:cs typeface="Times New Roman" pitchFamily="18"/>
              </a:rPr>
              <a:t>(в части обеспечения функционирования)</a:t>
            </a:r>
          </a:p>
        </p:txBody>
      </p:sp>
      <p:sp>
        <p:nvSpPr>
          <p:cNvPr id="23" name="Прямоугольник 61"/>
          <p:cNvSpPr/>
          <p:nvPr/>
        </p:nvSpPr>
        <p:spPr>
          <a:xfrm>
            <a:off x="6286500" y="2500317"/>
            <a:ext cx="2500317" cy="642932"/>
          </a:xfrm>
          <a:prstGeom prst="rect">
            <a:avLst/>
          </a:prstGeom>
          <a:solidFill>
            <a:srgbClr val="BCE292"/>
          </a:solidFill>
          <a:ln w="25402">
            <a:solidFill>
              <a:srgbClr val="C9E7A7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17375E"/>
                </a:solidFill>
                <a:uFillTx/>
                <a:latin typeface="Times New Roman" pitchFamily="18"/>
                <a:cs typeface="Times New Roman" pitchFamily="18"/>
              </a:rPr>
              <a:t>Контрольно-счётная палата городского округа </a:t>
            </a:r>
            <a:r>
              <a:rPr lang="ru-RU" sz="1000" b="0" i="0" u="none" strike="noStrike" kern="1200" cap="none" spc="0" baseline="0">
                <a:solidFill>
                  <a:srgbClr val="17375E"/>
                </a:solidFill>
                <a:uFillTx/>
                <a:latin typeface="Times New Roman" pitchFamily="18"/>
                <a:cs typeface="Times New Roman" pitchFamily="18"/>
              </a:rPr>
              <a:t>(в части обеспечения функционирования</a:t>
            </a:r>
            <a:r>
              <a:rPr lang="ru-RU" sz="1000" b="0" i="0" u="none" strike="noStrike" kern="1200" cap="none" spc="0" baseline="0">
                <a:solidFill>
                  <a:srgbClr val="000066"/>
                </a:solidFill>
                <a:uFillTx/>
                <a:latin typeface="Times New Roman" pitchFamily="18"/>
                <a:cs typeface="Times New Roman" pitchFamily="18"/>
              </a:rPr>
              <a:t>)</a:t>
            </a:r>
          </a:p>
        </p:txBody>
      </p:sp>
      <p:sp>
        <p:nvSpPr>
          <p:cNvPr id="24" name="Rectangle 1"/>
          <p:cNvSpPr/>
          <p:nvPr/>
        </p:nvSpPr>
        <p:spPr>
          <a:xfrm>
            <a:off x="0" y="0"/>
            <a:ext cx="9144000" cy="64611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Структура расходов бюджета на 2019 год в разрезе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программных/непрограммных направлений</a:t>
            </a: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25" name="TextBox 35"/>
          <p:cNvSpPr txBox="1"/>
          <p:nvPr/>
        </p:nvSpPr>
        <p:spPr>
          <a:xfrm>
            <a:off x="2643192" y="714375"/>
            <a:ext cx="4071932" cy="3698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Всего расходов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: </a:t>
            </a: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684,3 млн. рублей</a:t>
            </a:r>
          </a:p>
        </p:txBody>
      </p:sp>
      <p:sp>
        <p:nvSpPr>
          <p:cNvPr id="26" name="Прямоугольник 37"/>
          <p:cNvSpPr/>
          <p:nvPr/>
        </p:nvSpPr>
        <p:spPr>
          <a:xfrm>
            <a:off x="6286500" y="4429125"/>
            <a:ext cx="2500317" cy="571500"/>
          </a:xfrm>
          <a:prstGeom prst="rect">
            <a:avLst/>
          </a:prstGeom>
          <a:solidFill>
            <a:srgbClr val="BCE29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000066"/>
                </a:solidFill>
                <a:uFillTx/>
                <a:latin typeface="Times New Roman" pitchFamily="18"/>
                <a:cs typeface="Times New Roman" pitchFamily="18"/>
              </a:rPr>
              <a:t>Оплата кредиторской задолженности</a:t>
            </a:r>
            <a:endParaRPr lang="ru-RU" sz="1000" b="0" i="0" u="none" strike="noStrike" kern="1200" cap="none" spc="0" baseline="0">
              <a:solidFill>
                <a:srgbClr val="000066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27" name="Прямоугольник 28"/>
          <p:cNvSpPr/>
          <p:nvPr/>
        </p:nvSpPr>
        <p:spPr>
          <a:xfrm>
            <a:off x="6286500" y="3214692"/>
            <a:ext cx="2500317" cy="500057"/>
          </a:xfrm>
          <a:prstGeom prst="rect">
            <a:avLst/>
          </a:prstGeom>
          <a:solidFill>
            <a:srgbClr val="BCE29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17375E"/>
                </a:solidFill>
                <a:uFillTx/>
                <a:latin typeface="Times New Roman" pitchFamily="18"/>
                <a:cs typeface="Times New Roman" pitchFamily="18"/>
              </a:rPr>
              <a:t>Глава городского округа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b="0" i="0" u="none" strike="noStrike" kern="1200" cap="none" spc="0" baseline="0">
                <a:solidFill>
                  <a:srgbClr val="17375E"/>
                </a:solidFill>
                <a:uFillTx/>
                <a:latin typeface="Times New Roman" pitchFamily="18"/>
                <a:cs typeface="Times New Roman" pitchFamily="18"/>
              </a:rPr>
              <a:t>(в части обеспечения функционирования)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286500" y="5072067"/>
            <a:ext cx="2500317" cy="571500"/>
          </a:xfrm>
          <a:prstGeom prst="rect">
            <a:avLst/>
          </a:prstGeom>
          <a:solidFill>
            <a:srgbClr val="BCE29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000066"/>
                </a:solidFill>
                <a:uFillTx/>
                <a:latin typeface="Times New Roman" pitchFamily="18"/>
                <a:cs typeface="Times New Roman" pitchFamily="18"/>
              </a:rPr>
              <a:t>Расходы на исполнение судебных актов, постановлений, решений</a:t>
            </a:r>
            <a:endParaRPr lang="ru-RU" sz="1000" b="0" i="0" u="none" strike="noStrike" kern="1200" cap="none" spc="0" baseline="0">
              <a:solidFill>
                <a:srgbClr val="000066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29" name="Прямоугольник 29"/>
          <p:cNvSpPr/>
          <p:nvPr/>
        </p:nvSpPr>
        <p:spPr>
          <a:xfrm>
            <a:off x="6286500" y="3786192"/>
            <a:ext cx="2500317" cy="571500"/>
          </a:xfrm>
          <a:prstGeom prst="rect">
            <a:avLst/>
          </a:prstGeom>
          <a:solidFill>
            <a:srgbClr val="BCE29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000066"/>
                </a:solidFill>
                <a:uFillTx/>
                <a:latin typeface="Times New Roman" pitchFamily="18"/>
                <a:cs typeface="Times New Roman" pitchFamily="18"/>
              </a:rPr>
              <a:t>Резервный</a:t>
            </a:r>
            <a:r>
              <a:rPr lang="ru-RU" sz="1200" b="0" i="0" u="none" strike="noStrike" kern="1200" cap="none" spc="0" baseline="0">
                <a:solidFill>
                  <a:srgbClr val="17375E"/>
                </a:solidFill>
                <a:uFillTx/>
                <a:latin typeface="Times New Roman" pitchFamily="18"/>
                <a:cs typeface="Times New Roman" pitchFamily="18"/>
              </a:rPr>
              <a:t> фонд Администрации</a:t>
            </a:r>
            <a:endParaRPr lang="ru-RU" sz="1000" b="0" i="0" u="none" strike="noStrike" kern="1200" cap="none" spc="0" baseline="0">
              <a:solidFill>
                <a:srgbClr val="000066"/>
              </a:solidFill>
              <a:uFillTx/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214280" y="0"/>
            <a:ext cx="8719407" cy="1785923"/>
          </a:xfrm>
        </p:spPr>
        <p:txBody>
          <a:bodyPr anchorCtr="1"/>
          <a:lstStyle/>
          <a:p>
            <a:pPr lvl="0" algn="ctr"/>
            <a:r>
              <a:rPr lang="ru-RU" sz="2100" dirty="0">
                <a:solidFill>
                  <a:srgbClr val="953735"/>
                </a:solidFill>
                <a:latin typeface="Times New Roman" pitchFamily="18"/>
                <a:cs typeface="Times New Roman" pitchFamily="18"/>
              </a:rPr>
              <a:t>Сведения бюджета ГО Верхотурский на 2019 год и плановый </a:t>
            </a:r>
            <a:r>
              <a:rPr lang="ru-RU" sz="2100" dirty="0" smtClean="0">
                <a:solidFill>
                  <a:srgbClr val="953735"/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ru-RU" sz="2100" dirty="0" smtClean="0">
                <a:solidFill>
                  <a:srgbClr val="953735"/>
                </a:solidFill>
                <a:latin typeface="Times New Roman" pitchFamily="18"/>
                <a:cs typeface="Times New Roman" pitchFamily="18"/>
              </a:rPr>
            </a:br>
            <a:r>
              <a:rPr lang="ru-RU" sz="2100" dirty="0" smtClean="0">
                <a:solidFill>
                  <a:srgbClr val="953735"/>
                </a:solidFill>
                <a:latin typeface="Times New Roman" pitchFamily="18"/>
                <a:cs typeface="Times New Roman" pitchFamily="18"/>
              </a:rPr>
              <a:t>период </a:t>
            </a:r>
            <a:r>
              <a:rPr lang="ru-RU" sz="2100" dirty="0">
                <a:solidFill>
                  <a:srgbClr val="953735"/>
                </a:solidFill>
                <a:latin typeface="Times New Roman" pitchFamily="18"/>
                <a:cs typeface="Times New Roman" pitchFamily="18"/>
              </a:rPr>
              <a:t>2020 -2021 годов </a:t>
            </a:r>
            <a:br>
              <a:rPr lang="ru-RU" sz="2100" dirty="0">
                <a:solidFill>
                  <a:srgbClr val="953735"/>
                </a:solidFill>
                <a:latin typeface="Times New Roman" pitchFamily="18"/>
                <a:cs typeface="Times New Roman" pitchFamily="18"/>
              </a:rPr>
            </a:br>
            <a:r>
              <a:rPr lang="ru-RU" sz="2100" dirty="0">
                <a:solidFill>
                  <a:srgbClr val="953735"/>
                </a:solidFill>
                <a:latin typeface="Times New Roman" pitchFamily="18"/>
                <a:cs typeface="Times New Roman" pitchFamily="18"/>
              </a:rPr>
              <a:t>в сравнении с другими муниципальными образованиями</a:t>
            </a:r>
            <a:r>
              <a:rPr lang="ru-RU" sz="2100" dirty="0">
                <a:latin typeface="Times New Roman" pitchFamily="18"/>
                <a:cs typeface="Times New Roman" pitchFamily="18"/>
              </a:rPr>
              <a:t/>
            </a:r>
            <a:br>
              <a:rPr lang="ru-RU" sz="2100" dirty="0">
                <a:latin typeface="Times New Roman" pitchFamily="18"/>
                <a:cs typeface="Times New Roman" pitchFamily="18"/>
              </a:rPr>
            </a:br>
            <a:r>
              <a:rPr lang="ru-RU" sz="2100" u="sng" dirty="0">
                <a:latin typeface="Times New Roman" pitchFamily="18"/>
                <a:cs typeface="Times New Roman" pitchFamily="18"/>
              </a:rPr>
              <a:t>Доходы бюджетов сопоставимых муниципальных образований, </a:t>
            </a:r>
            <a:r>
              <a:rPr lang="ru-RU" sz="2100" u="sng" dirty="0" smtClean="0">
                <a:latin typeface="Times New Roman" pitchFamily="18"/>
                <a:cs typeface="Times New Roman" pitchFamily="18"/>
              </a:rPr>
              <a:t>в </a:t>
            </a:r>
            <a:r>
              <a:rPr lang="ru-RU" sz="2100" u="sng" dirty="0">
                <a:latin typeface="Times New Roman" pitchFamily="18"/>
                <a:cs typeface="Times New Roman" pitchFamily="18"/>
              </a:rPr>
              <a:t>млн.руб.</a:t>
            </a: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7" y="1928798"/>
          <a:ext cx="8858314" cy="478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42905" y="285731"/>
            <a:ext cx="8076465" cy="857231"/>
          </a:xfrm>
        </p:spPr>
        <p:txBody>
          <a:bodyPr anchorCtr="1">
            <a:normAutofit fontScale="90000"/>
          </a:bodyPr>
          <a:lstStyle/>
          <a:p>
            <a:pPr lvl="0" algn="ctr"/>
            <a:r>
              <a:rPr lang="ru-RU" sz="2100">
                <a:latin typeface="Times New Roman" pitchFamily="18"/>
                <a:cs typeface="Times New Roman" pitchFamily="18"/>
              </a:rPr>
              <a:t/>
            </a:r>
            <a:br>
              <a:rPr lang="ru-RU" sz="2100">
                <a:latin typeface="Times New Roman" pitchFamily="18"/>
                <a:cs typeface="Times New Roman" pitchFamily="18"/>
              </a:rPr>
            </a:br>
            <a:r>
              <a:rPr lang="ru-RU" sz="2100" u="sng">
                <a:latin typeface="Times New Roman" pitchFamily="18"/>
                <a:cs typeface="Times New Roman" pitchFamily="18"/>
              </a:rPr>
              <a:t>Расходы бюджетов сопоставимых муниципальных образований, </a:t>
            </a:r>
            <a:r>
              <a:rPr lang="ru-RU" sz="2100">
                <a:latin typeface="Times New Roman" pitchFamily="18"/>
                <a:cs typeface="Times New Roman" pitchFamily="18"/>
              </a:rPr>
              <a:t>в млн.руб.</a:t>
            </a: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142981"/>
          <a:ext cx="8072496" cy="5286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33687" cy="428606"/>
          </a:xfrm>
        </p:spPr>
        <p:txBody>
          <a:bodyPr anchorCtr="1">
            <a:normAutofit fontScale="90000"/>
          </a:bodyPr>
          <a:lstStyle/>
          <a:p>
            <a:pPr lvl="0" algn="ctr"/>
            <a:r>
              <a:rPr lang="ru-RU" sz="2500" dirty="0">
                <a:solidFill>
                  <a:srgbClr val="000000"/>
                </a:solidFill>
              </a:rPr>
              <a:t>Доходы бюджета ГО Верхотурский, </a:t>
            </a:r>
            <a:r>
              <a:rPr lang="ru-RU" sz="2400" dirty="0">
                <a:solidFill>
                  <a:srgbClr val="000000"/>
                </a:solidFill>
              </a:rPr>
              <a:t>в млн.руб.</a:t>
            </a:r>
          </a:p>
        </p:txBody>
      </p:sp>
      <p:pic>
        <p:nvPicPr>
          <p:cNvPr id="3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2" y="341372"/>
            <a:ext cx="9009884" cy="637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28597" y="0"/>
            <a:ext cx="8426772" cy="1000106"/>
          </a:xfrm>
        </p:spPr>
        <p:txBody>
          <a:bodyPr anchorCtr="1"/>
          <a:lstStyle/>
          <a:p>
            <a:pPr lvl="0" algn="ctr"/>
            <a:r>
              <a:rPr lang="ru-RU" sz="29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Структура налоговых и неналоговых доходов бюджета ГО Верхотурский на 2019 год</a:t>
            </a: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0" y="1142981"/>
          <a:ext cx="8434379" cy="5286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357155" y="0"/>
            <a:ext cx="8576532" cy="1214423"/>
          </a:xfrm>
        </p:spPr>
        <p:txBody>
          <a:bodyPr anchorCtr="1"/>
          <a:lstStyle/>
          <a:p>
            <a:pPr lvl="0" algn="ctr"/>
            <a:r>
              <a:rPr lang="ru-RU" sz="28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Структура безвозмездных поступлений бюджета</a:t>
            </a:r>
            <a:br>
              <a:rPr lang="ru-RU" sz="28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</a:br>
            <a:r>
              <a:rPr lang="ru-RU" sz="28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ГО Верхотурский на 2019 год </a:t>
            </a:r>
            <a:endParaRPr lang="ru-RU" sz="2800">
              <a:solidFill>
                <a:srgbClr val="000000"/>
              </a:solidFill>
            </a:endParaRP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0" y="857231"/>
          <a:ext cx="8215371" cy="5429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42847" y="500039"/>
            <a:ext cx="8715439" cy="822941"/>
          </a:xfrm>
        </p:spPr>
        <p:txBody>
          <a:bodyPr anchorCtr="1">
            <a:normAutofit fontScale="90000"/>
          </a:bodyPr>
          <a:lstStyle/>
          <a:p>
            <a:pPr lvl="0" algn="ctr"/>
            <a:r>
              <a:rPr lang="ru-RU" sz="2500"/>
              <a:t>Расходы бюджета </a:t>
            </a:r>
            <a:br>
              <a:rPr lang="ru-RU" sz="2500"/>
            </a:br>
            <a:r>
              <a:rPr lang="ru-RU" sz="2500"/>
              <a:t>городского округа Верхотурский, </a:t>
            </a:r>
            <a:r>
              <a:rPr lang="ru-RU" sz="1400"/>
              <a:t>тыс.рублей</a:t>
            </a:r>
          </a:p>
        </p:txBody>
      </p:sp>
      <p:pic>
        <p:nvPicPr>
          <p:cNvPr id="3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3" y="1353311"/>
            <a:ext cx="8150348" cy="5151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70"/>
          <p:cNvCxnSpPr/>
          <p:nvPr/>
        </p:nvCxnSpPr>
        <p:spPr>
          <a:xfrm rot="5400013">
            <a:off x="6751636" y="3463920"/>
            <a:ext cx="3643318" cy="1591"/>
          </a:xfrm>
          <a:prstGeom prst="straightConnector1">
            <a:avLst/>
          </a:prstGeom>
          <a:noFill/>
          <a:ln w="25402">
            <a:solidFill>
              <a:srgbClr val="17375E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3" name="Прямая соединительная линия 62"/>
          <p:cNvCxnSpPr/>
          <p:nvPr/>
        </p:nvCxnSpPr>
        <p:spPr>
          <a:xfrm rot="5400013">
            <a:off x="7037386" y="1820863"/>
            <a:ext cx="500068" cy="1591"/>
          </a:xfrm>
          <a:prstGeom prst="straightConnector1">
            <a:avLst/>
          </a:prstGeom>
          <a:noFill/>
          <a:ln w="25402">
            <a:solidFill>
              <a:srgbClr val="17375E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4" name="Прямая соединительная линия 35"/>
          <p:cNvCxnSpPr>
            <a:endCxn id="22" idx="0"/>
          </p:cNvCxnSpPr>
          <p:nvPr/>
        </p:nvCxnSpPr>
        <p:spPr>
          <a:xfrm rot="5400000">
            <a:off x="929486" y="2642389"/>
            <a:ext cx="2143125" cy="1595"/>
          </a:xfrm>
          <a:prstGeom prst="straightConnector1">
            <a:avLst/>
          </a:prstGeom>
          <a:noFill/>
          <a:ln w="25402">
            <a:solidFill>
              <a:srgbClr val="17375E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5" name="Прямая соединительная линия 26"/>
          <p:cNvCxnSpPr/>
          <p:nvPr/>
        </p:nvCxnSpPr>
        <p:spPr>
          <a:xfrm rot="5400013">
            <a:off x="393703" y="1820863"/>
            <a:ext cx="357182" cy="1591"/>
          </a:xfrm>
          <a:prstGeom prst="straightConnector1">
            <a:avLst/>
          </a:prstGeom>
          <a:noFill/>
          <a:ln w="25402">
            <a:solidFill>
              <a:srgbClr val="17375E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pic>
        <p:nvPicPr>
          <p:cNvPr id="6" name="Рисунок 5" descr="здравоохранени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9" y="1000106"/>
            <a:ext cx="776289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Соц полити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7" y="1000106"/>
            <a:ext cx="766760" cy="642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13" descr="СМ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3835" y="1000106"/>
            <a:ext cx="714384" cy="642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15" descr="Физ-р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5" y="1000106"/>
            <a:ext cx="709610" cy="642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16" descr="Обслуживание долг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58210" y="1000106"/>
            <a:ext cx="703758" cy="642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7" descr="Культур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43240" y="1000106"/>
            <a:ext cx="752478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9" descr="Охрана окружающей среды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29451" y="1000106"/>
            <a:ext cx="714375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20" descr="Национальная безопасность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15076" y="1000106"/>
            <a:ext cx="714375" cy="642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21" descr="Образование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2847" y="1000106"/>
            <a:ext cx="695328" cy="642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22" descr="ЖКХ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357423" y="1000106"/>
            <a:ext cx="785817" cy="642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23" descr="Общегосударственные вопросы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71606" y="1000106"/>
            <a:ext cx="766760" cy="619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24" descr="Национальная экономи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57222" y="1000106"/>
            <a:ext cx="714375" cy="64294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27"/>
          <p:cNvSpPr/>
          <p:nvPr/>
        </p:nvSpPr>
        <p:spPr>
          <a:xfrm>
            <a:off x="0" y="2000250"/>
            <a:ext cx="1500192" cy="50006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Образование </a:t>
            </a:r>
            <a:r>
              <a:rPr lang="ru-RU" sz="1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370,7</a:t>
            </a:r>
          </a:p>
        </p:txBody>
      </p:sp>
      <p:cxnSp>
        <p:nvCxnSpPr>
          <p:cNvPr id="19" name="Прямая соединительная линия 29"/>
          <p:cNvCxnSpPr/>
          <p:nvPr/>
        </p:nvCxnSpPr>
        <p:spPr>
          <a:xfrm rot="5400013">
            <a:off x="1000916" y="1856538"/>
            <a:ext cx="428625" cy="1591"/>
          </a:xfrm>
          <a:prstGeom prst="straightConnector1">
            <a:avLst/>
          </a:prstGeom>
          <a:noFill/>
          <a:ln w="25402">
            <a:solidFill>
              <a:srgbClr val="17375E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sp>
        <p:nvSpPr>
          <p:cNvPr id="20" name="Прямоугольник 32"/>
          <p:cNvSpPr/>
          <p:nvPr/>
        </p:nvSpPr>
        <p:spPr>
          <a:xfrm>
            <a:off x="214317" y="2714625"/>
            <a:ext cx="2000250" cy="78581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Национальная экономика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47,2</a:t>
            </a:r>
          </a:p>
        </p:txBody>
      </p:sp>
      <p:cxnSp>
        <p:nvCxnSpPr>
          <p:cNvPr id="21" name="Прямая соединительная линия 34"/>
          <p:cNvCxnSpPr>
            <a:endCxn id="20" idx="0"/>
          </p:cNvCxnSpPr>
          <p:nvPr/>
        </p:nvCxnSpPr>
        <p:spPr>
          <a:xfrm rot="5400013">
            <a:off x="965205" y="2463795"/>
            <a:ext cx="500048" cy="1591"/>
          </a:xfrm>
          <a:prstGeom prst="straightConnector1">
            <a:avLst/>
          </a:prstGeom>
          <a:noFill/>
          <a:ln w="25402">
            <a:solidFill>
              <a:srgbClr val="17375E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sp>
        <p:nvSpPr>
          <p:cNvPr id="22" name="Прямоугольник 37"/>
          <p:cNvSpPr/>
          <p:nvPr/>
        </p:nvSpPr>
        <p:spPr>
          <a:xfrm>
            <a:off x="714375" y="3714749"/>
            <a:ext cx="2571749" cy="78581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Общегосударственные вопросы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71,3</a:t>
            </a:r>
          </a:p>
        </p:txBody>
      </p:sp>
      <p:cxnSp>
        <p:nvCxnSpPr>
          <p:cNvPr id="23" name="Прямая соединительная линия 38"/>
          <p:cNvCxnSpPr/>
          <p:nvPr/>
        </p:nvCxnSpPr>
        <p:spPr>
          <a:xfrm rot="5400013">
            <a:off x="2322484" y="2249386"/>
            <a:ext cx="1214442" cy="1582"/>
          </a:xfrm>
          <a:prstGeom prst="straightConnector1">
            <a:avLst/>
          </a:prstGeom>
          <a:noFill/>
          <a:ln w="25402">
            <a:solidFill>
              <a:srgbClr val="17375E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sp>
        <p:nvSpPr>
          <p:cNvPr id="24" name="Прямоугольник 39"/>
          <p:cNvSpPr/>
          <p:nvPr/>
        </p:nvSpPr>
        <p:spPr>
          <a:xfrm>
            <a:off x="5000625" y="2214567"/>
            <a:ext cx="1714500" cy="50005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Здравоохранение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0,3</a:t>
            </a:r>
          </a:p>
        </p:txBody>
      </p:sp>
      <p:cxnSp>
        <p:nvCxnSpPr>
          <p:cNvPr id="25" name="Прямая соединительная линия 40"/>
          <p:cNvCxnSpPr/>
          <p:nvPr/>
        </p:nvCxnSpPr>
        <p:spPr>
          <a:xfrm rot="5400013">
            <a:off x="3358357" y="1856446"/>
            <a:ext cx="428625" cy="1591"/>
          </a:xfrm>
          <a:prstGeom prst="straightConnector1">
            <a:avLst/>
          </a:prstGeom>
          <a:noFill/>
          <a:ln w="25402">
            <a:solidFill>
              <a:srgbClr val="17375E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sp>
        <p:nvSpPr>
          <p:cNvPr id="26" name="Прямоугольник 43"/>
          <p:cNvSpPr/>
          <p:nvPr/>
        </p:nvSpPr>
        <p:spPr>
          <a:xfrm>
            <a:off x="2000250" y="2857500"/>
            <a:ext cx="2357442" cy="71437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Жилищно-коммунальное хозяйство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94,2</a:t>
            </a:r>
          </a:p>
        </p:txBody>
      </p:sp>
      <p:cxnSp>
        <p:nvCxnSpPr>
          <p:cNvPr id="27" name="Прямая соединительная линия 45"/>
          <p:cNvCxnSpPr/>
          <p:nvPr/>
        </p:nvCxnSpPr>
        <p:spPr>
          <a:xfrm rot="5400013">
            <a:off x="3358348" y="2785266"/>
            <a:ext cx="2286000" cy="1582"/>
          </a:xfrm>
          <a:prstGeom prst="straightConnector1">
            <a:avLst/>
          </a:prstGeom>
          <a:noFill/>
          <a:ln w="25402">
            <a:solidFill>
              <a:srgbClr val="17375E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sp>
        <p:nvSpPr>
          <p:cNvPr id="28" name="Прямоугольник 48"/>
          <p:cNvSpPr/>
          <p:nvPr/>
        </p:nvSpPr>
        <p:spPr>
          <a:xfrm>
            <a:off x="3357567" y="4071942"/>
            <a:ext cx="1857374" cy="6429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Социальная политика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33,2</a:t>
            </a:r>
          </a:p>
        </p:txBody>
      </p:sp>
      <p:sp>
        <p:nvSpPr>
          <p:cNvPr id="29" name="Прямоугольник 52"/>
          <p:cNvSpPr/>
          <p:nvPr/>
        </p:nvSpPr>
        <p:spPr>
          <a:xfrm>
            <a:off x="2786067" y="2071692"/>
            <a:ext cx="1857374" cy="6429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Культура и кинематография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51,6</a:t>
            </a:r>
          </a:p>
        </p:txBody>
      </p:sp>
      <p:cxnSp>
        <p:nvCxnSpPr>
          <p:cNvPr id="30" name="Прямая соединительная линия 53"/>
          <p:cNvCxnSpPr/>
          <p:nvPr/>
        </p:nvCxnSpPr>
        <p:spPr>
          <a:xfrm rot="5400013">
            <a:off x="4287041" y="2428038"/>
            <a:ext cx="1571625" cy="1591"/>
          </a:xfrm>
          <a:prstGeom prst="straightConnector1">
            <a:avLst/>
          </a:prstGeom>
          <a:noFill/>
          <a:ln w="25402">
            <a:solidFill>
              <a:srgbClr val="17375E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31" name="Прямая соединительная линия 55"/>
          <p:cNvCxnSpPr/>
          <p:nvPr/>
        </p:nvCxnSpPr>
        <p:spPr>
          <a:xfrm rot="5400013">
            <a:off x="5465753" y="1892295"/>
            <a:ext cx="642952" cy="1591"/>
          </a:xfrm>
          <a:prstGeom prst="straightConnector1">
            <a:avLst/>
          </a:prstGeom>
          <a:noFill/>
          <a:ln w="25402">
            <a:solidFill>
              <a:srgbClr val="17375E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sp>
        <p:nvSpPr>
          <p:cNvPr id="32" name="Прямоугольник 56"/>
          <p:cNvSpPr/>
          <p:nvPr/>
        </p:nvSpPr>
        <p:spPr>
          <a:xfrm>
            <a:off x="4500567" y="3286125"/>
            <a:ext cx="1857374" cy="64294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Физическая культура и спорт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4,9</a:t>
            </a:r>
          </a:p>
        </p:txBody>
      </p:sp>
      <p:cxnSp>
        <p:nvCxnSpPr>
          <p:cNvPr id="33" name="Прямая соединительная линия 59"/>
          <p:cNvCxnSpPr/>
          <p:nvPr/>
        </p:nvCxnSpPr>
        <p:spPr>
          <a:xfrm rot="5400013">
            <a:off x="5358599" y="2999538"/>
            <a:ext cx="2714625" cy="1591"/>
          </a:xfrm>
          <a:prstGeom prst="straightConnector1">
            <a:avLst/>
          </a:prstGeom>
          <a:noFill/>
          <a:ln w="25402">
            <a:solidFill>
              <a:srgbClr val="17375E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sp>
        <p:nvSpPr>
          <p:cNvPr id="34" name="Прямоугольник 61"/>
          <p:cNvSpPr/>
          <p:nvPr/>
        </p:nvSpPr>
        <p:spPr>
          <a:xfrm>
            <a:off x="5214942" y="4643442"/>
            <a:ext cx="2857500" cy="42862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Национальная оборона,  национальная безопасность и правоохранительная деятельность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9,5</a:t>
            </a:r>
          </a:p>
        </p:txBody>
      </p:sp>
      <p:sp>
        <p:nvSpPr>
          <p:cNvPr id="35" name="Прямоугольник 64"/>
          <p:cNvSpPr/>
          <p:nvPr/>
        </p:nvSpPr>
        <p:spPr>
          <a:xfrm>
            <a:off x="6357942" y="2214567"/>
            <a:ext cx="1857374" cy="6429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Охрана окружающей среды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1,0</a:t>
            </a:r>
          </a:p>
        </p:txBody>
      </p:sp>
      <p:cxnSp>
        <p:nvCxnSpPr>
          <p:cNvPr id="36" name="Прямая соединительная линия 65"/>
          <p:cNvCxnSpPr/>
          <p:nvPr/>
        </p:nvCxnSpPr>
        <p:spPr>
          <a:xfrm rot="5400013">
            <a:off x="7215982" y="2427946"/>
            <a:ext cx="1571625" cy="1591"/>
          </a:xfrm>
          <a:prstGeom prst="straightConnector1">
            <a:avLst/>
          </a:prstGeom>
          <a:noFill/>
          <a:ln w="25402">
            <a:solidFill>
              <a:srgbClr val="17375E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sp>
        <p:nvSpPr>
          <p:cNvPr id="37" name="Прямоугольник 69"/>
          <p:cNvSpPr/>
          <p:nvPr/>
        </p:nvSpPr>
        <p:spPr>
          <a:xfrm>
            <a:off x="6643692" y="5429250"/>
            <a:ext cx="2786057" cy="64294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Обслуживание государственного и муниципального долга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0,2</a:t>
            </a:r>
          </a:p>
        </p:txBody>
      </p:sp>
      <p:sp>
        <p:nvSpPr>
          <p:cNvPr id="38" name="Прямоугольник 76"/>
          <p:cNvSpPr/>
          <p:nvPr/>
        </p:nvSpPr>
        <p:spPr>
          <a:xfrm>
            <a:off x="7072317" y="3429000"/>
            <a:ext cx="1500182" cy="64294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Средства массовой информации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0,2</a:t>
            </a:r>
          </a:p>
        </p:txBody>
      </p:sp>
      <p:sp>
        <p:nvSpPr>
          <p:cNvPr id="39" name="Прямоугольник 44"/>
          <p:cNvSpPr/>
          <p:nvPr/>
        </p:nvSpPr>
        <p:spPr>
          <a:xfrm>
            <a:off x="0" y="0"/>
            <a:ext cx="9144000" cy="92392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245794"/>
                </a:solidFill>
                <a:uFillTx/>
                <a:latin typeface="Times New Roman" pitchFamily="18"/>
                <a:cs typeface="Times New Roman" pitchFamily="18"/>
              </a:rPr>
              <a:t>Распределение расходов бюджета на 2019 год в разрезе разделов классификации расходов бюджета, соответствующих распределению расходов по выполняемым городским округом полномочиям, в млн. рублей</a:t>
            </a:r>
          </a:p>
        </p:txBody>
      </p:sp>
      <p:sp>
        <p:nvSpPr>
          <p:cNvPr id="40" name="Овал 40"/>
          <p:cNvSpPr/>
          <p:nvPr/>
        </p:nvSpPr>
        <p:spPr>
          <a:xfrm>
            <a:off x="785789" y="5072076"/>
            <a:ext cx="2928960" cy="9144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9BBB59"/>
          </a:solidFill>
          <a:ln w="25402">
            <a:solidFill>
              <a:srgbClr val="71893F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Всего расходы – 684,3 млн.рублей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7"/>
          <p:cNvSpPr/>
          <p:nvPr/>
        </p:nvSpPr>
        <p:spPr>
          <a:xfrm>
            <a:off x="6072192" y="5214942"/>
            <a:ext cx="714375" cy="42862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206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grpSp>
        <p:nvGrpSpPr>
          <p:cNvPr id="3" name="Группа 21"/>
          <p:cNvGrpSpPr/>
          <p:nvPr/>
        </p:nvGrpSpPr>
        <p:grpSpPr>
          <a:xfrm>
            <a:off x="142875" y="1139827"/>
            <a:ext cx="8286749" cy="5510210"/>
            <a:chOff x="142875" y="1139827"/>
            <a:chExt cx="8286749" cy="5510210"/>
          </a:xfrm>
        </p:grpSpPr>
        <p:sp>
          <p:nvSpPr>
            <p:cNvPr id="4" name="Дуга 1" descr="media\image62.png"/>
            <p:cNvSpPr/>
            <p:nvPr/>
          </p:nvSpPr>
          <p:spPr>
            <a:xfrm>
              <a:off x="1199107" y="1139827"/>
              <a:ext cx="6748308" cy="45516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52399"/>
                <a:gd name="f7" fmla="val 4552203"/>
                <a:gd name="f8" fmla="val 1967048"/>
                <a:gd name="f9" fmla="val 180513"/>
                <a:gd name="f10" fmla="val 1967047"/>
                <a:gd name="f11" fmla="val 180512"/>
                <a:gd name="f12" fmla="val 2365364"/>
                <a:gd name="f13" fmla="val 61388"/>
                <a:gd name="f14" fmla="val 2793572"/>
                <a:gd name="f15" fmla="+- 0 0 1"/>
                <a:gd name="f16" fmla="val 3226200"/>
                <a:gd name="f17" fmla="val 5007980"/>
                <a:gd name="f18" fmla="val 1019045"/>
                <a:gd name="f19" fmla="val 2276102"/>
                <a:gd name="f20" fmla="val 3533158"/>
                <a:gd name="f21" fmla="val 4552204"/>
                <a:gd name="f22" fmla="val 1444419"/>
                <a:gd name="f23" fmla="val 1"/>
                <a:gd name="f24" fmla="val 2257330"/>
                <a:gd name="f25" fmla="val 330"/>
                <a:gd name="f26" fmla="val 2238560"/>
                <a:gd name="f27" fmla="val 988"/>
                <a:gd name="f28" fmla="val 2219795"/>
                <a:gd name="f29" fmla="val 3226199"/>
                <a:gd name="f30" fmla="+- 0 0 -360"/>
                <a:gd name="f31" fmla="+- 0 0 -90"/>
                <a:gd name="f32" fmla="+- 0 0 -180"/>
                <a:gd name="f33" fmla="+- 0 0 -270"/>
                <a:gd name="f34" fmla="*/ f3 1 6452399"/>
                <a:gd name="f35" fmla="*/ f4 1 4552203"/>
                <a:gd name="f36" fmla="+- f7 0 f5"/>
                <a:gd name="f37" fmla="+- f6 0 f5"/>
                <a:gd name="f38" fmla="*/ f30 f0 1"/>
                <a:gd name="f39" fmla="*/ f31 f0 1"/>
                <a:gd name="f40" fmla="*/ f32 f0 1"/>
                <a:gd name="f41" fmla="*/ f33 f0 1"/>
                <a:gd name="f42" fmla="*/ f37 1 6452399"/>
                <a:gd name="f43" fmla="*/ f36 1 4552203"/>
                <a:gd name="f44" fmla="*/ 3226208 f37 1"/>
                <a:gd name="f45" fmla="*/ 0 f36 1"/>
                <a:gd name="f46" fmla="*/ 6452399 f37 1"/>
                <a:gd name="f47" fmla="*/ 2276110 f36 1"/>
                <a:gd name="f48" fmla="*/ 4552203 f36 1"/>
                <a:gd name="f49" fmla="*/ 0 f37 1"/>
                <a:gd name="f50" fmla="*/ 1967052 f37 1"/>
                <a:gd name="f51" fmla="*/ 180513 f36 1"/>
                <a:gd name="f52" fmla="*/ 3226206 f37 1"/>
                <a:gd name="f53" fmla="*/ 987 f37 1"/>
                <a:gd name="f54" fmla="*/ 2219801 f36 1"/>
                <a:gd name="f55" fmla="*/ f38 1 f2"/>
                <a:gd name="f56" fmla="*/ f39 1 f2"/>
                <a:gd name="f57" fmla="*/ f40 1 f2"/>
                <a:gd name="f58" fmla="*/ f41 1 f2"/>
                <a:gd name="f59" fmla="*/ f44 1 6452399"/>
                <a:gd name="f60" fmla="*/ f45 1 4552203"/>
                <a:gd name="f61" fmla="*/ f46 1 6452399"/>
                <a:gd name="f62" fmla="*/ f47 1 4552203"/>
                <a:gd name="f63" fmla="*/ f48 1 4552203"/>
                <a:gd name="f64" fmla="*/ f49 1 6452399"/>
                <a:gd name="f65" fmla="*/ f50 1 6452399"/>
                <a:gd name="f66" fmla="*/ f51 1 4552203"/>
                <a:gd name="f67" fmla="*/ f52 1 6452399"/>
                <a:gd name="f68" fmla="*/ f53 1 6452399"/>
                <a:gd name="f69" fmla="*/ f54 1 4552203"/>
                <a:gd name="f70" fmla="+- f55 0 f1"/>
                <a:gd name="f71" fmla="+- f56 0 f1"/>
                <a:gd name="f72" fmla="+- f57 0 f1"/>
                <a:gd name="f73" fmla="+- f58 0 f1"/>
                <a:gd name="f74" fmla="*/ f59 1 f42"/>
                <a:gd name="f75" fmla="*/ f60 1 f43"/>
                <a:gd name="f76" fmla="*/ f61 1 f42"/>
                <a:gd name="f77" fmla="*/ f62 1 f43"/>
                <a:gd name="f78" fmla="*/ f63 1 f43"/>
                <a:gd name="f79" fmla="*/ f64 1 f42"/>
                <a:gd name="f80" fmla="*/ f65 1 f42"/>
                <a:gd name="f81" fmla="*/ f66 1 f43"/>
                <a:gd name="f82" fmla="*/ f67 1 f42"/>
                <a:gd name="f83" fmla="*/ f68 1 f42"/>
                <a:gd name="f84" fmla="*/ f69 1 f43"/>
                <a:gd name="f85" fmla="*/ f79 f34 1"/>
                <a:gd name="f86" fmla="*/ f76 f34 1"/>
                <a:gd name="f87" fmla="*/ f78 f35 1"/>
                <a:gd name="f88" fmla="*/ f75 f35 1"/>
                <a:gd name="f89" fmla="*/ f74 f34 1"/>
                <a:gd name="f90" fmla="*/ f77 f35 1"/>
                <a:gd name="f91" fmla="*/ f80 f34 1"/>
                <a:gd name="f92" fmla="*/ f81 f35 1"/>
                <a:gd name="f93" fmla="*/ f82 f34 1"/>
                <a:gd name="f94" fmla="*/ f83 f34 1"/>
                <a:gd name="f95" fmla="*/ f84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89" y="f88"/>
                </a:cxn>
                <a:cxn ang="f71">
                  <a:pos x="f86" y="f90"/>
                </a:cxn>
                <a:cxn ang="f72">
                  <a:pos x="f89" y="f87"/>
                </a:cxn>
                <a:cxn ang="f73">
                  <a:pos x="f85" y="f90"/>
                </a:cxn>
                <a:cxn ang="f73">
                  <a:pos x="f91" y="f92"/>
                </a:cxn>
                <a:cxn ang="f73">
                  <a:pos x="f93" y="f90"/>
                </a:cxn>
                <a:cxn ang="f70">
                  <a:pos x="f94" y="f95"/>
                </a:cxn>
              </a:cxnLst>
              <a:rect l="f85" t="f88" r="f86" b="f87"/>
              <a:pathLst>
                <a:path w="6452399" h="4552203" stroke="0">
                  <a:moveTo>
                    <a:pt x="f8" y="f9"/>
                  </a:moveTo>
                  <a:lnTo>
                    <a:pt x="f10" y="f11"/>
                  </a:lnTo>
                  <a:cubicBezTo>
                    <a:pt x="f12" y="f13"/>
                    <a:pt x="f14" y="f15"/>
                    <a:pt x="f16" y="f5"/>
                  </a:cubicBezTo>
                  <a:cubicBezTo>
                    <a:pt x="f17" y="f5"/>
                    <a:pt x="f6" y="f18"/>
                    <a:pt x="f6" y="f19"/>
                  </a:cubicBezTo>
                  <a:cubicBezTo>
                    <a:pt x="f6" y="f20"/>
                    <a:pt x="f17" y="f21"/>
                    <a:pt x="f16" y="f21"/>
                  </a:cubicBezTo>
                  <a:cubicBezTo>
                    <a:pt x="f22" y="f21"/>
                    <a:pt x="f23" y="f20"/>
                    <a:pt x="f23" y="f19"/>
                  </a:cubicBezTo>
                  <a:cubicBezTo>
                    <a:pt x="f5" y="f24"/>
                    <a:pt x="f25" y="f26"/>
                    <a:pt x="f27" y="f28"/>
                  </a:cubicBezTo>
                  <a:lnTo>
                    <a:pt x="f29" y="f19"/>
                  </a:lnTo>
                  <a:close/>
                </a:path>
                <a:path w="6452399" h="4552203" fill="none">
                  <a:moveTo>
                    <a:pt x="f8" y="f9"/>
                  </a:moveTo>
                  <a:lnTo>
                    <a:pt x="f10" y="f11"/>
                  </a:lnTo>
                  <a:cubicBezTo>
                    <a:pt x="f12" y="f13"/>
                    <a:pt x="f14" y="f15"/>
                    <a:pt x="f16" y="f5"/>
                  </a:cubicBezTo>
                  <a:cubicBezTo>
                    <a:pt x="f17" y="f5"/>
                    <a:pt x="f6" y="f18"/>
                    <a:pt x="f6" y="f19"/>
                  </a:cubicBezTo>
                  <a:cubicBezTo>
                    <a:pt x="f6" y="f20"/>
                    <a:pt x="f17" y="f21"/>
                    <a:pt x="f16" y="f21"/>
                  </a:cubicBezTo>
                  <a:cubicBezTo>
                    <a:pt x="f22" y="f21"/>
                    <a:pt x="f23" y="f20"/>
                    <a:pt x="f23" y="f19"/>
                  </a:cubicBezTo>
                  <a:cubicBezTo>
                    <a:pt x="f5" y="f24"/>
                    <a:pt x="f25" y="f26"/>
                    <a:pt x="f27" y="f28"/>
                  </a:cubicBezTo>
                </a:path>
              </a:pathLst>
            </a:custGeom>
            <a:blipFill>
              <a:blip r:embed="rId2" r:link="rId3" cstate="print">
                <a:alphaModFix/>
              </a:blip>
              <a:stretch>
                <a:fillRect/>
              </a:stretch>
            </a:blipFill>
            <a:ln w="34920">
              <a:solidFill>
                <a:srgbClr val="926255"/>
              </a:solidFill>
              <a:prstDash val="solid"/>
              <a:round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Овал 2"/>
            <p:cNvSpPr/>
            <p:nvPr/>
          </p:nvSpPr>
          <p:spPr>
            <a:xfrm>
              <a:off x="577845" y="1155701"/>
              <a:ext cx="4041776" cy="291624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1 0"/>
                <a:gd name="f15" fmla="*/ f9 f0 1"/>
                <a:gd name="f16" fmla="*/ f10 f0 1"/>
                <a:gd name="f17" fmla="?: f11 f4 1"/>
                <a:gd name="f18" fmla="?: f12 f5 1"/>
                <a:gd name="f19" fmla="?: f13 f6 1"/>
                <a:gd name="f20" fmla="+- f14 0 f1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1 0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0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0 1"/>
                <a:gd name="f47" fmla="*/ f42 f30 1"/>
                <a:gd name="f48" fmla="*/ f41 f30 1"/>
                <a:gd name="f49" fmla="*/ f46 1 f8"/>
                <a:gd name="f50" fmla="*/ f44 f30 1"/>
                <a:gd name="f51" fmla="+- f49 0 f1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0" swAng="f1"/>
                  <a:arcTo wR="f47" hR="f48" stAng="f2" swAng="f1"/>
                  <a:arcTo wR="f47" hR="f48" stAng="f7" swAng="f1"/>
                  <a:arcTo wR="f47" hR="f48" stAng="f1" swAng="f1"/>
                  <a:close/>
                </a:path>
              </a:pathLst>
            </a:custGeom>
            <a:solidFill>
              <a:srgbClr val="A7D872"/>
            </a:solidFill>
            <a:ln>
              <a:noFill/>
              <a:prstDash val="solid"/>
            </a:ln>
            <a:effectLst>
              <a:outerShdw dist="50804" dir="5400000" algn="tl">
                <a:srgbClr val="4E3B30">
                  <a:alpha val="60000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endParaRPr>
            </a:p>
          </p:txBody>
        </p:sp>
        <p:sp>
          <p:nvSpPr>
            <p:cNvPr id="6" name="Овал 3"/>
            <p:cNvSpPr/>
            <p:nvPr/>
          </p:nvSpPr>
          <p:spPr>
            <a:xfrm>
              <a:off x="5141908" y="1214442"/>
              <a:ext cx="3047996" cy="228600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1 0"/>
                <a:gd name="f15" fmla="*/ f9 f0 1"/>
                <a:gd name="f16" fmla="*/ f10 f0 1"/>
                <a:gd name="f17" fmla="?: f11 f4 1"/>
                <a:gd name="f18" fmla="?: f12 f5 1"/>
                <a:gd name="f19" fmla="?: f13 f6 1"/>
                <a:gd name="f20" fmla="+- f14 0 f1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1 0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0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0 1"/>
                <a:gd name="f47" fmla="*/ f42 f30 1"/>
                <a:gd name="f48" fmla="*/ f41 f30 1"/>
                <a:gd name="f49" fmla="*/ f46 1 f8"/>
                <a:gd name="f50" fmla="*/ f44 f30 1"/>
                <a:gd name="f51" fmla="+- f49 0 f1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0" swAng="f1"/>
                  <a:arcTo wR="f47" hR="f48" stAng="f2" swAng="f1"/>
                  <a:arcTo wR="f47" hR="f48" stAng="f7" swAng="f1"/>
                  <a:arcTo wR="f47" hR="f48" stAng="f1" swAng="f1"/>
                  <a:close/>
                </a:path>
              </a:pathLst>
            </a:custGeom>
            <a:solidFill>
              <a:srgbClr val="A994E4"/>
            </a:solidFill>
            <a:ln>
              <a:noFill/>
              <a:prstDash val="solid"/>
            </a:ln>
            <a:effectLst>
              <a:outerShdw dist="50804" dir="5400000" algn="tl">
                <a:srgbClr val="4E3B30">
                  <a:alpha val="60000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endParaRPr>
            </a:p>
          </p:txBody>
        </p:sp>
        <p:sp>
          <p:nvSpPr>
            <p:cNvPr id="7" name="Овал 4"/>
            <p:cNvSpPr/>
            <p:nvPr/>
          </p:nvSpPr>
          <p:spPr>
            <a:xfrm>
              <a:off x="6648446" y="3857625"/>
              <a:ext cx="1781178" cy="143827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1 0"/>
                <a:gd name="f15" fmla="*/ f9 f0 1"/>
                <a:gd name="f16" fmla="*/ f10 f0 1"/>
                <a:gd name="f17" fmla="?: f11 f4 1"/>
                <a:gd name="f18" fmla="?: f12 f5 1"/>
                <a:gd name="f19" fmla="?: f13 f6 1"/>
                <a:gd name="f20" fmla="+- f14 0 f1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1 0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0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0 1"/>
                <a:gd name="f47" fmla="*/ f42 f30 1"/>
                <a:gd name="f48" fmla="*/ f41 f30 1"/>
                <a:gd name="f49" fmla="*/ f46 1 f8"/>
                <a:gd name="f50" fmla="*/ f44 f30 1"/>
                <a:gd name="f51" fmla="+- f49 0 f1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0" swAng="f1"/>
                  <a:arcTo wR="f47" hR="f48" stAng="f2" swAng="f1"/>
                  <a:arcTo wR="f47" hR="f48" stAng="f7" swAng="f1"/>
                  <a:arcTo wR="f47" hR="f48" stAng="f1" swAng="f1"/>
                  <a:close/>
                </a:path>
              </a:pathLst>
            </a:custGeom>
            <a:solidFill>
              <a:srgbClr val="EDB176"/>
            </a:solidFill>
            <a:ln>
              <a:noFill/>
              <a:prstDash val="solid"/>
            </a:ln>
            <a:effectLst>
              <a:outerShdw dist="50804" dir="5400000" algn="tl">
                <a:srgbClr val="4E3B30">
                  <a:alpha val="60000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800" b="0" i="0" u="none" strike="noStrike" kern="0" cap="none" spc="0" baseline="0">
                  <a:solidFill>
                    <a:srgbClr val="002060"/>
                  </a:solidFill>
                  <a:uFillTx/>
                  <a:latin typeface="Times New Roman" pitchFamily="18"/>
                  <a:cs typeface="Times New Roman" pitchFamily="18"/>
                </a:rPr>
                <a:t>9,0%</a:t>
              </a:r>
            </a:p>
          </p:txBody>
        </p:sp>
        <p:sp>
          <p:nvSpPr>
            <p:cNvPr id="8" name="Прямоугольник 5"/>
            <p:cNvSpPr/>
            <p:nvPr/>
          </p:nvSpPr>
          <p:spPr>
            <a:xfrm>
              <a:off x="4768632" y="3714777"/>
              <a:ext cx="2296012" cy="1267522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400" b="1" i="0" u="none" strike="noStrike" kern="1200" cap="none" spc="0" baseline="0">
                  <a:solidFill>
                    <a:srgbClr val="002060"/>
                  </a:solidFill>
                  <a:uFillTx/>
                  <a:latin typeface="Times New Roman" pitchFamily="18"/>
                  <a:cs typeface="Times New Roman" pitchFamily="18"/>
                </a:rPr>
                <a:t>Управление культуры, туризма и молодёжной политики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000" b="0" i="0" u="none" strike="noStrike" kern="1200" cap="none" spc="0" baseline="0">
                  <a:solidFill>
                    <a:srgbClr val="002060"/>
                  </a:solidFill>
                  <a:uFillTx/>
                  <a:latin typeface="Times New Roman" pitchFamily="18"/>
                  <a:cs typeface="Times New Roman" pitchFamily="18"/>
                </a:rPr>
                <a:t>(1 казенное учреждение и 3 бюджетных учреждения</a:t>
              </a:r>
              <a:endParaRPr lang="ru-RU" sz="1000" b="0" i="0" u="none" strike="noStrike" kern="1200" cap="none" spc="0" baseline="0">
                <a:solidFill>
                  <a:srgbClr val="FFFFFF"/>
                </a:solidFill>
                <a:uFillTx/>
                <a:latin typeface="Franklin Gothic Book" pitchFamily="34"/>
              </a:endParaRPr>
            </a:p>
          </p:txBody>
        </p:sp>
        <p:sp>
          <p:nvSpPr>
            <p:cNvPr id="9" name="Прямоугольник 7"/>
            <p:cNvSpPr/>
            <p:nvPr/>
          </p:nvSpPr>
          <p:spPr>
            <a:xfrm>
              <a:off x="5786432" y="5786213"/>
              <a:ext cx="1419578" cy="715005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400" b="1" i="0" u="none" strike="noStrike" kern="1200" cap="none" spc="0" baseline="0">
                  <a:solidFill>
                    <a:srgbClr val="002060"/>
                  </a:solidFill>
                  <a:uFillTx/>
                  <a:latin typeface="Times New Roman" pitchFamily="18"/>
                  <a:cs typeface="Times New Roman" pitchFamily="18"/>
                </a:rPr>
                <a:t>Финансовое  управление  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000" b="1" i="0" u="none" strike="noStrike" kern="1200" cap="none" spc="0" baseline="0">
                  <a:solidFill>
                    <a:srgbClr val="002060"/>
                  </a:solidFill>
                  <a:uFillTx/>
                  <a:latin typeface="Times New Roman" pitchFamily="18"/>
                  <a:cs typeface="Times New Roman" pitchFamily="18"/>
                </a:rPr>
                <a:t>(1 учреждение)</a:t>
              </a:r>
            </a:p>
          </p:txBody>
        </p:sp>
        <p:sp>
          <p:nvSpPr>
            <p:cNvPr id="10" name="Прямоугольник 12"/>
            <p:cNvSpPr/>
            <p:nvPr/>
          </p:nvSpPr>
          <p:spPr>
            <a:xfrm>
              <a:off x="3670785" y="6165177"/>
              <a:ext cx="1498152" cy="478222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400" b="1" i="0" u="none" strike="noStrike" kern="1200" cap="none" spc="0" baseline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endParaRPr>
            </a:p>
          </p:txBody>
        </p:sp>
        <p:sp>
          <p:nvSpPr>
            <p:cNvPr id="11" name="Овал 13"/>
            <p:cNvSpPr/>
            <p:nvPr/>
          </p:nvSpPr>
          <p:spPr>
            <a:xfrm>
              <a:off x="3046415" y="5286375"/>
              <a:ext cx="750886" cy="59054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1 0"/>
                <a:gd name="f15" fmla="*/ f9 f0 1"/>
                <a:gd name="f16" fmla="*/ f10 f0 1"/>
                <a:gd name="f17" fmla="?: f11 f4 1"/>
                <a:gd name="f18" fmla="?: f12 f5 1"/>
                <a:gd name="f19" fmla="?: f13 f6 1"/>
                <a:gd name="f20" fmla="+- f14 0 f1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1 0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0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0 1"/>
                <a:gd name="f47" fmla="*/ f42 f30 1"/>
                <a:gd name="f48" fmla="*/ f41 f30 1"/>
                <a:gd name="f49" fmla="*/ f46 1 f8"/>
                <a:gd name="f50" fmla="*/ f44 f30 1"/>
                <a:gd name="f51" fmla="+- f49 0 f1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0" swAng="f1"/>
                  <a:arcTo wR="f47" hR="f48" stAng="f2" swAng="f1"/>
                  <a:arcTo wR="f47" hR="f48" stAng="f7" swAng="f1"/>
                  <a:arcTo wR="f47" hR="f48" stAng="f1" swAng="f1"/>
                  <a:close/>
                </a:path>
              </a:pathLst>
            </a:custGeom>
            <a:solidFill>
              <a:srgbClr val="C4D054">
                <a:alpha val="85000"/>
              </a:srgbClr>
            </a:solidFill>
            <a:ln>
              <a:noFill/>
              <a:prstDash val="solid"/>
            </a:ln>
            <a:effectLst>
              <a:outerShdw dist="50804" dir="5400000" algn="tl">
                <a:srgbClr val="4E3B30">
                  <a:alpha val="60000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endParaRPr>
            </a:p>
          </p:txBody>
        </p:sp>
        <p:sp>
          <p:nvSpPr>
            <p:cNvPr id="12" name="Овал 14"/>
            <p:cNvSpPr/>
            <p:nvPr/>
          </p:nvSpPr>
          <p:spPr>
            <a:xfrm>
              <a:off x="1560515" y="4487866"/>
              <a:ext cx="638178" cy="484183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1 0"/>
                <a:gd name="f15" fmla="*/ f9 f0 1"/>
                <a:gd name="f16" fmla="*/ f10 f0 1"/>
                <a:gd name="f17" fmla="?: f11 f4 1"/>
                <a:gd name="f18" fmla="?: f12 f5 1"/>
                <a:gd name="f19" fmla="?: f13 f6 1"/>
                <a:gd name="f20" fmla="+- f14 0 f1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1 0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0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0 1"/>
                <a:gd name="f47" fmla="*/ f42 f30 1"/>
                <a:gd name="f48" fmla="*/ f41 f30 1"/>
                <a:gd name="f49" fmla="*/ f46 1 f8"/>
                <a:gd name="f50" fmla="*/ f44 f30 1"/>
                <a:gd name="f51" fmla="+- f49 0 f1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0" swAng="f1"/>
                  <a:arcTo wR="f47" hR="f48" stAng="f2" swAng="f1"/>
                  <a:arcTo wR="f47" hR="f48" stAng="f7" swAng="f1"/>
                  <a:arcTo wR="f47" hR="f48" stAng="f1" swAng="f1"/>
                  <a:close/>
                </a:path>
              </a:pathLst>
            </a:custGeom>
            <a:solidFill>
              <a:srgbClr val="F3CD60"/>
            </a:solidFill>
            <a:ln>
              <a:noFill/>
              <a:prstDash val="solid"/>
            </a:ln>
            <a:effectLst>
              <a:outerShdw dist="50804" dir="5400000" algn="tl">
                <a:srgbClr val="4E3B30">
                  <a:alpha val="60000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endParaRPr>
            </a:p>
          </p:txBody>
        </p:sp>
        <p:sp>
          <p:nvSpPr>
            <p:cNvPr id="13" name="Прямоугольник 15"/>
            <p:cNvSpPr/>
            <p:nvPr/>
          </p:nvSpPr>
          <p:spPr>
            <a:xfrm>
              <a:off x="1714509" y="5857646"/>
              <a:ext cx="1683849" cy="792391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400" b="1" i="0" u="none" strike="noStrike" kern="1200" cap="none" spc="0" baseline="0">
                  <a:solidFill>
                    <a:srgbClr val="002060"/>
                  </a:solidFill>
                  <a:uFillTx/>
                  <a:latin typeface="Times New Roman" pitchFamily="18"/>
                  <a:cs typeface="Times New Roman" pitchFamily="18"/>
                </a:rPr>
                <a:t>Дума городского округа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400" b="1" i="0" u="none" strike="noStrike" kern="1200" cap="none" spc="0" baseline="0">
                  <a:solidFill>
                    <a:srgbClr val="002060"/>
                  </a:solidFill>
                  <a:uFillTx/>
                  <a:latin typeface="Times New Roman" pitchFamily="18"/>
                  <a:cs typeface="Times New Roman" pitchFamily="18"/>
                </a:rPr>
                <a:t>0,5% </a:t>
              </a:r>
              <a:r>
                <a:rPr lang="ru-RU" sz="1000" b="1" i="0" u="none" strike="noStrike" kern="1200" cap="none" spc="0" baseline="0">
                  <a:solidFill>
                    <a:srgbClr val="002060"/>
                  </a:solidFill>
                  <a:uFillTx/>
                  <a:latin typeface="Times New Roman" pitchFamily="18"/>
                  <a:cs typeface="Times New Roman" pitchFamily="18"/>
                </a:rPr>
                <a:t>(1 учреждение)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400" b="1" i="0" u="none" strike="noStrike" kern="1200" cap="none" spc="0" baseline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endParaRPr>
            </a:p>
          </p:txBody>
        </p:sp>
        <p:sp>
          <p:nvSpPr>
            <p:cNvPr id="14" name="Прямоугольник 16"/>
            <p:cNvSpPr/>
            <p:nvPr/>
          </p:nvSpPr>
          <p:spPr>
            <a:xfrm>
              <a:off x="142875" y="5000432"/>
              <a:ext cx="1816034" cy="714347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400" b="1" i="0" u="none" strike="noStrike" kern="1200" cap="none" spc="0" baseline="0">
                  <a:solidFill>
                    <a:srgbClr val="002060"/>
                  </a:solidFill>
                  <a:uFillTx/>
                  <a:latin typeface="Times New Roman" pitchFamily="18"/>
                  <a:cs typeface="Times New Roman" pitchFamily="18"/>
                </a:rPr>
                <a:t>Контрольно-счётная палата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400" b="1" i="0" u="none" strike="noStrike" kern="1200" cap="none" spc="0" baseline="0">
                  <a:solidFill>
                    <a:srgbClr val="002060"/>
                  </a:solidFill>
                  <a:uFillTx/>
                  <a:latin typeface="Times New Roman" pitchFamily="18"/>
                  <a:cs typeface="Times New Roman" pitchFamily="18"/>
                </a:rPr>
                <a:t>0,4% </a:t>
              </a:r>
              <a:r>
                <a:rPr lang="ru-RU" sz="1000" b="1" i="0" u="none" strike="noStrike" kern="1200" cap="none" spc="0" baseline="0">
                  <a:solidFill>
                    <a:srgbClr val="002060"/>
                  </a:solidFill>
                  <a:uFillTx/>
                  <a:latin typeface="Times New Roman" pitchFamily="18"/>
                  <a:cs typeface="Times New Roman" pitchFamily="18"/>
                </a:rPr>
                <a:t>(1 учреждение)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400" b="1" i="0" u="none" strike="noStrike" kern="1200" cap="none" spc="0" baseline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endParaRPr>
            </a:p>
          </p:txBody>
        </p:sp>
        <p:sp>
          <p:nvSpPr>
            <p:cNvPr id="15" name="Овал 8"/>
            <p:cNvSpPr/>
            <p:nvPr/>
          </p:nvSpPr>
          <p:spPr>
            <a:xfrm>
              <a:off x="4918072" y="5214942"/>
              <a:ext cx="1030291" cy="7985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1 0"/>
                <a:gd name="f15" fmla="*/ f9 f0 1"/>
                <a:gd name="f16" fmla="*/ f10 f0 1"/>
                <a:gd name="f17" fmla="?: f11 f4 1"/>
                <a:gd name="f18" fmla="?: f12 f5 1"/>
                <a:gd name="f19" fmla="?: f13 f6 1"/>
                <a:gd name="f20" fmla="+- f14 0 f1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1 0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0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0 1"/>
                <a:gd name="f47" fmla="*/ f42 f30 1"/>
                <a:gd name="f48" fmla="*/ f41 f30 1"/>
                <a:gd name="f49" fmla="*/ f46 1 f8"/>
                <a:gd name="f50" fmla="*/ f44 f30 1"/>
                <a:gd name="f51" fmla="+- f49 0 f1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0" swAng="f1"/>
                  <a:arcTo wR="f47" hR="f48" stAng="f2" swAng="f1"/>
                  <a:arcTo wR="f47" hR="f48" stAng="f7" swAng="f1"/>
                  <a:arcTo wR="f47" hR="f48" stAng="f1" swAng="f1"/>
                  <a:close/>
                </a:path>
              </a:pathLst>
            </a:custGeom>
            <a:solidFill>
              <a:srgbClr val="E79645"/>
            </a:solidFill>
            <a:ln>
              <a:noFill/>
              <a:prstDash val="solid"/>
            </a:ln>
            <a:effectLst>
              <a:outerShdw dist="50804" dir="5400000" algn="tl">
                <a:srgbClr val="4E3B30">
                  <a:alpha val="60000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0" cap="none" spc="0" baseline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endParaRPr>
            </a:p>
          </p:txBody>
        </p:sp>
      </p:grpSp>
      <p:sp>
        <p:nvSpPr>
          <p:cNvPr id="16" name="Прямоугольник 26"/>
          <p:cNvSpPr/>
          <p:nvPr/>
        </p:nvSpPr>
        <p:spPr>
          <a:xfrm>
            <a:off x="6072192" y="5572125"/>
            <a:ext cx="857250" cy="2857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66"/>
                </a:solidFill>
                <a:uFillTx/>
                <a:latin typeface="Times New Roman" pitchFamily="18"/>
                <a:cs typeface="Times New Roman" pitchFamily="18"/>
              </a:rPr>
              <a:t>1,6%</a:t>
            </a:r>
          </a:p>
        </p:txBody>
      </p:sp>
      <p:sp>
        <p:nvSpPr>
          <p:cNvPr id="17" name="Прямоугольник 22"/>
          <p:cNvSpPr/>
          <p:nvPr/>
        </p:nvSpPr>
        <p:spPr>
          <a:xfrm>
            <a:off x="2071692" y="5572125"/>
            <a:ext cx="785807" cy="2857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66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18" name="Прямоугольник 23"/>
          <p:cNvSpPr/>
          <p:nvPr/>
        </p:nvSpPr>
        <p:spPr>
          <a:xfrm>
            <a:off x="5214942" y="1643067"/>
            <a:ext cx="2928932" cy="14287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Администрация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городского округа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 </a:t>
            </a:r>
            <a:r>
              <a:rPr lang="ru-RU" sz="1100" b="0" i="0" u="none" strike="noStrike" kern="1200" cap="none" spc="0" baseline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(13казенных учреждений и 1 бюджетное учреждений)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36,5%</a:t>
            </a: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Franklin Gothic Book" pitchFamily="34"/>
            </a:endParaRPr>
          </a:p>
        </p:txBody>
      </p:sp>
      <p:sp>
        <p:nvSpPr>
          <p:cNvPr id="19" name="Прямоугольник 33"/>
          <p:cNvSpPr/>
          <p:nvPr/>
        </p:nvSpPr>
        <p:spPr>
          <a:xfrm>
            <a:off x="785817" y="1428750"/>
            <a:ext cx="3429000" cy="22860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Управление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образования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b="0" i="0" u="none" strike="noStrike" kern="1200" cap="none" spc="0" baseline="0">
                <a:solidFill>
                  <a:srgbClr val="000066"/>
                </a:solidFill>
                <a:uFillTx/>
                <a:latin typeface="Times New Roman" pitchFamily="18"/>
                <a:cs typeface="Times New Roman" pitchFamily="18"/>
              </a:rPr>
              <a:t>(8 казенных учреждений, 7 автономных и 3 бюджетных учреждения)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52,0%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Franklin Gothic Book" pitchFamily="34"/>
            </a:endParaRPr>
          </a:p>
        </p:txBody>
      </p:sp>
      <p:sp>
        <p:nvSpPr>
          <p:cNvPr id="20" name="Прямоугольник 34"/>
          <p:cNvSpPr/>
          <p:nvPr/>
        </p:nvSpPr>
        <p:spPr>
          <a:xfrm>
            <a:off x="0" y="0"/>
            <a:ext cx="9144000" cy="70802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Распределение расходов бюджета на 2019 год в разрезе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главных распорядителей бюджетных средств </a:t>
            </a:r>
            <a:endParaRPr lang="ru-RU" sz="2000" b="0" i="0" u="none" strike="noStrike" kern="1200" cap="none" spc="0" baseline="0">
              <a:solidFill>
                <a:srgbClr val="000000"/>
              </a:solidFill>
              <a:uFillTx/>
              <a:latin typeface="Franklin Gothic Book" pitchFamily="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341</Words>
  <Application>Microsoft Office PowerPoint</Application>
  <PresentationFormat>Экран (4:3)</PresentationFormat>
  <Paragraphs>87</Paragraphs>
  <Slides>10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Лист Microsoft Office Excel 97-2003</vt:lpstr>
      <vt:lpstr>Слайд 1</vt:lpstr>
      <vt:lpstr>Сведения бюджета ГО Верхотурский на 2019 год и плановый  период 2020 -2021 годов  в сравнении с другими муниципальными образованиями Доходы бюджетов сопоставимых муниципальных образований, в млн.руб.</vt:lpstr>
      <vt:lpstr> Расходы бюджетов сопоставимых муниципальных образований, в млн.руб.</vt:lpstr>
      <vt:lpstr>Доходы бюджета ГО Верхотурский, в млн.руб.</vt:lpstr>
      <vt:lpstr>Структура налоговых и неналоговых доходов бюджета ГО Верхотурский на 2019 год</vt:lpstr>
      <vt:lpstr>Структура безвозмездных поступлений бюджета  ГО Верхотурский на 2019 год </vt:lpstr>
      <vt:lpstr>Расходы бюджета  городского округа Верхотурский, тыс.рублей</vt:lpstr>
      <vt:lpstr>Слайд 8</vt:lpstr>
      <vt:lpstr>Слайд 9</vt:lpstr>
      <vt:lpstr>Слайд 10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BOSS</cp:lastModifiedBy>
  <cp:revision>1</cp:revision>
  <dcterms:created xsi:type="dcterms:W3CDTF">2019-08-22T04:59:21Z</dcterms:created>
  <dcterms:modified xsi:type="dcterms:W3CDTF">2019-08-22T05:09:06Z</dcterms:modified>
</cp:coreProperties>
</file>