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7" r:id="rId2"/>
    <p:sldId id="328" r:id="rId3"/>
    <p:sldId id="329" r:id="rId4"/>
    <p:sldId id="330" r:id="rId5"/>
    <p:sldId id="338" r:id="rId6"/>
    <p:sldId id="339" r:id="rId7"/>
    <p:sldId id="331" r:id="rId8"/>
    <p:sldId id="333" r:id="rId9"/>
    <p:sldId id="335" r:id="rId10"/>
    <p:sldId id="334" r:id="rId11"/>
    <p:sldId id="332" r:id="rId12"/>
    <p:sldId id="336" r:id="rId13"/>
    <p:sldId id="345" r:id="rId14"/>
    <p:sldId id="349" r:id="rId15"/>
    <p:sldId id="351" r:id="rId16"/>
    <p:sldId id="350" r:id="rId17"/>
    <p:sldId id="354" r:id="rId18"/>
    <p:sldId id="353" r:id="rId19"/>
    <p:sldId id="340" r:id="rId20"/>
    <p:sldId id="341" r:id="rId21"/>
  </p:sldIdLst>
  <p:sldSz cx="12192000" cy="6858000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5CD8"/>
    <a:srgbClr val="6F5CE2"/>
    <a:srgbClr val="990000"/>
    <a:srgbClr val="00CC00"/>
    <a:srgbClr val="003300"/>
    <a:srgbClr val="8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75" autoAdjust="0"/>
  </p:normalViewPr>
  <p:slideViewPr>
    <p:cSldViewPr snapToGrid="0">
      <p:cViewPr>
        <p:scale>
          <a:sx n="114" d="100"/>
          <a:sy n="114" d="100"/>
        </p:scale>
        <p:origin x="-438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4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.25913426817121327"/>
                  <c:y val="-0.22232547473137176"/>
                </c:manualLayout>
              </c:layout>
              <c:tx>
                <c:rich>
                  <a:bodyPr rot="0" anchor="t" anchorCtr="0"/>
                  <a:lstStyle/>
                  <a:p>
                    <a:pPr>
                      <a:defRPr/>
                    </a:pPr>
                    <a:r>
                      <a:rPr lang="ru-RU" sz="2000" b="1" dirty="0" smtClean="0"/>
                      <a:t>100%</a:t>
                    </a:r>
                  </a:p>
                  <a:p>
                    <a:pPr>
                      <a:defRPr/>
                    </a:pPr>
                    <a:r>
                      <a:rPr lang="en-US" sz="1700" b="1" dirty="0" smtClean="0"/>
                      <a:t>155157</a:t>
                    </a:r>
                    <a:endParaRPr lang="en-US" sz="1700" b="1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кол-во страхователей на 01.07.2019</c:v>
                </c:pt>
                <c:pt idx="1">
                  <c:v>кол-во страхователей, принимающих БЛ</c:v>
                </c:pt>
                <c:pt idx="2">
                  <c:v>кол-во страхователей, принимающих ЭЛН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155157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1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328B9-9350-42A2-9F9D-45FFA6F97302}" type="doc">
      <dgm:prSet loTypeId="urn:microsoft.com/office/officeart/2005/8/layout/target3" loCatId="relationship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1DA5ED8C-5831-4CCA-8151-80C772600204}">
      <dgm:prSet/>
      <dgm:spPr/>
      <dgm:t>
        <a:bodyPr/>
        <a:lstStyle/>
        <a:p>
          <a:pPr rtl="0"/>
          <a:r>
            <a:rPr lang="ru-RU" b="1" dirty="0" smtClean="0"/>
            <a:t>Заявление о выплате соответствующего вида пособия, комплект документов</a:t>
          </a:r>
          <a:endParaRPr lang="ru-RU" dirty="0"/>
        </a:p>
      </dgm:t>
    </dgm:pt>
    <dgm:pt modelId="{71D1C0EC-E05F-4FD1-80F1-51225A207678}" type="parTrans" cxnId="{A6D4FD82-F28A-4DCE-9CEA-4847675DAD06}">
      <dgm:prSet/>
      <dgm:spPr/>
      <dgm:t>
        <a:bodyPr/>
        <a:lstStyle/>
        <a:p>
          <a:endParaRPr lang="ru-RU"/>
        </a:p>
      </dgm:t>
    </dgm:pt>
    <dgm:pt modelId="{C3807948-3966-46E5-B3AE-8C66A1A1E19F}" type="sibTrans" cxnId="{A6D4FD82-F28A-4DCE-9CEA-4847675DAD06}">
      <dgm:prSet/>
      <dgm:spPr/>
      <dgm:t>
        <a:bodyPr/>
        <a:lstStyle/>
        <a:p>
          <a:endParaRPr lang="ru-RU"/>
        </a:p>
      </dgm:t>
    </dgm:pt>
    <dgm:pt modelId="{8689368E-7574-481E-A7CC-008DBB11112E}" type="pres">
      <dgm:prSet presAssocID="{5A1328B9-9350-42A2-9F9D-45FFA6F9730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26A5AE-CFD5-4D6C-9F61-CB2770386EED}" type="pres">
      <dgm:prSet presAssocID="{1DA5ED8C-5831-4CCA-8151-80C772600204}" presName="circle1" presStyleLbl="node1" presStyleIdx="0" presStyleCnt="1"/>
      <dgm:spPr/>
    </dgm:pt>
    <dgm:pt modelId="{D29BE1A0-EA83-4552-99BE-2D45EE4D1866}" type="pres">
      <dgm:prSet presAssocID="{1DA5ED8C-5831-4CCA-8151-80C772600204}" presName="space" presStyleCnt="0"/>
      <dgm:spPr/>
    </dgm:pt>
    <dgm:pt modelId="{DAFFF4CB-6310-4764-BB11-F6F1B418B4CD}" type="pres">
      <dgm:prSet presAssocID="{1DA5ED8C-5831-4CCA-8151-80C772600204}" presName="rect1" presStyleLbl="alignAcc1" presStyleIdx="0" presStyleCnt="1" custLinFactNeighborX="-498" custLinFactNeighborY="19674"/>
      <dgm:spPr/>
      <dgm:t>
        <a:bodyPr/>
        <a:lstStyle/>
        <a:p>
          <a:endParaRPr lang="ru-RU"/>
        </a:p>
      </dgm:t>
    </dgm:pt>
    <dgm:pt modelId="{23E6F941-39FE-48BD-94D3-14DAD397833D}" type="pres">
      <dgm:prSet presAssocID="{1DA5ED8C-5831-4CCA-8151-80C77260020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C28941-2CD7-43A4-B592-DDE6563529A6}" type="presOf" srcId="{1DA5ED8C-5831-4CCA-8151-80C772600204}" destId="{23E6F941-39FE-48BD-94D3-14DAD397833D}" srcOrd="1" destOrd="0" presId="urn:microsoft.com/office/officeart/2005/8/layout/target3"/>
    <dgm:cxn modelId="{6CBD0038-322D-4D5C-A64F-F38E38D541F0}" type="presOf" srcId="{1DA5ED8C-5831-4CCA-8151-80C772600204}" destId="{DAFFF4CB-6310-4764-BB11-F6F1B418B4CD}" srcOrd="0" destOrd="0" presId="urn:microsoft.com/office/officeart/2005/8/layout/target3"/>
    <dgm:cxn modelId="{A6D4FD82-F28A-4DCE-9CEA-4847675DAD06}" srcId="{5A1328B9-9350-42A2-9F9D-45FFA6F97302}" destId="{1DA5ED8C-5831-4CCA-8151-80C772600204}" srcOrd="0" destOrd="0" parTransId="{71D1C0EC-E05F-4FD1-80F1-51225A207678}" sibTransId="{C3807948-3966-46E5-B3AE-8C66A1A1E19F}"/>
    <dgm:cxn modelId="{1240B564-95C5-4717-B256-1D765A87E006}" type="presOf" srcId="{5A1328B9-9350-42A2-9F9D-45FFA6F97302}" destId="{8689368E-7574-481E-A7CC-008DBB11112E}" srcOrd="0" destOrd="0" presId="urn:microsoft.com/office/officeart/2005/8/layout/target3"/>
    <dgm:cxn modelId="{8B41BF4D-CF5E-4263-8865-6EA59139BC60}" type="presParOf" srcId="{8689368E-7574-481E-A7CC-008DBB11112E}" destId="{FF26A5AE-CFD5-4D6C-9F61-CB2770386EED}" srcOrd="0" destOrd="0" presId="urn:microsoft.com/office/officeart/2005/8/layout/target3"/>
    <dgm:cxn modelId="{74E934CE-BDA2-405C-B1C3-E4D8F8E40AAA}" type="presParOf" srcId="{8689368E-7574-481E-A7CC-008DBB11112E}" destId="{D29BE1A0-EA83-4552-99BE-2D45EE4D1866}" srcOrd="1" destOrd="0" presId="urn:microsoft.com/office/officeart/2005/8/layout/target3"/>
    <dgm:cxn modelId="{DC9EFB17-226E-4257-AEF3-491340068EFB}" type="presParOf" srcId="{8689368E-7574-481E-A7CC-008DBB11112E}" destId="{DAFFF4CB-6310-4764-BB11-F6F1B418B4CD}" srcOrd="2" destOrd="0" presId="urn:microsoft.com/office/officeart/2005/8/layout/target3"/>
    <dgm:cxn modelId="{92D2315D-3894-4C23-90AD-9C8B0904A6DA}" type="presParOf" srcId="{8689368E-7574-481E-A7CC-008DBB11112E}" destId="{23E6F941-39FE-48BD-94D3-14DAD397833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C5FD19-69EB-4A31-AE7F-F7112DAA32FB}" type="doc">
      <dgm:prSet loTypeId="urn:microsoft.com/office/officeart/2005/8/layout/target3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3AD017F7-B99F-4B1D-8DE0-23197609C48C}">
      <dgm:prSet/>
      <dgm:spPr/>
      <dgm:t>
        <a:bodyPr/>
        <a:lstStyle/>
        <a:p>
          <a:pPr rtl="0"/>
          <a:r>
            <a:rPr lang="ru-RU" b="1" dirty="0" smtClean="0"/>
            <a:t>Не позднее 5 календарных дней</a:t>
          </a:r>
          <a:endParaRPr lang="ru-RU" dirty="0"/>
        </a:p>
      </dgm:t>
    </dgm:pt>
    <dgm:pt modelId="{036B2C3D-02AB-4FA0-9CFD-D1648C32A027}" type="parTrans" cxnId="{C483974C-0773-428F-9F52-B6B6B30479FA}">
      <dgm:prSet/>
      <dgm:spPr/>
      <dgm:t>
        <a:bodyPr/>
        <a:lstStyle/>
        <a:p>
          <a:endParaRPr lang="ru-RU"/>
        </a:p>
      </dgm:t>
    </dgm:pt>
    <dgm:pt modelId="{724EC0BE-5723-48E1-9169-55FB133D539D}" type="sibTrans" cxnId="{C483974C-0773-428F-9F52-B6B6B30479FA}">
      <dgm:prSet/>
      <dgm:spPr/>
      <dgm:t>
        <a:bodyPr/>
        <a:lstStyle/>
        <a:p>
          <a:endParaRPr lang="ru-RU"/>
        </a:p>
      </dgm:t>
    </dgm:pt>
    <dgm:pt modelId="{A58AC2FC-7F96-4C6A-8806-A03032018460}" type="pres">
      <dgm:prSet presAssocID="{33C5FD19-69EB-4A31-AE7F-F7112DAA32F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226B88-9BB4-4780-9A8E-DBFACF10DFF9}" type="pres">
      <dgm:prSet presAssocID="{3AD017F7-B99F-4B1D-8DE0-23197609C48C}" presName="circle1" presStyleLbl="node1" presStyleIdx="0" presStyleCnt="1"/>
      <dgm:spPr/>
    </dgm:pt>
    <dgm:pt modelId="{2315A5D3-1DC0-4860-A670-6AFE434A9079}" type="pres">
      <dgm:prSet presAssocID="{3AD017F7-B99F-4B1D-8DE0-23197609C48C}" presName="space" presStyleCnt="0"/>
      <dgm:spPr/>
    </dgm:pt>
    <dgm:pt modelId="{9061D50F-FAE4-40BF-9B0F-ADBACDDBF237}" type="pres">
      <dgm:prSet presAssocID="{3AD017F7-B99F-4B1D-8DE0-23197609C48C}" presName="rect1" presStyleLbl="alignAcc1" presStyleIdx="0" presStyleCnt="1" custLinFactNeighborX="5829" custLinFactNeighborY="-20414"/>
      <dgm:spPr/>
      <dgm:t>
        <a:bodyPr/>
        <a:lstStyle/>
        <a:p>
          <a:endParaRPr lang="ru-RU"/>
        </a:p>
      </dgm:t>
    </dgm:pt>
    <dgm:pt modelId="{4BB7FDE3-C62E-4305-AFB6-10A8F3AEE4D3}" type="pres">
      <dgm:prSet presAssocID="{3AD017F7-B99F-4B1D-8DE0-23197609C48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97E2D4-155A-406D-B8A6-D1EE63D6B2B8}" type="presOf" srcId="{3AD017F7-B99F-4B1D-8DE0-23197609C48C}" destId="{4BB7FDE3-C62E-4305-AFB6-10A8F3AEE4D3}" srcOrd="1" destOrd="0" presId="urn:microsoft.com/office/officeart/2005/8/layout/target3"/>
    <dgm:cxn modelId="{AF2B3C2F-F424-498E-8802-3F24A229E679}" type="presOf" srcId="{3AD017F7-B99F-4B1D-8DE0-23197609C48C}" destId="{9061D50F-FAE4-40BF-9B0F-ADBACDDBF237}" srcOrd="0" destOrd="0" presId="urn:microsoft.com/office/officeart/2005/8/layout/target3"/>
    <dgm:cxn modelId="{C483974C-0773-428F-9F52-B6B6B30479FA}" srcId="{33C5FD19-69EB-4A31-AE7F-F7112DAA32FB}" destId="{3AD017F7-B99F-4B1D-8DE0-23197609C48C}" srcOrd="0" destOrd="0" parTransId="{036B2C3D-02AB-4FA0-9CFD-D1648C32A027}" sibTransId="{724EC0BE-5723-48E1-9169-55FB133D539D}"/>
    <dgm:cxn modelId="{B189185F-9150-4881-BF69-74E09DDE908E}" type="presOf" srcId="{33C5FD19-69EB-4A31-AE7F-F7112DAA32FB}" destId="{A58AC2FC-7F96-4C6A-8806-A03032018460}" srcOrd="0" destOrd="0" presId="urn:microsoft.com/office/officeart/2005/8/layout/target3"/>
    <dgm:cxn modelId="{493347F2-1468-4BC7-B9AD-BA43D0CD2696}" type="presParOf" srcId="{A58AC2FC-7F96-4C6A-8806-A03032018460}" destId="{9F226B88-9BB4-4780-9A8E-DBFACF10DFF9}" srcOrd="0" destOrd="0" presId="urn:microsoft.com/office/officeart/2005/8/layout/target3"/>
    <dgm:cxn modelId="{CA9150AD-C6CE-4E71-A6B1-C2D1679A75D4}" type="presParOf" srcId="{A58AC2FC-7F96-4C6A-8806-A03032018460}" destId="{2315A5D3-1DC0-4860-A670-6AFE434A9079}" srcOrd="1" destOrd="0" presId="urn:microsoft.com/office/officeart/2005/8/layout/target3"/>
    <dgm:cxn modelId="{6F06F69E-FCFD-472C-BE4B-049E43BEA4B7}" type="presParOf" srcId="{A58AC2FC-7F96-4C6A-8806-A03032018460}" destId="{9061D50F-FAE4-40BF-9B0F-ADBACDDBF237}" srcOrd="2" destOrd="0" presId="urn:microsoft.com/office/officeart/2005/8/layout/target3"/>
    <dgm:cxn modelId="{51FBE208-D64D-4237-B26C-43F5CFACF6B5}" type="presParOf" srcId="{A58AC2FC-7F96-4C6A-8806-A03032018460}" destId="{4BB7FDE3-C62E-4305-AFB6-10A8F3AEE4D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A832FA-115D-4DDB-B744-65EB8CD08210}" type="doc">
      <dgm:prSet loTypeId="urn:microsoft.com/office/officeart/2005/8/layout/target3" loCatId="relationship" qsTypeId="urn:microsoft.com/office/officeart/2005/8/quickstyle/simple1#3" qsCatId="simple" csTypeId="urn:microsoft.com/office/officeart/2005/8/colors/accent1_2#3" csCatId="accent1"/>
      <dgm:spPr/>
      <dgm:t>
        <a:bodyPr/>
        <a:lstStyle/>
        <a:p>
          <a:endParaRPr lang="ru-RU"/>
        </a:p>
      </dgm:t>
    </dgm:pt>
    <dgm:pt modelId="{76231057-AE5E-46CB-9906-76F905AFE9F0}">
      <dgm:prSet/>
      <dgm:spPr/>
      <dgm:t>
        <a:bodyPr/>
        <a:lstStyle/>
        <a:p>
          <a:pPr rtl="0"/>
          <a:r>
            <a:rPr lang="ru-RU" b="1" dirty="0" smtClean="0"/>
            <a:t>Выплата не позднее 10 календарных дней</a:t>
          </a:r>
          <a:endParaRPr lang="ru-RU" dirty="0"/>
        </a:p>
      </dgm:t>
    </dgm:pt>
    <dgm:pt modelId="{D755F080-ACC5-4F12-A895-BC8E8708CF84}" type="parTrans" cxnId="{AE94C844-209D-4FBD-9138-BE31FC782F22}">
      <dgm:prSet/>
      <dgm:spPr/>
      <dgm:t>
        <a:bodyPr/>
        <a:lstStyle/>
        <a:p>
          <a:endParaRPr lang="ru-RU"/>
        </a:p>
      </dgm:t>
    </dgm:pt>
    <dgm:pt modelId="{9DC802BC-97B2-4C65-A744-7ACC0CA75DAA}" type="sibTrans" cxnId="{AE94C844-209D-4FBD-9138-BE31FC782F22}">
      <dgm:prSet/>
      <dgm:spPr/>
      <dgm:t>
        <a:bodyPr/>
        <a:lstStyle/>
        <a:p>
          <a:endParaRPr lang="ru-RU"/>
        </a:p>
      </dgm:t>
    </dgm:pt>
    <dgm:pt modelId="{F2014F97-847F-4E62-BEE5-F3835FB1E0F3}" type="pres">
      <dgm:prSet presAssocID="{63A832FA-115D-4DDB-B744-65EB8CD0821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FBDBED-FD81-4A2E-A57D-29AF5EE0191F}" type="pres">
      <dgm:prSet presAssocID="{76231057-AE5E-46CB-9906-76F905AFE9F0}" presName="circle1" presStyleLbl="node1" presStyleIdx="0" presStyleCnt="1"/>
      <dgm:spPr/>
    </dgm:pt>
    <dgm:pt modelId="{ADB194F1-7691-43BD-A70C-C9C16FC8AED6}" type="pres">
      <dgm:prSet presAssocID="{76231057-AE5E-46CB-9906-76F905AFE9F0}" presName="space" presStyleCnt="0"/>
      <dgm:spPr/>
    </dgm:pt>
    <dgm:pt modelId="{B795ABA8-FE3D-4B9E-831C-B796B0D9418D}" type="pres">
      <dgm:prSet presAssocID="{76231057-AE5E-46CB-9906-76F905AFE9F0}" presName="rect1" presStyleLbl="alignAcc1" presStyleIdx="0" presStyleCnt="1" custLinFactNeighborX="0" custLinFactNeighborY="5478"/>
      <dgm:spPr/>
      <dgm:t>
        <a:bodyPr/>
        <a:lstStyle/>
        <a:p>
          <a:endParaRPr lang="ru-RU"/>
        </a:p>
      </dgm:t>
    </dgm:pt>
    <dgm:pt modelId="{E5D9A835-8142-4D6E-A048-520597C9A2B7}" type="pres">
      <dgm:prSet presAssocID="{76231057-AE5E-46CB-9906-76F905AFE9F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D15A23-7712-4383-B403-CC2737EEF57A}" type="presOf" srcId="{63A832FA-115D-4DDB-B744-65EB8CD08210}" destId="{F2014F97-847F-4E62-BEE5-F3835FB1E0F3}" srcOrd="0" destOrd="0" presId="urn:microsoft.com/office/officeart/2005/8/layout/target3"/>
    <dgm:cxn modelId="{AE94C844-209D-4FBD-9138-BE31FC782F22}" srcId="{63A832FA-115D-4DDB-B744-65EB8CD08210}" destId="{76231057-AE5E-46CB-9906-76F905AFE9F0}" srcOrd="0" destOrd="0" parTransId="{D755F080-ACC5-4F12-A895-BC8E8708CF84}" sibTransId="{9DC802BC-97B2-4C65-A744-7ACC0CA75DAA}"/>
    <dgm:cxn modelId="{005BAA1F-2AC7-4AF7-9D1D-E930C3000A63}" type="presOf" srcId="{76231057-AE5E-46CB-9906-76F905AFE9F0}" destId="{E5D9A835-8142-4D6E-A048-520597C9A2B7}" srcOrd="1" destOrd="0" presId="urn:microsoft.com/office/officeart/2005/8/layout/target3"/>
    <dgm:cxn modelId="{23C94E37-81B6-488C-B844-92B7D96779BD}" type="presOf" srcId="{76231057-AE5E-46CB-9906-76F905AFE9F0}" destId="{B795ABA8-FE3D-4B9E-831C-B796B0D9418D}" srcOrd="0" destOrd="0" presId="urn:microsoft.com/office/officeart/2005/8/layout/target3"/>
    <dgm:cxn modelId="{0B61EC9E-4C99-4FCC-82F7-E14CB1361BA2}" type="presParOf" srcId="{F2014F97-847F-4E62-BEE5-F3835FB1E0F3}" destId="{19FBDBED-FD81-4A2E-A57D-29AF5EE0191F}" srcOrd="0" destOrd="0" presId="urn:microsoft.com/office/officeart/2005/8/layout/target3"/>
    <dgm:cxn modelId="{A14C6EC5-AE96-42AA-AA6A-8344E78FF9E1}" type="presParOf" srcId="{F2014F97-847F-4E62-BEE5-F3835FB1E0F3}" destId="{ADB194F1-7691-43BD-A70C-C9C16FC8AED6}" srcOrd="1" destOrd="0" presId="urn:microsoft.com/office/officeart/2005/8/layout/target3"/>
    <dgm:cxn modelId="{7136AA01-1161-4D7D-AD73-237041C104AD}" type="presParOf" srcId="{F2014F97-847F-4E62-BEE5-F3835FB1E0F3}" destId="{B795ABA8-FE3D-4B9E-831C-B796B0D9418D}" srcOrd="2" destOrd="0" presId="urn:microsoft.com/office/officeart/2005/8/layout/target3"/>
    <dgm:cxn modelId="{5B1D44D2-68A1-4356-80CD-59FD1966BCC6}" type="presParOf" srcId="{F2014F97-847F-4E62-BEE5-F3835FB1E0F3}" destId="{E5D9A835-8142-4D6E-A048-520597C9A2B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365EDD-C5B2-47D4-BE1B-D9A902168526}" type="doc">
      <dgm:prSet loTypeId="urn:microsoft.com/office/officeart/2005/8/layout/vList6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247171F-D5BF-46FC-9132-D363FE471A7F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Пособие по временной нетрудоспособности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73DB2F-7B71-489F-954E-BB6B1C940C91}" type="parTrans" cxnId="{ECC92C84-D7DA-4CA8-ADAD-789CD11122D7}">
      <dgm:prSet/>
      <dgm:spPr/>
      <dgm:t>
        <a:bodyPr/>
        <a:lstStyle/>
        <a:p>
          <a:endParaRPr lang="ru-RU"/>
        </a:p>
      </dgm:t>
    </dgm:pt>
    <dgm:pt modelId="{63D7177F-5679-451A-9971-8F0973C85D34}" type="sibTrans" cxnId="{ECC92C84-D7DA-4CA8-ADAD-789CD11122D7}">
      <dgm:prSet/>
      <dgm:spPr/>
      <dgm:t>
        <a:bodyPr/>
        <a:lstStyle/>
        <a:p>
          <a:endParaRPr lang="ru-RU"/>
        </a:p>
      </dgm:t>
    </dgm:pt>
    <dgm:pt modelId="{AA4D89DE-D842-4F20-84BC-D3BD60746B9F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Единовременное пособие, женщинам, вставшим на учет в ранние сроки беременности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E9FE77-F0E9-4361-9DA2-3AF8C051FBE5}" type="parTrans" cxnId="{D67FC0B8-6AC4-4113-9EEA-34967AA4FA43}">
      <dgm:prSet/>
      <dgm:spPr/>
      <dgm:t>
        <a:bodyPr/>
        <a:lstStyle/>
        <a:p>
          <a:endParaRPr lang="ru-RU"/>
        </a:p>
      </dgm:t>
    </dgm:pt>
    <dgm:pt modelId="{D6142BC2-EB3C-4F7B-8185-39BD8643976B}" type="sibTrans" cxnId="{D67FC0B8-6AC4-4113-9EEA-34967AA4FA43}">
      <dgm:prSet/>
      <dgm:spPr/>
      <dgm:t>
        <a:bodyPr/>
        <a:lstStyle/>
        <a:p>
          <a:endParaRPr lang="ru-RU"/>
        </a:p>
      </dgm:t>
    </dgm:pt>
    <dgm:pt modelId="{F2FF9982-298A-4409-BA77-ACE515C5471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Единовременное пособие при рождении ребенка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9DF98B-8B87-48D5-875D-6B9BF5B8FB9E}" type="parTrans" cxnId="{9C603681-EDAF-4454-8358-D59667DBC395}">
      <dgm:prSet/>
      <dgm:spPr/>
      <dgm:t>
        <a:bodyPr/>
        <a:lstStyle/>
        <a:p>
          <a:endParaRPr lang="ru-RU"/>
        </a:p>
      </dgm:t>
    </dgm:pt>
    <dgm:pt modelId="{1571AC1D-4480-44D9-8484-2FFBEE165F98}" type="sibTrans" cxnId="{9C603681-EDAF-4454-8358-D59667DBC395}">
      <dgm:prSet/>
      <dgm:spPr/>
      <dgm:t>
        <a:bodyPr/>
        <a:lstStyle/>
        <a:p>
          <a:endParaRPr lang="ru-RU"/>
        </a:p>
      </dgm:t>
    </dgm:pt>
    <dgm:pt modelId="{16CC0A64-1D17-4BE4-92AD-61702D2D2A1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Ежемесячные пособие по уходу за ребенком до полутора лет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F12F74-DB5E-41BE-B1DB-A965ADF2B9D8}" type="parTrans" cxnId="{CCCA792C-1DF1-4F4B-AF03-327987C49138}">
      <dgm:prSet/>
      <dgm:spPr/>
      <dgm:t>
        <a:bodyPr/>
        <a:lstStyle/>
        <a:p>
          <a:endParaRPr lang="ru-RU"/>
        </a:p>
      </dgm:t>
    </dgm:pt>
    <dgm:pt modelId="{0D8A980A-708E-495C-B060-734280FF4BBB}" type="sibTrans" cxnId="{CCCA792C-1DF1-4F4B-AF03-327987C49138}">
      <dgm:prSet/>
      <dgm:spPr/>
      <dgm:t>
        <a:bodyPr/>
        <a:lstStyle/>
        <a:p>
          <a:endParaRPr lang="ru-RU"/>
        </a:p>
      </dgm:t>
    </dgm:pt>
    <dgm:pt modelId="{A3E8C0DD-6111-4859-A91E-199A0DEAC8F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Пособие по беременности и родам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978F3B-8D53-4769-A34E-919DC1DFB61F}" type="parTrans" cxnId="{AA55238F-0DFC-4B47-99E7-363D2D53B173}">
      <dgm:prSet/>
      <dgm:spPr/>
      <dgm:t>
        <a:bodyPr/>
        <a:lstStyle/>
        <a:p>
          <a:endParaRPr lang="ru-RU"/>
        </a:p>
      </dgm:t>
    </dgm:pt>
    <dgm:pt modelId="{E3F4C709-A61B-4285-98F0-599F3DE406CE}" type="sibTrans" cxnId="{AA55238F-0DFC-4B47-99E7-363D2D53B173}">
      <dgm:prSet/>
      <dgm:spPr/>
      <dgm:t>
        <a:bodyPr/>
        <a:lstStyle/>
        <a:p>
          <a:endParaRPr lang="ru-RU"/>
        </a:p>
      </dgm:t>
    </dgm:pt>
    <dgm:pt modelId="{76D0D7A2-7BCE-4F35-B3D2-759E132D9763}" type="pres">
      <dgm:prSet presAssocID="{AA365EDD-C5B2-47D4-BE1B-D9A90216852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2258B5-4218-44C6-90E5-6AA389258A2D}" type="pres">
      <dgm:prSet presAssocID="{3247171F-D5BF-46FC-9132-D363FE471A7F}" presName="linNode" presStyleCnt="0"/>
      <dgm:spPr/>
    </dgm:pt>
    <dgm:pt modelId="{7FB518E8-F9F1-4F8B-83E7-5698FCA3631E}" type="pres">
      <dgm:prSet presAssocID="{3247171F-D5BF-46FC-9132-D363FE471A7F}" presName="parentShp" presStyleLbl="node1" presStyleIdx="0" presStyleCnt="5" custScaleX="182051" custScaleY="84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2BC4F-7F9F-4EE3-95AB-B50033A5FEED}" type="pres">
      <dgm:prSet presAssocID="{3247171F-D5BF-46FC-9132-D363FE471A7F}" presName="childShp" presStyleLbl="bgAccFollowNode1" presStyleIdx="0" presStyleCnt="5">
        <dgm:presLayoutVars>
          <dgm:bulletEnabled val="1"/>
        </dgm:presLayoutVars>
      </dgm:prSet>
      <dgm:spPr/>
    </dgm:pt>
    <dgm:pt modelId="{E7CF9E69-0903-4128-B037-E795591CEAFA}" type="pres">
      <dgm:prSet presAssocID="{63D7177F-5679-451A-9971-8F0973C85D34}" presName="spacing" presStyleCnt="0"/>
      <dgm:spPr/>
    </dgm:pt>
    <dgm:pt modelId="{AD5C4A68-BBD9-47E0-9627-CEA030C8C96D}" type="pres">
      <dgm:prSet presAssocID="{A3E8C0DD-6111-4859-A91E-199A0DEAC8F4}" presName="linNode" presStyleCnt="0"/>
      <dgm:spPr/>
    </dgm:pt>
    <dgm:pt modelId="{56152464-AB46-49BD-BA82-1F4592DEA8CE}" type="pres">
      <dgm:prSet presAssocID="{A3E8C0DD-6111-4859-A91E-199A0DEAC8F4}" presName="parentShp" presStyleLbl="node1" presStyleIdx="1" presStyleCnt="5" custScaleX="173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F91E1-8976-4C71-8230-57E15FF5B3C4}" type="pres">
      <dgm:prSet presAssocID="{A3E8C0DD-6111-4859-A91E-199A0DEAC8F4}" presName="childShp" presStyleLbl="bgAccFollowNode1" presStyleIdx="1" presStyleCnt="5">
        <dgm:presLayoutVars>
          <dgm:bulletEnabled val="1"/>
        </dgm:presLayoutVars>
      </dgm:prSet>
      <dgm:spPr/>
    </dgm:pt>
    <dgm:pt modelId="{BD8CF085-28E6-4270-A47C-8E32741B0BED}" type="pres">
      <dgm:prSet presAssocID="{E3F4C709-A61B-4285-98F0-599F3DE406CE}" presName="spacing" presStyleCnt="0"/>
      <dgm:spPr/>
    </dgm:pt>
    <dgm:pt modelId="{398158A5-F4E0-4D3D-B593-2343B1E9A3DD}" type="pres">
      <dgm:prSet presAssocID="{AA4D89DE-D842-4F20-84BC-D3BD60746B9F}" presName="linNode" presStyleCnt="0"/>
      <dgm:spPr/>
    </dgm:pt>
    <dgm:pt modelId="{FAA47462-AB07-4E29-BA98-C617E6043667}" type="pres">
      <dgm:prSet presAssocID="{AA4D89DE-D842-4F20-84BC-D3BD60746B9F}" presName="parentShp" presStyleLbl="node1" presStyleIdx="2" presStyleCnt="5" custScaleX="173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DB314-374C-4F75-A2A9-2FAD3811EDE4}" type="pres">
      <dgm:prSet presAssocID="{AA4D89DE-D842-4F20-84BC-D3BD60746B9F}" presName="childShp" presStyleLbl="bgAccFollowNode1" presStyleIdx="2" presStyleCnt="5">
        <dgm:presLayoutVars>
          <dgm:bulletEnabled val="1"/>
        </dgm:presLayoutVars>
      </dgm:prSet>
      <dgm:spPr/>
    </dgm:pt>
    <dgm:pt modelId="{70D03E22-110D-4A38-B4AC-78E47B719174}" type="pres">
      <dgm:prSet presAssocID="{D6142BC2-EB3C-4F7B-8185-39BD8643976B}" presName="spacing" presStyleCnt="0"/>
      <dgm:spPr/>
    </dgm:pt>
    <dgm:pt modelId="{6001589C-8FED-48E3-AA8E-05C47AB62E6C}" type="pres">
      <dgm:prSet presAssocID="{F2FF9982-298A-4409-BA77-ACE515C54719}" presName="linNode" presStyleCnt="0"/>
      <dgm:spPr/>
    </dgm:pt>
    <dgm:pt modelId="{18131441-DF26-4C74-8049-4FC0AC721BDC}" type="pres">
      <dgm:prSet presAssocID="{F2FF9982-298A-4409-BA77-ACE515C54719}" presName="parentShp" presStyleLbl="node1" presStyleIdx="3" presStyleCnt="5" custScaleX="171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09BE4-2029-41DE-92B1-6B85CEBD2C10}" type="pres">
      <dgm:prSet presAssocID="{F2FF9982-298A-4409-BA77-ACE515C54719}" presName="childShp" presStyleLbl="bgAccFollowNode1" presStyleIdx="3" presStyleCnt="5" custLinFactNeighborX="2564" custLinFactNeighborY="-1264">
        <dgm:presLayoutVars>
          <dgm:bulletEnabled val="1"/>
        </dgm:presLayoutVars>
      </dgm:prSet>
      <dgm:spPr/>
    </dgm:pt>
    <dgm:pt modelId="{3C5BC297-2BDB-4FBF-98EB-3D7B26D47701}" type="pres">
      <dgm:prSet presAssocID="{1571AC1D-4480-44D9-8484-2FFBEE165F98}" presName="spacing" presStyleCnt="0"/>
      <dgm:spPr/>
    </dgm:pt>
    <dgm:pt modelId="{D70F0327-2497-4550-8130-DC66FA7E4D61}" type="pres">
      <dgm:prSet presAssocID="{16CC0A64-1D17-4BE4-92AD-61702D2D2A1D}" presName="linNode" presStyleCnt="0"/>
      <dgm:spPr/>
    </dgm:pt>
    <dgm:pt modelId="{B2B59976-3A84-497A-A373-FCE26D906E53}" type="pres">
      <dgm:prSet presAssocID="{16CC0A64-1D17-4BE4-92AD-61702D2D2A1D}" presName="parentShp" presStyleLbl="node1" presStyleIdx="4" presStyleCnt="5" custScaleX="157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207C8-ED38-49D5-B763-D7D2FD9A094F}" type="pres">
      <dgm:prSet presAssocID="{16CC0A64-1D17-4BE4-92AD-61702D2D2A1D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CCCA792C-1DF1-4F4B-AF03-327987C49138}" srcId="{AA365EDD-C5B2-47D4-BE1B-D9A902168526}" destId="{16CC0A64-1D17-4BE4-92AD-61702D2D2A1D}" srcOrd="4" destOrd="0" parTransId="{7CF12F74-DB5E-41BE-B1DB-A965ADF2B9D8}" sibTransId="{0D8A980A-708E-495C-B060-734280FF4BBB}"/>
    <dgm:cxn modelId="{ECC92C84-D7DA-4CA8-ADAD-789CD11122D7}" srcId="{AA365EDD-C5B2-47D4-BE1B-D9A902168526}" destId="{3247171F-D5BF-46FC-9132-D363FE471A7F}" srcOrd="0" destOrd="0" parTransId="{8C73DB2F-7B71-489F-954E-BB6B1C940C91}" sibTransId="{63D7177F-5679-451A-9971-8F0973C85D34}"/>
    <dgm:cxn modelId="{C81EC37D-CDAA-46BA-A13F-49451E653451}" type="presOf" srcId="{16CC0A64-1D17-4BE4-92AD-61702D2D2A1D}" destId="{B2B59976-3A84-497A-A373-FCE26D906E53}" srcOrd="0" destOrd="0" presId="urn:microsoft.com/office/officeart/2005/8/layout/vList6"/>
    <dgm:cxn modelId="{9C603681-EDAF-4454-8358-D59667DBC395}" srcId="{AA365EDD-C5B2-47D4-BE1B-D9A902168526}" destId="{F2FF9982-298A-4409-BA77-ACE515C54719}" srcOrd="3" destOrd="0" parTransId="{B19DF98B-8B87-48D5-875D-6B9BF5B8FB9E}" sibTransId="{1571AC1D-4480-44D9-8484-2FFBEE165F98}"/>
    <dgm:cxn modelId="{B075C9B5-E2C3-4FF9-9A19-4DDDD543349A}" type="presOf" srcId="{3247171F-D5BF-46FC-9132-D363FE471A7F}" destId="{7FB518E8-F9F1-4F8B-83E7-5698FCA3631E}" srcOrd="0" destOrd="0" presId="urn:microsoft.com/office/officeart/2005/8/layout/vList6"/>
    <dgm:cxn modelId="{BB6B720D-FD7E-47E1-A82A-71E92AB194CF}" type="presOf" srcId="{A3E8C0DD-6111-4859-A91E-199A0DEAC8F4}" destId="{56152464-AB46-49BD-BA82-1F4592DEA8CE}" srcOrd="0" destOrd="0" presId="urn:microsoft.com/office/officeart/2005/8/layout/vList6"/>
    <dgm:cxn modelId="{AA55238F-0DFC-4B47-99E7-363D2D53B173}" srcId="{AA365EDD-C5B2-47D4-BE1B-D9A902168526}" destId="{A3E8C0DD-6111-4859-A91E-199A0DEAC8F4}" srcOrd="1" destOrd="0" parTransId="{4F978F3B-8D53-4769-A34E-919DC1DFB61F}" sibTransId="{E3F4C709-A61B-4285-98F0-599F3DE406CE}"/>
    <dgm:cxn modelId="{D67FC0B8-6AC4-4113-9EEA-34967AA4FA43}" srcId="{AA365EDD-C5B2-47D4-BE1B-D9A902168526}" destId="{AA4D89DE-D842-4F20-84BC-D3BD60746B9F}" srcOrd="2" destOrd="0" parTransId="{87E9FE77-F0E9-4361-9DA2-3AF8C051FBE5}" sibTransId="{D6142BC2-EB3C-4F7B-8185-39BD8643976B}"/>
    <dgm:cxn modelId="{CAF2FFF5-C4A3-45C0-BA11-A776F366D978}" type="presOf" srcId="{F2FF9982-298A-4409-BA77-ACE515C54719}" destId="{18131441-DF26-4C74-8049-4FC0AC721BDC}" srcOrd="0" destOrd="0" presId="urn:microsoft.com/office/officeart/2005/8/layout/vList6"/>
    <dgm:cxn modelId="{A5F707D1-B804-44C4-A953-A96FE237E87E}" type="presOf" srcId="{AA365EDD-C5B2-47D4-BE1B-D9A902168526}" destId="{76D0D7A2-7BCE-4F35-B3D2-759E132D9763}" srcOrd="0" destOrd="0" presId="urn:microsoft.com/office/officeart/2005/8/layout/vList6"/>
    <dgm:cxn modelId="{A6AD1AD5-8563-4D04-9E4B-9948A910275B}" type="presOf" srcId="{AA4D89DE-D842-4F20-84BC-D3BD60746B9F}" destId="{FAA47462-AB07-4E29-BA98-C617E6043667}" srcOrd="0" destOrd="0" presId="urn:microsoft.com/office/officeart/2005/8/layout/vList6"/>
    <dgm:cxn modelId="{782DF9C4-89DE-4A82-A1C1-7DC0FD1BC7F9}" type="presParOf" srcId="{76D0D7A2-7BCE-4F35-B3D2-759E132D9763}" destId="{892258B5-4218-44C6-90E5-6AA389258A2D}" srcOrd="0" destOrd="0" presId="urn:microsoft.com/office/officeart/2005/8/layout/vList6"/>
    <dgm:cxn modelId="{13A352A6-5AD8-40E4-8FDC-9D28F8E41A23}" type="presParOf" srcId="{892258B5-4218-44C6-90E5-6AA389258A2D}" destId="{7FB518E8-F9F1-4F8B-83E7-5698FCA3631E}" srcOrd="0" destOrd="0" presId="urn:microsoft.com/office/officeart/2005/8/layout/vList6"/>
    <dgm:cxn modelId="{16BE8E1F-7871-4AF7-8136-26A0D6AAED7C}" type="presParOf" srcId="{892258B5-4218-44C6-90E5-6AA389258A2D}" destId="{0822BC4F-7F9F-4EE3-95AB-B50033A5FEED}" srcOrd="1" destOrd="0" presId="urn:microsoft.com/office/officeart/2005/8/layout/vList6"/>
    <dgm:cxn modelId="{475CD244-2837-49DE-AE37-293E60DE1593}" type="presParOf" srcId="{76D0D7A2-7BCE-4F35-B3D2-759E132D9763}" destId="{E7CF9E69-0903-4128-B037-E795591CEAFA}" srcOrd="1" destOrd="0" presId="urn:microsoft.com/office/officeart/2005/8/layout/vList6"/>
    <dgm:cxn modelId="{13FB4B7F-64DB-40ED-9482-0D37758F1CC6}" type="presParOf" srcId="{76D0D7A2-7BCE-4F35-B3D2-759E132D9763}" destId="{AD5C4A68-BBD9-47E0-9627-CEA030C8C96D}" srcOrd="2" destOrd="0" presId="urn:microsoft.com/office/officeart/2005/8/layout/vList6"/>
    <dgm:cxn modelId="{9818E080-B00D-4299-A703-BB18164489D6}" type="presParOf" srcId="{AD5C4A68-BBD9-47E0-9627-CEA030C8C96D}" destId="{56152464-AB46-49BD-BA82-1F4592DEA8CE}" srcOrd="0" destOrd="0" presId="urn:microsoft.com/office/officeart/2005/8/layout/vList6"/>
    <dgm:cxn modelId="{C47EB945-A911-45AB-812F-659C6FC74550}" type="presParOf" srcId="{AD5C4A68-BBD9-47E0-9627-CEA030C8C96D}" destId="{25EF91E1-8976-4C71-8230-57E15FF5B3C4}" srcOrd="1" destOrd="0" presId="urn:microsoft.com/office/officeart/2005/8/layout/vList6"/>
    <dgm:cxn modelId="{63093E2C-1DF3-4B30-89F9-ED1EE4F9A612}" type="presParOf" srcId="{76D0D7A2-7BCE-4F35-B3D2-759E132D9763}" destId="{BD8CF085-28E6-4270-A47C-8E32741B0BED}" srcOrd="3" destOrd="0" presId="urn:microsoft.com/office/officeart/2005/8/layout/vList6"/>
    <dgm:cxn modelId="{54D1F042-44A7-4919-A8E7-3C77EB52A55A}" type="presParOf" srcId="{76D0D7A2-7BCE-4F35-B3D2-759E132D9763}" destId="{398158A5-F4E0-4D3D-B593-2343B1E9A3DD}" srcOrd="4" destOrd="0" presId="urn:microsoft.com/office/officeart/2005/8/layout/vList6"/>
    <dgm:cxn modelId="{DAED2C29-8D5C-4B29-8E3A-7EBFD3361B2A}" type="presParOf" srcId="{398158A5-F4E0-4D3D-B593-2343B1E9A3DD}" destId="{FAA47462-AB07-4E29-BA98-C617E6043667}" srcOrd="0" destOrd="0" presId="urn:microsoft.com/office/officeart/2005/8/layout/vList6"/>
    <dgm:cxn modelId="{7E008E10-1BA8-40B0-880E-EEDC4CB60278}" type="presParOf" srcId="{398158A5-F4E0-4D3D-B593-2343B1E9A3DD}" destId="{DACDB314-374C-4F75-A2A9-2FAD3811EDE4}" srcOrd="1" destOrd="0" presId="urn:microsoft.com/office/officeart/2005/8/layout/vList6"/>
    <dgm:cxn modelId="{91ECAF9D-CCEA-4E1E-BC6F-16A379031AC2}" type="presParOf" srcId="{76D0D7A2-7BCE-4F35-B3D2-759E132D9763}" destId="{70D03E22-110D-4A38-B4AC-78E47B719174}" srcOrd="5" destOrd="0" presId="urn:microsoft.com/office/officeart/2005/8/layout/vList6"/>
    <dgm:cxn modelId="{383AB659-15BB-47C0-8F5E-8CE730BC6C4F}" type="presParOf" srcId="{76D0D7A2-7BCE-4F35-B3D2-759E132D9763}" destId="{6001589C-8FED-48E3-AA8E-05C47AB62E6C}" srcOrd="6" destOrd="0" presId="urn:microsoft.com/office/officeart/2005/8/layout/vList6"/>
    <dgm:cxn modelId="{7F9FA32E-1AEA-4735-979A-040787B0B806}" type="presParOf" srcId="{6001589C-8FED-48E3-AA8E-05C47AB62E6C}" destId="{18131441-DF26-4C74-8049-4FC0AC721BDC}" srcOrd="0" destOrd="0" presId="urn:microsoft.com/office/officeart/2005/8/layout/vList6"/>
    <dgm:cxn modelId="{E20BEC5F-1021-49C3-B94C-235C8130EC3D}" type="presParOf" srcId="{6001589C-8FED-48E3-AA8E-05C47AB62E6C}" destId="{CB309BE4-2029-41DE-92B1-6B85CEBD2C10}" srcOrd="1" destOrd="0" presId="urn:microsoft.com/office/officeart/2005/8/layout/vList6"/>
    <dgm:cxn modelId="{9B8992A1-977A-4BC1-82F6-EB0EA2D7D863}" type="presParOf" srcId="{76D0D7A2-7BCE-4F35-B3D2-759E132D9763}" destId="{3C5BC297-2BDB-4FBF-98EB-3D7B26D47701}" srcOrd="7" destOrd="0" presId="urn:microsoft.com/office/officeart/2005/8/layout/vList6"/>
    <dgm:cxn modelId="{844ADA8B-DA3B-4EE8-AF78-3C6A4F90B3CB}" type="presParOf" srcId="{76D0D7A2-7BCE-4F35-B3D2-759E132D9763}" destId="{D70F0327-2497-4550-8130-DC66FA7E4D61}" srcOrd="8" destOrd="0" presId="urn:microsoft.com/office/officeart/2005/8/layout/vList6"/>
    <dgm:cxn modelId="{D2BA2B42-332E-4736-9A5F-E627B13463D2}" type="presParOf" srcId="{D70F0327-2497-4550-8130-DC66FA7E4D61}" destId="{B2B59976-3A84-497A-A373-FCE26D906E53}" srcOrd="0" destOrd="0" presId="urn:microsoft.com/office/officeart/2005/8/layout/vList6"/>
    <dgm:cxn modelId="{0FC38853-DA8F-437B-A2CE-C8E93E7B80B8}" type="presParOf" srcId="{D70F0327-2497-4550-8130-DC66FA7E4D61}" destId="{9D6207C8-ED38-49D5-B763-D7D2FD9A09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270024-D027-485C-A159-833AD3BA9089}" type="doc">
      <dgm:prSet loTypeId="urn:microsoft.com/office/officeart/2005/8/layout/process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C0B343D-1462-4EEE-A33F-6A27D16F931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Программы обеспечивающие взаимодействие с ЭЛН</a:t>
          </a:r>
          <a:endParaRPr lang="ru-RU" dirty="0">
            <a:solidFill>
              <a:schemeClr val="tx1"/>
            </a:solidFill>
          </a:endParaRPr>
        </a:p>
      </dgm:t>
    </dgm:pt>
    <dgm:pt modelId="{ECD17496-3634-40CA-8641-BF11E3832E9A}" type="parTrans" cxnId="{D98EFE49-E4D0-4A88-9810-07C61F00F8DC}">
      <dgm:prSet/>
      <dgm:spPr/>
      <dgm:t>
        <a:bodyPr/>
        <a:lstStyle/>
        <a:p>
          <a:endParaRPr lang="ru-RU"/>
        </a:p>
      </dgm:t>
    </dgm:pt>
    <dgm:pt modelId="{7B34A75A-9536-4AD0-9A52-DC3E22A4F158}" type="sibTrans" cxnId="{D98EFE49-E4D0-4A88-9810-07C61F00F8DC}">
      <dgm:prSet/>
      <dgm:spPr/>
      <dgm:t>
        <a:bodyPr/>
        <a:lstStyle/>
        <a:p>
          <a:endParaRPr lang="ru-RU"/>
        </a:p>
      </dgm:t>
    </dgm:pt>
    <dgm:pt modelId="{0D722459-70C4-4E80-BF62-C1A7BEEFC890}">
      <dgm:prSet phldrT="[Текст]"/>
      <dgm:spPr/>
      <dgm:t>
        <a:bodyPr/>
        <a:lstStyle/>
        <a:p>
          <a:r>
            <a:rPr lang="ru-RU" b="1" dirty="0" smtClean="0"/>
            <a:t>Кабинет страхователя </a:t>
          </a:r>
          <a:endParaRPr lang="en-US" b="1" dirty="0" smtClean="0"/>
        </a:p>
        <a:p>
          <a:r>
            <a:rPr lang="en-US" b="1" dirty="0" smtClean="0"/>
            <a:t>lk.fss.ru</a:t>
          </a:r>
          <a:endParaRPr lang="ru-RU" dirty="0"/>
        </a:p>
      </dgm:t>
    </dgm:pt>
    <dgm:pt modelId="{2B2BBDF0-D678-4573-9FDF-8CD0CEF88F23}" type="parTrans" cxnId="{7DF5AD05-07D0-4825-978A-32ADB1FE464A}">
      <dgm:prSet/>
      <dgm:spPr/>
      <dgm:t>
        <a:bodyPr/>
        <a:lstStyle/>
        <a:p>
          <a:endParaRPr lang="ru-RU"/>
        </a:p>
      </dgm:t>
    </dgm:pt>
    <dgm:pt modelId="{CE02E630-D7F9-4F32-92A7-9DE2220B95B5}" type="sibTrans" cxnId="{7DF5AD05-07D0-4825-978A-32ADB1FE464A}">
      <dgm:prSet/>
      <dgm:spPr/>
      <dgm:t>
        <a:bodyPr/>
        <a:lstStyle/>
        <a:p>
          <a:endParaRPr lang="ru-RU"/>
        </a:p>
      </dgm:t>
    </dgm:pt>
    <dgm:pt modelId="{ACE57DF4-0619-4BCE-A8D8-247693C84EE7}">
      <dgm:prSet phldrT="[Текст]"/>
      <dgm:spPr/>
      <dgm:t>
        <a:bodyPr/>
        <a:lstStyle/>
        <a:p>
          <a:r>
            <a:rPr lang="ru-RU" b="1" dirty="0" smtClean="0"/>
            <a:t>Программное обеспечение для сдачи отчетности в Фонд (1С, СБиС, Контур и т.д.)</a:t>
          </a:r>
          <a:endParaRPr lang="ru-RU" dirty="0"/>
        </a:p>
      </dgm:t>
    </dgm:pt>
    <dgm:pt modelId="{B282F36F-4367-4D2E-A42E-85D6CBE46B2C}" type="parTrans" cxnId="{39200256-2F1C-40D0-833D-73FFF3681D35}">
      <dgm:prSet/>
      <dgm:spPr/>
      <dgm:t>
        <a:bodyPr/>
        <a:lstStyle/>
        <a:p>
          <a:endParaRPr lang="ru-RU"/>
        </a:p>
      </dgm:t>
    </dgm:pt>
    <dgm:pt modelId="{B3AC302A-67A1-494C-9714-C2C303F868A2}" type="sibTrans" cxnId="{39200256-2F1C-40D0-833D-73FFF3681D35}">
      <dgm:prSet/>
      <dgm:spPr/>
      <dgm:t>
        <a:bodyPr/>
        <a:lstStyle/>
        <a:p>
          <a:endParaRPr lang="ru-RU"/>
        </a:p>
      </dgm:t>
    </dgm:pt>
    <dgm:pt modelId="{1C178CE4-4A34-4F70-9DAF-627FDB8C102C}">
      <dgm:prSet phldrT="[Текст]"/>
      <dgm:spPr/>
      <dgm:t>
        <a:bodyPr/>
        <a:lstStyle/>
        <a:p>
          <a:r>
            <a:rPr lang="ru-RU" b="1" dirty="0" smtClean="0"/>
            <a:t>Портал Фонда Социального страхования Российской Федерации</a:t>
          </a:r>
          <a:endParaRPr lang="ru-RU" dirty="0"/>
        </a:p>
      </dgm:t>
    </dgm:pt>
    <dgm:pt modelId="{9EC4AC38-05DA-4695-A374-D75EC3C6497E}" type="parTrans" cxnId="{CF8ABFAA-7387-4A7C-AC46-253528D7AD40}">
      <dgm:prSet/>
      <dgm:spPr/>
      <dgm:t>
        <a:bodyPr/>
        <a:lstStyle/>
        <a:p>
          <a:endParaRPr lang="ru-RU"/>
        </a:p>
      </dgm:t>
    </dgm:pt>
    <dgm:pt modelId="{35F603B8-902A-4D25-AEAD-DCCE951BA9E9}" type="sibTrans" cxnId="{CF8ABFAA-7387-4A7C-AC46-253528D7AD40}">
      <dgm:prSet/>
      <dgm:spPr/>
      <dgm:t>
        <a:bodyPr/>
        <a:lstStyle/>
        <a:p>
          <a:endParaRPr lang="ru-RU"/>
        </a:p>
      </dgm:t>
    </dgm:pt>
    <dgm:pt modelId="{BA87FDBA-E920-479C-817F-A8C02DD87C83}">
      <dgm:prSet phldrT="[Текст]"/>
      <dgm:spPr/>
      <dgm:t>
        <a:bodyPr/>
        <a:lstStyle/>
        <a:p>
          <a:r>
            <a:rPr lang="ru-RU" b="1" dirty="0" smtClean="0"/>
            <a:t>Получение квитанции или </a:t>
          </a:r>
        </a:p>
        <a:p>
          <a:r>
            <a:rPr lang="ru-RU" b="1" dirty="0" smtClean="0"/>
            <a:t>протокола или информация</a:t>
          </a:r>
          <a:endParaRPr lang="ru-RU" dirty="0"/>
        </a:p>
      </dgm:t>
    </dgm:pt>
    <dgm:pt modelId="{23580990-A86C-404B-87F4-DD2EAC691028}" type="parTrans" cxnId="{FC88577B-67CF-4515-AF94-45BD2330284E}">
      <dgm:prSet/>
      <dgm:spPr/>
      <dgm:t>
        <a:bodyPr/>
        <a:lstStyle/>
        <a:p>
          <a:endParaRPr lang="ru-RU"/>
        </a:p>
      </dgm:t>
    </dgm:pt>
    <dgm:pt modelId="{AA560E4A-B093-4D2B-8C67-07580B4BF1A3}" type="sibTrans" cxnId="{FC88577B-67CF-4515-AF94-45BD2330284E}">
      <dgm:prSet/>
      <dgm:spPr/>
      <dgm:t>
        <a:bodyPr/>
        <a:lstStyle/>
        <a:p>
          <a:endParaRPr lang="ru-RU"/>
        </a:p>
      </dgm:t>
    </dgm:pt>
    <dgm:pt modelId="{AC9A15B7-CF09-4126-BFAB-A0E492625CCF}">
      <dgm:prSet phldrT="[Текст]"/>
      <dgm:spPr/>
      <dgm:t>
        <a:bodyPr/>
        <a:lstStyle/>
        <a:p>
          <a:r>
            <a:rPr lang="ru-RU" b="1" dirty="0" smtClean="0"/>
            <a:t>Получение квитанции или </a:t>
          </a:r>
        </a:p>
        <a:p>
          <a:r>
            <a:rPr lang="ru-RU" b="1" dirty="0" smtClean="0"/>
            <a:t>протокола или информация с ошибками</a:t>
          </a:r>
          <a:endParaRPr lang="ru-RU" b="1" dirty="0"/>
        </a:p>
      </dgm:t>
    </dgm:pt>
    <dgm:pt modelId="{F8793172-07D1-402F-8E38-98B58997487B}" type="parTrans" cxnId="{845AB4E8-4761-44BE-B54E-9CB685D769F2}">
      <dgm:prSet/>
      <dgm:spPr/>
      <dgm:t>
        <a:bodyPr/>
        <a:lstStyle/>
        <a:p>
          <a:endParaRPr lang="ru-RU"/>
        </a:p>
      </dgm:t>
    </dgm:pt>
    <dgm:pt modelId="{69BF283D-5661-4A47-B570-F05406758793}" type="sibTrans" cxnId="{845AB4E8-4761-44BE-B54E-9CB685D769F2}">
      <dgm:prSet/>
      <dgm:spPr/>
      <dgm:t>
        <a:bodyPr/>
        <a:lstStyle/>
        <a:p>
          <a:endParaRPr lang="ru-RU"/>
        </a:p>
      </dgm:t>
    </dgm:pt>
    <dgm:pt modelId="{E8D696D3-37AA-4C15-9B02-DADA59EF687C}">
      <dgm:prSet phldrT="[Текст]"/>
      <dgm:spPr/>
      <dgm:t>
        <a:bodyPr/>
        <a:lstStyle/>
        <a:p>
          <a:r>
            <a:rPr lang="ru-RU" b="1" dirty="0" smtClean="0"/>
            <a:t>Собственные программы</a:t>
          </a:r>
          <a:endParaRPr lang="ru-RU" dirty="0"/>
        </a:p>
      </dgm:t>
    </dgm:pt>
    <dgm:pt modelId="{F6596B7B-F774-42C1-BB5D-7F0AB4593D67}" type="parTrans" cxnId="{7FD2384E-6024-4B77-B29A-957073CA42B1}">
      <dgm:prSet/>
      <dgm:spPr/>
      <dgm:t>
        <a:bodyPr/>
        <a:lstStyle/>
        <a:p>
          <a:endParaRPr lang="ru-RU"/>
        </a:p>
      </dgm:t>
    </dgm:pt>
    <dgm:pt modelId="{C082CCDC-FE7D-4ED7-8143-98645CEC44E7}" type="sibTrans" cxnId="{7FD2384E-6024-4B77-B29A-957073CA42B1}">
      <dgm:prSet/>
      <dgm:spPr/>
      <dgm:t>
        <a:bodyPr/>
        <a:lstStyle/>
        <a:p>
          <a:endParaRPr lang="ru-RU"/>
        </a:p>
      </dgm:t>
    </dgm:pt>
    <dgm:pt modelId="{C3D21DD1-C796-4AB1-9984-ED7FCCF7BC44}">
      <dgm:prSet phldrT="[Текст]"/>
      <dgm:spPr/>
      <dgm:t>
        <a:bodyPr/>
        <a:lstStyle/>
        <a:p>
          <a:r>
            <a:rPr lang="ru-RU" b="1" dirty="0" smtClean="0"/>
            <a:t>Программное обеспечение для расчета заработной платы (1С, Амба, Парус и т.п.)</a:t>
          </a:r>
          <a:endParaRPr lang="ru-RU" dirty="0"/>
        </a:p>
      </dgm:t>
    </dgm:pt>
    <dgm:pt modelId="{9E4C1861-29AF-4890-BBBF-317A4E97C1F9}" type="parTrans" cxnId="{B1065598-BD77-44CB-AFD3-1F42F712346E}">
      <dgm:prSet/>
      <dgm:spPr/>
      <dgm:t>
        <a:bodyPr/>
        <a:lstStyle/>
        <a:p>
          <a:endParaRPr lang="ru-RU"/>
        </a:p>
      </dgm:t>
    </dgm:pt>
    <dgm:pt modelId="{0DB3766E-C861-4AC2-9231-2F5911E67AF6}" type="sibTrans" cxnId="{B1065598-BD77-44CB-AFD3-1F42F712346E}">
      <dgm:prSet/>
      <dgm:spPr/>
      <dgm:t>
        <a:bodyPr/>
        <a:lstStyle/>
        <a:p>
          <a:endParaRPr lang="ru-RU"/>
        </a:p>
      </dgm:t>
    </dgm:pt>
    <dgm:pt modelId="{447BF8BF-5461-4676-ACD2-B004B710FCF2}">
      <dgm:prSet phldrT="[Текст]"/>
      <dgm:spPr/>
      <dgm:t>
        <a:bodyPr/>
        <a:lstStyle/>
        <a:p>
          <a:r>
            <a:rPr lang="ru-RU" b="1" dirty="0" smtClean="0"/>
            <a:t>Портал Фонда Социального страхования Российской Федерации</a:t>
          </a:r>
        </a:p>
      </dgm:t>
    </dgm:pt>
    <dgm:pt modelId="{2D1753C3-F1B9-4AF8-BAFF-C4B4796FA41D}" type="parTrans" cxnId="{9E30FFA0-EADA-4678-ACF7-BA96329A46AB}">
      <dgm:prSet/>
      <dgm:spPr/>
      <dgm:t>
        <a:bodyPr/>
        <a:lstStyle/>
        <a:p>
          <a:endParaRPr lang="ru-RU"/>
        </a:p>
      </dgm:t>
    </dgm:pt>
    <dgm:pt modelId="{DCD0F9E8-9E9D-414A-BFC7-C86A9B99CB1D}" type="sibTrans" cxnId="{9E30FFA0-EADA-4678-ACF7-BA96329A46AB}">
      <dgm:prSet/>
      <dgm:spPr/>
      <dgm:t>
        <a:bodyPr/>
        <a:lstStyle/>
        <a:p>
          <a:endParaRPr lang="ru-RU"/>
        </a:p>
      </dgm:t>
    </dgm:pt>
    <dgm:pt modelId="{12055C80-983D-41CE-8BC4-AAF1C29C7D37}" type="pres">
      <dgm:prSet presAssocID="{39270024-D027-485C-A159-833AD3BA90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FD276B-BA2B-4E95-8C5A-709CF66AD4DD}" type="pres">
      <dgm:prSet presAssocID="{1C178CE4-4A34-4F70-9DAF-627FDB8C102C}" presName="boxAndChildren" presStyleCnt="0"/>
      <dgm:spPr/>
    </dgm:pt>
    <dgm:pt modelId="{8815F3AB-9FC1-409A-8209-6E714EAEA918}" type="pres">
      <dgm:prSet presAssocID="{1C178CE4-4A34-4F70-9DAF-627FDB8C102C}" presName="parentTextBox" presStyleLbl="node1" presStyleIdx="0" presStyleCnt="3"/>
      <dgm:spPr/>
      <dgm:t>
        <a:bodyPr/>
        <a:lstStyle/>
        <a:p>
          <a:endParaRPr lang="ru-RU"/>
        </a:p>
      </dgm:t>
    </dgm:pt>
    <dgm:pt modelId="{7E5C8721-4634-4D3D-B93A-D53D0415E5DA}" type="pres">
      <dgm:prSet presAssocID="{1C178CE4-4A34-4F70-9DAF-627FDB8C102C}" presName="entireBox" presStyleLbl="node1" presStyleIdx="0" presStyleCnt="3" custScaleY="72550" custLinFactNeighborX="125" custLinFactNeighborY="3721"/>
      <dgm:spPr/>
      <dgm:t>
        <a:bodyPr/>
        <a:lstStyle/>
        <a:p>
          <a:endParaRPr lang="ru-RU"/>
        </a:p>
      </dgm:t>
    </dgm:pt>
    <dgm:pt modelId="{272AADCD-C4E5-4488-BB7E-9D91B8C3392D}" type="pres">
      <dgm:prSet presAssocID="{1C178CE4-4A34-4F70-9DAF-627FDB8C102C}" presName="descendantBox" presStyleCnt="0"/>
      <dgm:spPr/>
    </dgm:pt>
    <dgm:pt modelId="{A141AEE7-3C29-4729-B700-91B7EE79B669}" type="pres">
      <dgm:prSet presAssocID="{BA87FDBA-E920-479C-817F-A8C02DD87C83}" presName="childTextBox" presStyleLbl="fgAccFollowNode1" presStyleIdx="0" presStyleCnt="6" custScaleY="64951" custLinFactNeighborX="-247" custLinFactNeighborY="22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DB294-9F3C-45A9-9390-8ED587EE6CC2}" type="pres">
      <dgm:prSet presAssocID="{AC9A15B7-CF09-4126-BFAB-A0E492625CCF}" presName="childTextBox" presStyleLbl="fgAccFollowNode1" presStyleIdx="1" presStyleCnt="6" custScaleY="65199" custLinFactNeighborY="21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D7A4D-F82B-4B5E-A153-B4330B110D83}" type="pres">
      <dgm:prSet presAssocID="{DCD0F9E8-9E9D-414A-BFC7-C86A9B99CB1D}" presName="sp" presStyleCnt="0"/>
      <dgm:spPr/>
    </dgm:pt>
    <dgm:pt modelId="{666D7009-1345-4C8F-A163-AA7542435B57}" type="pres">
      <dgm:prSet presAssocID="{447BF8BF-5461-4676-ACD2-B004B710FCF2}" presName="arrowAndChildren" presStyleCnt="0"/>
      <dgm:spPr/>
    </dgm:pt>
    <dgm:pt modelId="{9B82131F-0B59-4256-88C3-089ED140CABA}" type="pres">
      <dgm:prSet presAssocID="{447BF8BF-5461-4676-ACD2-B004B710FCF2}" presName="parentTextArrow" presStyleLbl="node1" presStyleIdx="1" presStyleCnt="3" custScaleY="28259" custLinFactNeighborX="441" custLinFactNeighborY="-97356"/>
      <dgm:spPr/>
      <dgm:t>
        <a:bodyPr/>
        <a:lstStyle/>
        <a:p>
          <a:endParaRPr lang="ru-RU"/>
        </a:p>
      </dgm:t>
    </dgm:pt>
    <dgm:pt modelId="{8488F1C8-C8B4-46F2-B57D-AD78F9661F98}" type="pres">
      <dgm:prSet presAssocID="{7B34A75A-9536-4AD0-9A52-DC3E22A4F158}" presName="sp" presStyleCnt="0"/>
      <dgm:spPr/>
    </dgm:pt>
    <dgm:pt modelId="{2F437AE6-4795-4C1E-95D9-27EE64A8081B}" type="pres">
      <dgm:prSet presAssocID="{CC0B343D-1462-4EEE-A33F-6A27D16F931C}" presName="arrowAndChildren" presStyleCnt="0"/>
      <dgm:spPr/>
    </dgm:pt>
    <dgm:pt modelId="{10878D23-3E1F-44DF-B3F6-F0086B82EEB0}" type="pres">
      <dgm:prSet presAssocID="{CC0B343D-1462-4EEE-A33F-6A27D16F931C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9D0BB1BC-FDE3-419F-A965-530455F6E1CB}" type="pres">
      <dgm:prSet presAssocID="{CC0B343D-1462-4EEE-A33F-6A27D16F931C}" presName="arrow" presStyleLbl="node1" presStyleIdx="2" presStyleCnt="3" custScaleY="53529" custLinFactNeighborX="811" custLinFactNeighborY="29504"/>
      <dgm:spPr/>
      <dgm:t>
        <a:bodyPr/>
        <a:lstStyle/>
        <a:p>
          <a:endParaRPr lang="ru-RU"/>
        </a:p>
      </dgm:t>
    </dgm:pt>
    <dgm:pt modelId="{53003FAA-346F-4CB0-9D10-6851747DEB08}" type="pres">
      <dgm:prSet presAssocID="{CC0B343D-1462-4EEE-A33F-6A27D16F931C}" presName="descendantArrow" presStyleCnt="0"/>
      <dgm:spPr/>
    </dgm:pt>
    <dgm:pt modelId="{FFBEEE98-71E7-45DA-89FE-EEA639FCE534}" type="pres">
      <dgm:prSet presAssocID="{0D722459-70C4-4E80-BF62-C1A7BEEFC890}" presName="childTextArrow" presStyleLbl="fgAccFollowNode1" presStyleIdx="2" presStyleCnt="6" custScaleX="75624" custScaleY="61844" custLinFactX="100000" custLinFactNeighborX="153524" custLinFactNeighborY="97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3321D-8312-477F-94BF-0A89A9ED308F}" type="pres">
      <dgm:prSet presAssocID="{C3D21DD1-C796-4AB1-9984-ED7FCCF7BC44}" presName="childTextArrow" presStyleLbl="fgAccFollowNode1" presStyleIdx="3" presStyleCnt="6" custScaleY="57618" custLinFactNeighborX="-73875" custLinFactNeighborY="95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92E65-2710-4A89-802C-C3FB8760D63A}" type="pres">
      <dgm:prSet presAssocID="{ACE57DF4-0619-4BCE-A8D8-247693C84EE7}" presName="childTextArrow" presStyleLbl="fgAccFollowNode1" presStyleIdx="4" presStyleCnt="6" custScaleY="61131" custLinFactNeighborX="-73157" custLinFactNeighborY="97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9B02F-C045-4354-9F40-FC613DA18D65}" type="pres">
      <dgm:prSet presAssocID="{E8D696D3-37AA-4C15-9B02-DADA59EF687C}" presName="childTextArrow" presStyleLbl="fgAccFollowNode1" presStyleIdx="5" presStyleCnt="6" custScaleX="51172" custScaleY="63054" custLinFactNeighborX="-72514" custLinFactNeighborY="97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8ABFAA-7387-4A7C-AC46-253528D7AD40}" srcId="{39270024-D027-485C-A159-833AD3BA9089}" destId="{1C178CE4-4A34-4F70-9DAF-627FDB8C102C}" srcOrd="2" destOrd="0" parTransId="{9EC4AC38-05DA-4695-A374-D75EC3C6497E}" sibTransId="{35F603B8-902A-4D25-AEAD-DCCE951BA9E9}"/>
    <dgm:cxn modelId="{7DF5AD05-07D0-4825-978A-32ADB1FE464A}" srcId="{CC0B343D-1462-4EEE-A33F-6A27D16F931C}" destId="{0D722459-70C4-4E80-BF62-C1A7BEEFC890}" srcOrd="0" destOrd="0" parTransId="{2B2BBDF0-D678-4573-9FDF-8CD0CEF88F23}" sibTransId="{CE02E630-D7F9-4F32-92A7-9DE2220B95B5}"/>
    <dgm:cxn modelId="{845AB4E8-4761-44BE-B54E-9CB685D769F2}" srcId="{1C178CE4-4A34-4F70-9DAF-627FDB8C102C}" destId="{AC9A15B7-CF09-4126-BFAB-A0E492625CCF}" srcOrd="1" destOrd="0" parTransId="{F8793172-07D1-402F-8E38-98B58997487B}" sibTransId="{69BF283D-5661-4A47-B570-F05406758793}"/>
    <dgm:cxn modelId="{088CC34F-6A9D-49D5-A3FF-9CA63AFECBCA}" type="presOf" srcId="{1C178CE4-4A34-4F70-9DAF-627FDB8C102C}" destId="{8815F3AB-9FC1-409A-8209-6E714EAEA918}" srcOrd="0" destOrd="0" presId="urn:microsoft.com/office/officeart/2005/8/layout/process4"/>
    <dgm:cxn modelId="{FC88577B-67CF-4515-AF94-45BD2330284E}" srcId="{1C178CE4-4A34-4F70-9DAF-627FDB8C102C}" destId="{BA87FDBA-E920-479C-817F-A8C02DD87C83}" srcOrd="0" destOrd="0" parTransId="{23580990-A86C-404B-87F4-DD2EAC691028}" sibTransId="{AA560E4A-B093-4D2B-8C67-07580B4BF1A3}"/>
    <dgm:cxn modelId="{E647A8B6-1F23-4CC4-AF99-F8EC7F4C5829}" type="presOf" srcId="{E8D696D3-37AA-4C15-9B02-DADA59EF687C}" destId="{39A9B02F-C045-4354-9F40-FC613DA18D65}" srcOrd="0" destOrd="0" presId="urn:microsoft.com/office/officeart/2005/8/layout/process4"/>
    <dgm:cxn modelId="{B1065598-BD77-44CB-AFD3-1F42F712346E}" srcId="{CC0B343D-1462-4EEE-A33F-6A27D16F931C}" destId="{C3D21DD1-C796-4AB1-9984-ED7FCCF7BC44}" srcOrd="1" destOrd="0" parTransId="{9E4C1861-29AF-4890-BBBF-317A4E97C1F9}" sibTransId="{0DB3766E-C861-4AC2-9231-2F5911E67AF6}"/>
    <dgm:cxn modelId="{D98EFE49-E4D0-4A88-9810-07C61F00F8DC}" srcId="{39270024-D027-485C-A159-833AD3BA9089}" destId="{CC0B343D-1462-4EEE-A33F-6A27D16F931C}" srcOrd="0" destOrd="0" parTransId="{ECD17496-3634-40CA-8641-BF11E3832E9A}" sibTransId="{7B34A75A-9536-4AD0-9A52-DC3E22A4F158}"/>
    <dgm:cxn modelId="{FE1522BA-800F-405A-B120-3AC6BE41EBC9}" type="presOf" srcId="{ACE57DF4-0619-4BCE-A8D8-247693C84EE7}" destId="{2B092E65-2710-4A89-802C-C3FB8760D63A}" srcOrd="0" destOrd="0" presId="urn:microsoft.com/office/officeart/2005/8/layout/process4"/>
    <dgm:cxn modelId="{7FD2384E-6024-4B77-B29A-957073CA42B1}" srcId="{CC0B343D-1462-4EEE-A33F-6A27D16F931C}" destId="{E8D696D3-37AA-4C15-9B02-DADA59EF687C}" srcOrd="3" destOrd="0" parTransId="{F6596B7B-F774-42C1-BB5D-7F0AB4593D67}" sibTransId="{C082CCDC-FE7D-4ED7-8143-98645CEC44E7}"/>
    <dgm:cxn modelId="{393D8951-D80E-4730-8560-80F56CA11604}" type="presOf" srcId="{CC0B343D-1462-4EEE-A33F-6A27D16F931C}" destId="{9D0BB1BC-FDE3-419F-A965-530455F6E1CB}" srcOrd="1" destOrd="0" presId="urn:microsoft.com/office/officeart/2005/8/layout/process4"/>
    <dgm:cxn modelId="{B8735E58-F202-4000-91B3-0C3DA97F8218}" type="presOf" srcId="{447BF8BF-5461-4676-ACD2-B004B710FCF2}" destId="{9B82131F-0B59-4256-88C3-089ED140CABA}" srcOrd="0" destOrd="0" presId="urn:microsoft.com/office/officeart/2005/8/layout/process4"/>
    <dgm:cxn modelId="{2C6B16FF-EB14-4096-85D0-C990A1DAB2E3}" type="presOf" srcId="{39270024-D027-485C-A159-833AD3BA9089}" destId="{12055C80-983D-41CE-8BC4-AAF1C29C7D37}" srcOrd="0" destOrd="0" presId="urn:microsoft.com/office/officeart/2005/8/layout/process4"/>
    <dgm:cxn modelId="{0C88AD3A-848C-4EE5-BFEC-737BAE4DE960}" type="presOf" srcId="{C3D21DD1-C796-4AB1-9984-ED7FCCF7BC44}" destId="{0713321D-8312-477F-94BF-0A89A9ED308F}" srcOrd="0" destOrd="0" presId="urn:microsoft.com/office/officeart/2005/8/layout/process4"/>
    <dgm:cxn modelId="{39200256-2F1C-40D0-833D-73FFF3681D35}" srcId="{CC0B343D-1462-4EEE-A33F-6A27D16F931C}" destId="{ACE57DF4-0619-4BCE-A8D8-247693C84EE7}" srcOrd="2" destOrd="0" parTransId="{B282F36F-4367-4D2E-A42E-85D6CBE46B2C}" sibTransId="{B3AC302A-67A1-494C-9714-C2C303F868A2}"/>
    <dgm:cxn modelId="{9E30FFA0-EADA-4678-ACF7-BA96329A46AB}" srcId="{39270024-D027-485C-A159-833AD3BA9089}" destId="{447BF8BF-5461-4676-ACD2-B004B710FCF2}" srcOrd="1" destOrd="0" parTransId="{2D1753C3-F1B9-4AF8-BAFF-C4B4796FA41D}" sibTransId="{DCD0F9E8-9E9D-414A-BFC7-C86A9B99CB1D}"/>
    <dgm:cxn modelId="{BF90B903-7C8E-4903-96D1-B0709AAB71BF}" type="presOf" srcId="{AC9A15B7-CF09-4126-BFAB-A0E492625CCF}" destId="{2E9DB294-9F3C-45A9-9390-8ED587EE6CC2}" srcOrd="0" destOrd="0" presId="urn:microsoft.com/office/officeart/2005/8/layout/process4"/>
    <dgm:cxn modelId="{A14F9035-7879-406E-8F18-EFE81A51CD70}" type="presOf" srcId="{0D722459-70C4-4E80-BF62-C1A7BEEFC890}" destId="{FFBEEE98-71E7-45DA-89FE-EEA639FCE534}" srcOrd="0" destOrd="0" presId="urn:microsoft.com/office/officeart/2005/8/layout/process4"/>
    <dgm:cxn modelId="{5B1303BB-9806-44C4-9BF7-F4E74C8E0A8E}" type="presOf" srcId="{CC0B343D-1462-4EEE-A33F-6A27D16F931C}" destId="{10878D23-3E1F-44DF-B3F6-F0086B82EEB0}" srcOrd="0" destOrd="0" presId="urn:microsoft.com/office/officeart/2005/8/layout/process4"/>
    <dgm:cxn modelId="{1DC41C30-CA71-49EA-84D6-F8DA9281968F}" type="presOf" srcId="{1C178CE4-4A34-4F70-9DAF-627FDB8C102C}" destId="{7E5C8721-4634-4D3D-B93A-D53D0415E5DA}" srcOrd="1" destOrd="0" presId="urn:microsoft.com/office/officeart/2005/8/layout/process4"/>
    <dgm:cxn modelId="{C4D01F8A-74D6-4F7C-9DA5-7CBD9EE4CE1D}" type="presOf" srcId="{BA87FDBA-E920-479C-817F-A8C02DD87C83}" destId="{A141AEE7-3C29-4729-B700-91B7EE79B669}" srcOrd="0" destOrd="0" presId="urn:microsoft.com/office/officeart/2005/8/layout/process4"/>
    <dgm:cxn modelId="{F8A04B59-B0D0-4225-B736-FFA93163D23C}" type="presParOf" srcId="{12055C80-983D-41CE-8BC4-AAF1C29C7D37}" destId="{FDFD276B-BA2B-4E95-8C5A-709CF66AD4DD}" srcOrd="0" destOrd="0" presId="urn:microsoft.com/office/officeart/2005/8/layout/process4"/>
    <dgm:cxn modelId="{EC9A7A9F-C4F8-406A-B7C9-675869CA4DFA}" type="presParOf" srcId="{FDFD276B-BA2B-4E95-8C5A-709CF66AD4DD}" destId="{8815F3AB-9FC1-409A-8209-6E714EAEA918}" srcOrd="0" destOrd="0" presId="urn:microsoft.com/office/officeart/2005/8/layout/process4"/>
    <dgm:cxn modelId="{FE3AE02E-EDC1-4A97-A0BB-C4F76BBFCB57}" type="presParOf" srcId="{FDFD276B-BA2B-4E95-8C5A-709CF66AD4DD}" destId="{7E5C8721-4634-4D3D-B93A-D53D0415E5DA}" srcOrd="1" destOrd="0" presId="urn:microsoft.com/office/officeart/2005/8/layout/process4"/>
    <dgm:cxn modelId="{DC597FB7-537A-4F26-9F81-F69D0F94288A}" type="presParOf" srcId="{FDFD276B-BA2B-4E95-8C5A-709CF66AD4DD}" destId="{272AADCD-C4E5-4488-BB7E-9D91B8C3392D}" srcOrd="2" destOrd="0" presId="urn:microsoft.com/office/officeart/2005/8/layout/process4"/>
    <dgm:cxn modelId="{C340C489-7781-4AFB-BE57-5243829D8BB0}" type="presParOf" srcId="{272AADCD-C4E5-4488-BB7E-9D91B8C3392D}" destId="{A141AEE7-3C29-4729-B700-91B7EE79B669}" srcOrd="0" destOrd="0" presId="urn:microsoft.com/office/officeart/2005/8/layout/process4"/>
    <dgm:cxn modelId="{2FBE4493-73BC-4080-8379-0C9506268526}" type="presParOf" srcId="{272AADCD-C4E5-4488-BB7E-9D91B8C3392D}" destId="{2E9DB294-9F3C-45A9-9390-8ED587EE6CC2}" srcOrd="1" destOrd="0" presId="urn:microsoft.com/office/officeart/2005/8/layout/process4"/>
    <dgm:cxn modelId="{E4FAF61D-1A8F-43BC-866E-7ACEB0B5DF52}" type="presParOf" srcId="{12055C80-983D-41CE-8BC4-AAF1C29C7D37}" destId="{02CD7A4D-F82B-4B5E-A153-B4330B110D83}" srcOrd="1" destOrd="0" presId="urn:microsoft.com/office/officeart/2005/8/layout/process4"/>
    <dgm:cxn modelId="{5F620899-EB74-4F45-8738-CABF39BC81E1}" type="presParOf" srcId="{12055C80-983D-41CE-8BC4-AAF1C29C7D37}" destId="{666D7009-1345-4C8F-A163-AA7542435B57}" srcOrd="2" destOrd="0" presId="urn:microsoft.com/office/officeart/2005/8/layout/process4"/>
    <dgm:cxn modelId="{B178F198-D064-4DC8-9DFF-FE1FB4E16CC8}" type="presParOf" srcId="{666D7009-1345-4C8F-A163-AA7542435B57}" destId="{9B82131F-0B59-4256-88C3-089ED140CABA}" srcOrd="0" destOrd="0" presId="urn:microsoft.com/office/officeart/2005/8/layout/process4"/>
    <dgm:cxn modelId="{B6D6E9FB-20A5-485D-AA32-ED6D11196498}" type="presParOf" srcId="{12055C80-983D-41CE-8BC4-AAF1C29C7D37}" destId="{8488F1C8-C8B4-46F2-B57D-AD78F9661F98}" srcOrd="3" destOrd="0" presId="urn:microsoft.com/office/officeart/2005/8/layout/process4"/>
    <dgm:cxn modelId="{6EB92B23-6868-4163-9EC0-0C5E8955368A}" type="presParOf" srcId="{12055C80-983D-41CE-8BC4-AAF1C29C7D37}" destId="{2F437AE6-4795-4C1E-95D9-27EE64A8081B}" srcOrd="4" destOrd="0" presId="urn:microsoft.com/office/officeart/2005/8/layout/process4"/>
    <dgm:cxn modelId="{C39BA974-0493-4183-BF5D-19477F182E86}" type="presParOf" srcId="{2F437AE6-4795-4C1E-95D9-27EE64A8081B}" destId="{10878D23-3E1F-44DF-B3F6-F0086B82EEB0}" srcOrd="0" destOrd="0" presId="urn:microsoft.com/office/officeart/2005/8/layout/process4"/>
    <dgm:cxn modelId="{2F41D62F-023E-40E5-BDAA-CC5AFBE61CDF}" type="presParOf" srcId="{2F437AE6-4795-4C1E-95D9-27EE64A8081B}" destId="{9D0BB1BC-FDE3-419F-A965-530455F6E1CB}" srcOrd="1" destOrd="0" presId="urn:microsoft.com/office/officeart/2005/8/layout/process4"/>
    <dgm:cxn modelId="{A1251C46-C24E-44BF-9A36-F3080E9A1D84}" type="presParOf" srcId="{2F437AE6-4795-4C1E-95D9-27EE64A8081B}" destId="{53003FAA-346F-4CB0-9D10-6851747DEB08}" srcOrd="2" destOrd="0" presId="urn:microsoft.com/office/officeart/2005/8/layout/process4"/>
    <dgm:cxn modelId="{D96C29DF-957F-4B54-A18B-205475DA69CB}" type="presParOf" srcId="{53003FAA-346F-4CB0-9D10-6851747DEB08}" destId="{FFBEEE98-71E7-45DA-89FE-EEA639FCE534}" srcOrd="0" destOrd="0" presId="urn:microsoft.com/office/officeart/2005/8/layout/process4"/>
    <dgm:cxn modelId="{38DFC698-5C4B-48E1-9CAF-E4B1D74E67EB}" type="presParOf" srcId="{53003FAA-346F-4CB0-9D10-6851747DEB08}" destId="{0713321D-8312-477F-94BF-0A89A9ED308F}" srcOrd="1" destOrd="0" presId="urn:microsoft.com/office/officeart/2005/8/layout/process4"/>
    <dgm:cxn modelId="{865BB363-CB57-476E-8C21-05F0A0A6DBD7}" type="presParOf" srcId="{53003FAA-346F-4CB0-9D10-6851747DEB08}" destId="{2B092E65-2710-4A89-802C-C3FB8760D63A}" srcOrd="2" destOrd="0" presId="urn:microsoft.com/office/officeart/2005/8/layout/process4"/>
    <dgm:cxn modelId="{F143D22C-B2BB-43BD-89E7-62065FABB64E}" type="presParOf" srcId="{53003FAA-346F-4CB0-9D10-6851747DEB08}" destId="{39A9B02F-C045-4354-9F40-FC613DA18D65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6A5AE-CFD5-4D6C-9F61-CB2770386EED}">
      <dsp:nvSpPr>
        <dsp:cNvPr id="0" name=""/>
        <dsp:cNvSpPr/>
      </dsp:nvSpPr>
      <dsp:spPr>
        <a:xfrm>
          <a:off x="0" y="0"/>
          <a:ext cx="785047" cy="7850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FF4CB-6310-4764-BB11-F6F1B418B4CD}">
      <dsp:nvSpPr>
        <dsp:cNvPr id="0" name=""/>
        <dsp:cNvSpPr/>
      </dsp:nvSpPr>
      <dsp:spPr>
        <a:xfrm>
          <a:off x="382083" y="0"/>
          <a:ext cx="2096423" cy="7850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Заявление о выплате соответствующего вида пособия, комплект документов</a:t>
          </a:r>
          <a:endParaRPr lang="ru-RU" sz="1200" kern="1200" dirty="0"/>
        </a:p>
      </dsp:txBody>
      <dsp:txXfrm>
        <a:off x="382083" y="0"/>
        <a:ext cx="2096423" cy="785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26B88-9BB4-4780-9A8E-DBFACF10DFF9}">
      <dsp:nvSpPr>
        <dsp:cNvPr id="0" name=""/>
        <dsp:cNvSpPr/>
      </dsp:nvSpPr>
      <dsp:spPr>
        <a:xfrm>
          <a:off x="0" y="0"/>
          <a:ext cx="674149" cy="6741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1D50F-FAE4-40BF-9B0F-ADBACDDBF237}">
      <dsp:nvSpPr>
        <dsp:cNvPr id="0" name=""/>
        <dsp:cNvSpPr/>
      </dsp:nvSpPr>
      <dsp:spPr>
        <a:xfrm>
          <a:off x="337074" y="0"/>
          <a:ext cx="2182488" cy="6741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 позднее 5 календарных дней</a:t>
          </a:r>
          <a:endParaRPr lang="ru-RU" sz="1800" kern="1200" dirty="0"/>
        </a:p>
      </dsp:txBody>
      <dsp:txXfrm>
        <a:off x="337074" y="0"/>
        <a:ext cx="2182488" cy="6741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BDBED-FD81-4A2E-A57D-29AF5EE0191F}">
      <dsp:nvSpPr>
        <dsp:cNvPr id="0" name=""/>
        <dsp:cNvSpPr/>
      </dsp:nvSpPr>
      <dsp:spPr>
        <a:xfrm>
          <a:off x="0" y="0"/>
          <a:ext cx="668050" cy="6680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5ABA8-FE3D-4B9E-831C-B796B0D9418D}">
      <dsp:nvSpPr>
        <dsp:cNvPr id="0" name=""/>
        <dsp:cNvSpPr/>
      </dsp:nvSpPr>
      <dsp:spPr>
        <a:xfrm>
          <a:off x="334025" y="0"/>
          <a:ext cx="2535655" cy="668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Выплата не позднее 10 календарных дней</a:t>
          </a:r>
          <a:endParaRPr lang="ru-RU" sz="1800" kern="1200" dirty="0"/>
        </a:p>
      </dsp:txBody>
      <dsp:txXfrm>
        <a:off x="334025" y="0"/>
        <a:ext cx="2535655" cy="668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2BC4F-7F9F-4EE3-95AB-B50033A5FEED}">
      <dsp:nvSpPr>
        <dsp:cNvPr id="0" name=""/>
        <dsp:cNvSpPr/>
      </dsp:nvSpPr>
      <dsp:spPr>
        <a:xfrm>
          <a:off x="2708837" y="1245"/>
          <a:ext cx="2229382" cy="6741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B518E8-F9F1-4F8B-83E7-5698FCA3631E}">
      <dsp:nvSpPr>
        <dsp:cNvPr id="0" name=""/>
        <dsp:cNvSpPr/>
      </dsp:nvSpPr>
      <dsp:spPr>
        <a:xfrm>
          <a:off x="3095" y="52044"/>
          <a:ext cx="2705741" cy="5725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Пособие по временной нетрудоспособности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046" y="79995"/>
        <a:ext cx="2649839" cy="516673"/>
      </dsp:txXfrm>
    </dsp:sp>
    <dsp:sp modelId="{25EF91E1-8976-4C71-8230-57E15FF5B3C4}">
      <dsp:nvSpPr>
        <dsp:cNvPr id="0" name=""/>
        <dsp:cNvSpPr/>
      </dsp:nvSpPr>
      <dsp:spPr>
        <a:xfrm>
          <a:off x="2650696" y="742835"/>
          <a:ext cx="2290183" cy="6741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698073"/>
            <a:satOff val="1005"/>
            <a:lumOff val="-241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-698073"/>
              <a:satOff val="1005"/>
              <a:lumOff val="-2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152464-AB46-49BD-BA82-1F4592DEA8CE}">
      <dsp:nvSpPr>
        <dsp:cNvPr id="0" name=""/>
        <dsp:cNvSpPr/>
      </dsp:nvSpPr>
      <dsp:spPr>
        <a:xfrm>
          <a:off x="434" y="742835"/>
          <a:ext cx="2650261" cy="674172"/>
        </a:xfrm>
        <a:prstGeom prst="roundRect">
          <a:avLst/>
        </a:prstGeom>
        <a:gradFill rotWithShape="0">
          <a:gsLst>
            <a:gs pos="0">
              <a:schemeClr val="accent3">
                <a:hueOff val="-892703"/>
                <a:satOff val="3073"/>
                <a:lumOff val="-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892703"/>
                <a:satOff val="3073"/>
                <a:lumOff val="-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892703"/>
                <a:satOff val="3073"/>
                <a:lumOff val="-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Пособие по беременности и родам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344" y="775745"/>
        <a:ext cx="2584441" cy="608352"/>
      </dsp:txXfrm>
    </dsp:sp>
    <dsp:sp modelId="{DACDB314-374C-4F75-A2A9-2FAD3811EDE4}">
      <dsp:nvSpPr>
        <dsp:cNvPr id="0" name=""/>
        <dsp:cNvSpPr/>
      </dsp:nvSpPr>
      <dsp:spPr>
        <a:xfrm>
          <a:off x="2650696" y="1484425"/>
          <a:ext cx="2290183" cy="6741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1396147"/>
            <a:satOff val="2010"/>
            <a:lumOff val="-482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-1396147"/>
              <a:satOff val="2010"/>
              <a:lumOff val="-48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A47462-AB07-4E29-BA98-C617E6043667}">
      <dsp:nvSpPr>
        <dsp:cNvPr id="0" name=""/>
        <dsp:cNvSpPr/>
      </dsp:nvSpPr>
      <dsp:spPr>
        <a:xfrm>
          <a:off x="434" y="1484425"/>
          <a:ext cx="2650261" cy="674172"/>
        </a:xfrm>
        <a:prstGeom prst="roundRect">
          <a:avLst/>
        </a:prstGeom>
        <a:gradFill rotWithShape="0">
          <a:gsLst>
            <a:gs pos="0">
              <a:schemeClr val="accent3">
                <a:hueOff val="-1785407"/>
                <a:satOff val="6146"/>
                <a:lumOff val="-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85407"/>
                <a:satOff val="6146"/>
                <a:lumOff val="-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85407"/>
                <a:satOff val="6146"/>
                <a:lumOff val="-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Единовременное пособие, женщинам, вставшим на учет в ранние сроки беременности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344" y="1517335"/>
        <a:ext cx="2584441" cy="608352"/>
      </dsp:txXfrm>
    </dsp:sp>
    <dsp:sp modelId="{CB309BE4-2029-41DE-92B1-6B85CEBD2C10}">
      <dsp:nvSpPr>
        <dsp:cNvPr id="0" name=""/>
        <dsp:cNvSpPr/>
      </dsp:nvSpPr>
      <dsp:spPr>
        <a:xfrm>
          <a:off x="2639550" y="2217494"/>
          <a:ext cx="2301764" cy="6741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2094220"/>
            <a:satOff val="3015"/>
            <a:lumOff val="-723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-2094220"/>
              <a:satOff val="3015"/>
              <a:lumOff val="-7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131441-DF26-4C74-8049-4FC0AC721BDC}">
      <dsp:nvSpPr>
        <dsp:cNvPr id="0" name=""/>
        <dsp:cNvSpPr/>
      </dsp:nvSpPr>
      <dsp:spPr>
        <a:xfrm>
          <a:off x="3042" y="2226015"/>
          <a:ext cx="2633464" cy="674172"/>
        </a:xfrm>
        <a:prstGeom prst="roundRect">
          <a:avLst/>
        </a:prstGeom>
        <a:gradFill rotWithShape="0">
          <a:gsLst>
            <a:gs pos="0">
              <a:schemeClr val="accent3">
                <a:hueOff val="-2678110"/>
                <a:satOff val="9218"/>
                <a:lumOff val="-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678110"/>
                <a:satOff val="9218"/>
                <a:lumOff val="-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678110"/>
                <a:satOff val="9218"/>
                <a:lumOff val="-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Единовременное пособие при рождении ребенка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952" y="2258925"/>
        <a:ext cx="2567644" cy="608352"/>
      </dsp:txXfrm>
    </dsp:sp>
    <dsp:sp modelId="{9D6207C8-ED38-49D5-B763-D7D2FD9A094F}">
      <dsp:nvSpPr>
        <dsp:cNvPr id="0" name=""/>
        <dsp:cNvSpPr/>
      </dsp:nvSpPr>
      <dsp:spPr>
        <a:xfrm>
          <a:off x="2531176" y="2967605"/>
          <a:ext cx="2408891" cy="6741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2792294"/>
            <a:satOff val="4020"/>
            <a:lumOff val="-964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-2792294"/>
              <a:satOff val="4020"/>
              <a:lumOff val="-96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B59976-3A84-497A-A373-FCE26D906E53}">
      <dsp:nvSpPr>
        <dsp:cNvPr id="0" name=""/>
        <dsp:cNvSpPr/>
      </dsp:nvSpPr>
      <dsp:spPr>
        <a:xfrm>
          <a:off x="1247" y="2967605"/>
          <a:ext cx="2529929" cy="674172"/>
        </a:xfrm>
        <a:prstGeom prst="roundRect">
          <a:avLst/>
        </a:prstGeom>
        <a:gradFill rotWithShape="0">
          <a:gsLst>
            <a:gs pos="0">
              <a:schemeClr val="accent3">
                <a:hueOff val="-3570814"/>
                <a:satOff val="12291"/>
                <a:lumOff val="-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3570814"/>
                <a:satOff val="12291"/>
                <a:lumOff val="-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3570814"/>
                <a:satOff val="12291"/>
                <a:lumOff val="-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Ежемесячные пособие по уходу за ребенком до полутора лет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157" y="3000515"/>
        <a:ext cx="2464109" cy="6083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C8721-4634-4D3D-B93A-D53D0415E5DA}">
      <dsp:nvSpPr>
        <dsp:cNvPr id="0" name=""/>
        <dsp:cNvSpPr/>
      </dsp:nvSpPr>
      <dsp:spPr>
        <a:xfrm>
          <a:off x="0" y="3557218"/>
          <a:ext cx="11375474" cy="20386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Портал Фонда Социального страхования Российской Федерации</a:t>
          </a:r>
          <a:endParaRPr lang="ru-RU" sz="2800" kern="1200" dirty="0"/>
        </a:p>
      </dsp:txBody>
      <dsp:txXfrm>
        <a:off x="0" y="3557218"/>
        <a:ext cx="11375474" cy="1100873"/>
      </dsp:txXfrm>
    </dsp:sp>
    <dsp:sp modelId="{A141AEE7-3C29-4729-B700-91B7EE79B669}">
      <dsp:nvSpPr>
        <dsp:cNvPr id="0" name=""/>
        <dsp:cNvSpPr/>
      </dsp:nvSpPr>
      <dsp:spPr>
        <a:xfrm>
          <a:off x="0" y="4758572"/>
          <a:ext cx="5687737" cy="83955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Получение квитанции или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протокола или информация</a:t>
          </a:r>
          <a:endParaRPr lang="ru-RU" sz="1600" kern="1200" dirty="0"/>
        </a:p>
      </dsp:txBody>
      <dsp:txXfrm>
        <a:off x="0" y="4758572"/>
        <a:ext cx="5687737" cy="839556"/>
      </dsp:txXfrm>
    </dsp:sp>
    <dsp:sp modelId="{2E9DB294-9F3C-45A9-9390-8ED587EE6CC2}">
      <dsp:nvSpPr>
        <dsp:cNvPr id="0" name=""/>
        <dsp:cNvSpPr/>
      </dsp:nvSpPr>
      <dsp:spPr>
        <a:xfrm>
          <a:off x="5687737" y="4755367"/>
          <a:ext cx="5687737" cy="84276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Получение квитанции или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протокола или информация с ошибками</a:t>
          </a:r>
          <a:endParaRPr lang="ru-RU" sz="1600" b="1" kern="1200" dirty="0"/>
        </a:p>
      </dsp:txBody>
      <dsp:txXfrm>
        <a:off x="5687737" y="4755367"/>
        <a:ext cx="5687737" cy="842761"/>
      </dsp:txXfrm>
    </dsp:sp>
    <dsp:sp modelId="{9B82131F-0B59-4256-88C3-089ED140CABA}">
      <dsp:nvSpPr>
        <dsp:cNvPr id="0" name=""/>
        <dsp:cNvSpPr/>
      </dsp:nvSpPr>
      <dsp:spPr>
        <a:xfrm rot="10800000">
          <a:off x="0" y="0"/>
          <a:ext cx="11375474" cy="122129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Портал Фонда Социального страхования Российской Федерации</a:t>
          </a:r>
        </a:p>
      </dsp:txBody>
      <dsp:txXfrm rot="10800000">
        <a:off x="0" y="0"/>
        <a:ext cx="11375474" cy="793558"/>
      </dsp:txXfrm>
    </dsp:sp>
    <dsp:sp modelId="{9D0BB1BC-FDE3-419F-A965-530455F6E1CB}">
      <dsp:nvSpPr>
        <dsp:cNvPr id="0" name=""/>
        <dsp:cNvSpPr/>
      </dsp:nvSpPr>
      <dsp:spPr>
        <a:xfrm rot="10800000">
          <a:off x="0" y="1277360"/>
          <a:ext cx="11375474" cy="2313404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Программы обеспечивающие взаимодействие с ЭЛН</a:t>
          </a:r>
          <a:endParaRPr lang="ru-RU" sz="2800" kern="1200" dirty="0">
            <a:solidFill>
              <a:schemeClr val="tx1"/>
            </a:solidFill>
          </a:endParaRPr>
        </a:p>
      </dsp:txBody>
      <dsp:txXfrm rot="-10800000">
        <a:off x="0" y="1277360"/>
        <a:ext cx="11375474" cy="812004"/>
      </dsp:txXfrm>
    </dsp:sp>
    <dsp:sp modelId="{FFBEEE98-71E7-45DA-89FE-EEA639FCE534}">
      <dsp:nvSpPr>
        <dsp:cNvPr id="0" name=""/>
        <dsp:cNvSpPr/>
      </dsp:nvSpPr>
      <dsp:spPr>
        <a:xfrm>
          <a:off x="8745971" y="2015549"/>
          <a:ext cx="2629502" cy="79915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Кабинет страхователя </a:t>
          </a: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lk.fss.ru</a:t>
          </a:r>
          <a:endParaRPr lang="ru-RU" sz="1600" kern="1200" dirty="0"/>
        </a:p>
      </dsp:txBody>
      <dsp:txXfrm>
        <a:off x="8745971" y="2015549"/>
        <a:ext cx="2629502" cy="799155"/>
      </dsp:txXfrm>
    </dsp:sp>
    <dsp:sp modelId="{0713321D-8312-477F-94BF-0A89A9ED308F}">
      <dsp:nvSpPr>
        <dsp:cNvPr id="0" name=""/>
        <dsp:cNvSpPr/>
      </dsp:nvSpPr>
      <dsp:spPr>
        <a:xfrm>
          <a:off x="67082" y="2027864"/>
          <a:ext cx="3477073" cy="74454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Программное обеспечение для расчета заработной платы (1С, Амба, Парус и т.п.)</a:t>
          </a:r>
          <a:endParaRPr lang="ru-RU" sz="1600" kern="1200" dirty="0"/>
        </a:p>
      </dsp:txBody>
      <dsp:txXfrm>
        <a:off x="67082" y="2027864"/>
        <a:ext cx="3477073" cy="744546"/>
      </dsp:txXfrm>
    </dsp:sp>
    <dsp:sp modelId="{2B092E65-2710-4A89-802C-C3FB8760D63A}">
      <dsp:nvSpPr>
        <dsp:cNvPr id="0" name=""/>
        <dsp:cNvSpPr/>
      </dsp:nvSpPr>
      <dsp:spPr>
        <a:xfrm>
          <a:off x="3569121" y="2020298"/>
          <a:ext cx="3477073" cy="78994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Программное обеспечение для сдачи отчетности в Фонд (1С, СБиС, Контур и т.д.)</a:t>
          </a:r>
          <a:endParaRPr lang="ru-RU" sz="1600" kern="1200" dirty="0"/>
        </a:p>
      </dsp:txBody>
      <dsp:txXfrm>
        <a:off x="3569121" y="2020298"/>
        <a:ext cx="3477073" cy="789941"/>
      </dsp:txXfrm>
    </dsp:sp>
    <dsp:sp modelId="{39A9B02F-C045-4354-9F40-FC613DA18D65}">
      <dsp:nvSpPr>
        <dsp:cNvPr id="0" name=""/>
        <dsp:cNvSpPr/>
      </dsp:nvSpPr>
      <dsp:spPr>
        <a:xfrm>
          <a:off x="7068552" y="2014127"/>
          <a:ext cx="1779288" cy="81479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Собственные программы</a:t>
          </a:r>
          <a:endParaRPr lang="ru-RU" sz="1600" kern="1200" dirty="0"/>
        </a:p>
      </dsp:txBody>
      <dsp:txXfrm>
        <a:off x="7068552" y="2014127"/>
        <a:ext cx="1779288" cy="814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0.55443</cdr:x>
      <cdr:y>0.0961</cdr:y>
    </cdr:from>
    <cdr:to>
      <cdr:x>0.94269</cdr:x>
      <cdr:y>0.26105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 flipV="1">
          <a:off x="2474389" y="319554"/>
          <a:ext cx="1732790" cy="54849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0.66165</cdr:x>
      <cdr:y>0.29094</cdr:y>
    </cdr:from>
    <cdr:to>
      <cdr:x>1</cdr:x>
      <cdr:y>0.41845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flipV="1">
          <a:off x="2952923" y="967439"/>
          <a:ext cx="1510019" cy="42401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B8B1D1-EFE6-45A3-9A10-1515F809C739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41CBA-4549-41FD-8AEA-6DF89684F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37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3A341-6C56-487E-8E78-CD41D6EAB34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583C8D-175F-42B4-BF62-CDC32DA40D9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6C8B-F075-45A8-A166-1E0BCC882717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8088C-8813-49F2-88FD-EE6C773BF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BDB2F-689D-40C5-B8A0-4D4255882D3B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D1FD-20FF-4A92-AD2B-1751CD591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0F66-DB9A-48B8-B585-181D3DCB5A64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BD661-7926-42A3-916B-B6563C233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9E82C-33EF-4CEA-9F8D-F89EADF431E7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0E3C7-615E-4C8C-8910-3B1719396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04C6D-56B9-4A1F-909C-5451436D52C4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26969-54C3-42AE-8E73-6CDFCE3D2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C9DE6-7BB0-403C-BA0A-C0C6F0D5F796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3D442-76DC-412E-A37E-761280849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D60E3-ADBA-4BF6-97E6-840D29255545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2C7A8-3F70-4DBB-82D1-21ACC38AD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4F9CD-AE13-42E3-AD51-C6D17D8D8573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38AAC-EF23-49BE-B3BB-913042984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F158-A2D6-4B2E-B76A-6973A54EF5CB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22F5-26EE-4623-9C7B-F21E97A69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B460-8A6C-4823-9954-AB37EB2FF425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276-5745-40E5-B6C8-9BD45521B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D23C-D2E1-4BAB-B403-27B386B442A8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06560-E683-47C8-9AA8-DAC75B707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C4F99A-0F7D-4E8C-B6A1-C2737BC424B8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03AEAB-21C3-46EB-8AE4-B8EA67369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r66.fss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66.fss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66.fss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r66.fss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18" Type="http://schemas.openxmlformats.org/officeDocument/2006/relationships/diagramData" Target="../diagrams/data3.xml"/><Relationship Id="rId26" Type="http://schemas.openxmlformats.org/officeDocument/2006/relationships/image" Target="../media/image4.png"/><Relationship Id="rId3" Type="http://schemas.openxmlformats.org/officeDocument/2006/relationships/image" Target="../media/image9.jpeg"/><Relationship Id="rId21" Type="http://schemas.openxmlformats.org/officeDocument/2006/relationships/diagramColors" Target="../diagrams/colors3.xml"/><Relationship Id="rId7" Type="http://schemas.openxmlformats.org/officeDocument/2006/relationships/image" Target="../media/image7.pn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5" Type="http://schemas.openxmlformats.org/officeDocument/2006/relationships/image" Target="../media/image15.png"/><Relationship Id="rId2" Type="http://schemas.openxmlformats.org/officeDocument/2006/relationships/image" Target="../media/image8.jpeg"/><Relationship Id="rId16" Type="http://schemas.openxmlformats.org/officeDocument/2006/relationships/diagramColors" Target="../diagrams/colors2.xml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diagramColors" Target="../diagrams/colors1.xml"/><Relationship Id="rId24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diagramQuickStyle" Target="../diagrams/quickStyle2.xml"/><Relationship Id="rId23" Type="http://schemas.openxmlformats.org/officeDocument/2006/relationships/image" Target="../media/image13.jpeg"/><Relationship Id="rId10" Type="http://schemas.openxmlformats.org/officeDocument/2006/relationships/diagramQuickStyle" Target="../diagrams/quickStyle1.xml"/><Relationship Id="rId19" Type="http://schemas.openxmlformats.org/officeDocument/2006/relationships/diagramLayout" Target="../diagrams/layout3.xml"/><Relationship Id="rId4" Type="http://schemas.openxmlformats.org/officeDocument/2006/relationships/image" Target="../media/image10.jpe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Relationship Id="rId22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4338" y="2122488"/>
            <a:ext cx="40576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00150" y="790575"/>
            <a:ext cx="10656888" cy="14144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Электронный листок нетрудоспособности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36513" y="139700"/>
            <a:ext cx="12195175" cy="404813"/>
            <a:chOff x="-2" y="125"/>
            <a:chExt cx="5762" cy="193"/>
          </a:xfrm>
        </p:grpSpPr>
        <p:sp>
          <p:nvSpPr>
            <p:cNvPr id="14343" name="Rectangle 5"/>
            <p:cNvSpPr>
              <a:spLocks noChangeArrowheads="1"/>
            </p:cNvSpPr>
            <p:nvPr/>
          </p:nvSpPr>
          <p:spPr bwMode="auto">
            <a:xfrm>
              <a:off x="816" y="125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ru-RU" altLang="ru-RU" sz="1400" b="1">
                  <a:solidFill>
                    <a:srgbClr val="000099"/>
                  </a:solidFill>
                  <a:latin typeface="Times New Roman" pitchFamily="18" charset="0"/>
                </a:rPr>
                <a:t>Ф о н д  с о ц и а л ь н о г о  с т р а х о в а н и я  Р о с с и й с к о й   Ф е д е р а ц и и</a:t>
              </a:r>
            </a:p>
          </p:txBody>
        </p:sp>
        <p:sp>
          <p:nvSpPr>
            <p:cNvPr id="14344" name="Line 6"/>
            <p:cNvSpPr>
              <a:spLocks noChangeShapeType="1"/>
            </p:cNvSpPr>
            <p:nvPr/>
          </p:nvSpPr>
          <p:spPr bwMode="auto">
            <a:xfrm>
              <a:off x="720" y="288"/>
              <a:ext cx="504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Line 7"/>
            <p:cNvSpPr>
              <a:spLocks noChangeShapeType="1"/>
            </p:cNvSpPr>
            <p:nvPr/>
          </p:nvSpPr>
          <p:spPr bwMode="auto">
            <a:xfrm flipV="1">
              <a:off x="718" y="317"/>
              <a:ext cx="5042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Line 9"/>
            <p:cNvSpPr>
              <a:spLocks noChangeShapeType="1"/>
            </p:cNvSpPr>
            <p:nvPr/>
          </p:nvSpPr>
          <p:spPr bwMode="auto">
            <a:xfrm flipV="1">
              <a:off x="-2" y="278"/>
              <a:ext cx="202" cy="6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Line 10"/>
            <p:cNvSpPr>
              <a:spLocks noChangeShapeType="1"/>
            </p:cNvSpPr>
            <p:nvPr/>
          </p:nvSpPr>
          <p:spPr bwMode="auto">
            <a:xfrm>
              <a:off x="-2" y="316"/>
              <a:ext cx="241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4341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8363" y="2060575"/>
            <a:ext cx="630078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550" y="39688"/>
            <a:ext cx="1030288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8"/>
          <p:cNvSpPr>
            <a:spLocks noGrp="1"/>
          </p:cNvSpPr>
          <p:nvPr>
            <p:ph type="title"/>
          </p:nvPr>
        </p:nvSpPr>
        <p:spPr>
          <a:xfrm>
            <a:off x="2351088" y="115888"/>
            <a:ext cx="9061450" cy="760412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Способы направления сведений для назначения пособий при «Прямых выплатах»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335359" y="1407149"/>
          <a:ext cx="4941315" cy="364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5" name="Picture 2" descr="C:\Users\AbramenkoEV\Desktop\доклад_Пилот\электр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9100" y="836613"/>
            <a:ext cx="4846638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768076" y="3955903"/>
            <a:ext cx="5039395" cy="267765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/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страхователей с численностью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25 человек предоставление  сведений в форме электронного реестра является обязательным</a:t>
            </a:r>
          </a:p>
        </p:txBody>
      </p:sp>
      <p:pic>
        <p:nvPicPr>
          <p:cNvPr id="23559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" y="14288"/>
            <a:ext cx="927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Box 1"/>
          <p:cNvSpPr txBox="1">
            <a:spLocks noChangeArrowheads="1"/>
          </p:cNvSpPr>
          <p:nvPr/>
        </p:nvSpPr>
        <p:spPr bwMode="auto">
          <a:xfrm>
            <a:off x="260350" y="5527675"/>
            <a:ext cx="577056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ВАЖНО! Если работодатель не представит в срок документы, должностному лицу организации предусмотрен штраф в соответствии сч.4 ст. 15.33 КоАП РФ)******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8"/>
          <p:cNvSpPr>
            <a:spLocks noGrp="1"/>
          </p:cNvSpPr>
          <p:nvPr>
            <p:ph type="title"/>
          </p:nvPr>
        </p:nvSpPr>
        <p:spPr>
          <a:xfrm>
            <a:off x="2228850" y="193675"/>
            <a:ext cx="9124950" cy="687388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Основные нормативные документы, определяющие переход на «Прямые выплаты» </a:t>
            </a:r>
          </a:p>
        </p:txBody>
      </p:sp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877888" y="1131888"/>
            <a:ext cx="10909300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Налоговый Кодекс РФ   </a:t>
            </a:r>
          </a:p>
          <a:p>
            <a:pPr algn="just"/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Часть 9 статьи 431 в соответствии с Федеральным законом от 03.07.2016 № 243-ФЗ «О внесении изменений в часть первую и вторую налогового кодекса Российской Федерации в связи с передачей налоговым органам полномочий по администрированию страховых взносов на обязательное пенсионное, социальное и медицинское страхование»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01.01.2021 </a:t>
            </a: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утратит силу;   </a:t>
            </a:r>
          </a:p>
          <a:p>
            <a:pPr algn="ctr"/>
            <a:endParaRPr lang="ru-RU" sz="10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21.04.2011 N 294 </a:t>
            </a:r>
          </a:p>
          <a:p>
            <a:pPr algn="just"/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"Об особенностях финансового обеспечения, назначения и выплаты в 2012 – 2020 годах территориальными органами Фонда социального страхования Российской Федерации застрахованным лицам страхового обеспечения по обязательному социальному страхованию на случай временной нетрудоспособности и в связи с материнством и по обязательному социальному страхованию от несчастных случаев на производстве и профессиональных заболеваний, осуществления иных выплат и возмещения расходов страхователя на предупредительные меры по сокращению производственного травматизма и профессиональных заболеваний работников, а также об особенностях уплаты страховых взносов по обязательному социальному страхованию на случай временной нетрудоспособности и в связи с материнством и по обязательному социальному страхованию от несчастных случаев на производстве и профессиональных заболеваний»;</a:t>
            </a:r>
          </a:p>
          <a:p>
            <a:pPr algn="ctr"/>
            <a:endParaRPr lang="ru-RU" sz="12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Приказ ФСС РФ от 24.11.2017 N 578</a:t>
            </a:r>
          </a:p>
          <a:p>
            <a:pPr algn="just"/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"Об утверждении форм документов, применяемых для выплаты в 2012 - 2019 годах страхового обеспечения и иных выплат в субъектах Российской Федерации, участвующих в реализации пилотного проекта, предусматривающего назначение и выплату застрахованным лицам страхового обеспечения по обязательному социальному страхованию на случай временной нетрудоспособности и в связи с материнством и по обязательному социальному страхованию от несчастных случаев на производстве и профессиональных заболеваний, иных выплат и расходов территориальными органами Фонда социального страхования Российской Федерации" (Зарегистрировано в Минюсте России 15.12.2017 N 49265);</a:t>
            </a:r>
          </a:p>
          <a:p>
            <a:pPr algn="ctr"/>
            <a:r>
              <a:rPr lang="ru-RU" sz="1600" b="1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ru-RU" sz="16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Приказ ФСС РФ от 24.11.2017 N 579</a:t>
            </a:r>
          </a:p>
          <a:p>
            <a:pPr algn="just"/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"Об утверждении форм реестров сведений, необходимых для назначения и выплаты соответствующего вида пособия, и порядков их заполнения" (Зарегистрировано в Минюсте России 17.01.2018 N 49665).</a:t>
            </a:r>
          </a:p>
          <a:p>
            <a:pPr algn="just"/>
            <a:endParaRPr lang="ru-RU" sz="140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r>
              <a:rPr lang="ru-RU" sz="20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01.01.2021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Свердловская область переходит на «Прямые выплаты».</a:t>
            </a:r>
          </a:p>
          <a:p>
            <a:pPr algn="ctr"/>
            <a:r>
              <a:rPr 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ВАЖНО! Право выбора «переходить» или «нет» не будет</a:t>
            </a:r>
          </a:p>
          <a:p>
            <a:pPr algn="ctr"/>
            <a:endParaRPr lang="ru-RU" sz="200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5091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840366"/>
              </p:ext>
            </p:extLst>
          </p:nvPr>
        </p:nvGraphicFramePr>
        <p:xfrm>
          <a:off x="463550" y="151002"/>
          <a:ext cx="11375474" cy="5598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2" name="Picture 4" descr="https://img12.postila.ru/resize?w=660&amp;src=%2Fdata%2Fd8%2Fec%2Ffe%2F6d%2Fd8ecfe6d52a56c5d98d4d1ddbd7a4d5c43004e5f734bc9187f9f7ab585b1618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8475" y="5186363"/>
            <a:ext cx="11255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" y="14288"/>
            <a:ext cx="9017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915194" y="6211888"/>
            <a:ext cx="10452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Схема для работы с электронными листами нетрудоспособности, а также и для формирования электронного реестра при «Прямых выплатах»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7050" y="549275"/>
            <a:ext cx="11009313" cy="5543550"/>
          </a:xfrm>
        </p:spPr>
      </p:pic>
      <p:pic>
        <p:nvPicPr>
          <p:cNvPr id="29698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14288"/>
            <a:ext cx="9937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2030413" y="252413"/>
            <a:ext cx="9596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Действия застрахованного лица при оформлении ЭЛН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48917" y="854257"/>
            <a:ext cx="7776595" cy="57187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Медицинское учреждение выдает номер ЭЛН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48917" y="1839301"/>
            <a:ext cx="7776595" cy="73611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Застрахованное лицо данный номер предъявляет работодателю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24412" y="2939434"/>
            <a:ext cx="7776595" cy="102855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Работодатель данный ЭЛН загружает в программы для расчета заработной платы, и производит начисление и выплату пособия</a:t>
            </a: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4794250" y="1212850"/>
            <a:ext cx="347663" cy="84296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424412" y="4315225"/>
            <a:ext cx="7843706" cy="85239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начисления работодатель заполняет ЭЛН и направляет информацию в ФСС РФ</a:t>
            </a:r>
          </a:p>
        </p:txBody>
      </p:sp>
      <p:pic>
        <p:nvPicPr>
          <p:cNvPr id="30734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" y="39688"/>
            <a:ext cx="101600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TextBox 3"/>
          <p:cNvSpPr txBox="1">
            <a:spLocks noChangeArrowheads="1"/>
          </p:cNvSpPr>
          <p:nvPr/>
        </p:nvSpPr>
        <p:spPr bwMode="auto">
          <a:xfrm>
            <a:off x="1343025" y="49213"/>
            <a:ext cx="1037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Схема работы с ЭЛН</a:t>
            </a: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6992938" y="2344738"/>
            <a:ext cx="347662" cy="84296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4795044" y="3720306"/>
            <a:ext cx="346075" cy="84296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657350" y="5308600"/>
            <a:ext cx="1177925" cy="84296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945928" y="5324700"/>
            <a:ext cx="7322190" cy="85239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Отправка информации страхователем в ФСС РФ подтверждает, что пособие застрахованному лицу рассчитано.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8"/>
          <p:cNvSpPr>
            <a:spLocks noGrp="1"/>
          </p:cNvSpPr>
          <p:nvPr>
            <p:ph type="title"/>
          </p:nvPr>
        </p:nvSpPr>
        <p:spPr>
          <a:xfrm>
            <a:off x="198438" y="830263"/>
            <a:ext cx="11339512" cy="1509712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Согласно п.2 ч.5 ст.30.5 Федерального закона от 27.06.2011 № 161-ФЗ «О национальной платежной системе» кредитные организации зачислять выплаты на банковские счета клиентов - физических лиц, операции по которым осуществляются с использованием национальных платежных инструментов («МИР»).</a:t>
            </a: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42050" y="1976438"/>
            <a:ext cx="5441950" cy="28622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1.    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Пособие по временной нетрудоспособности в отношении граждан, подвергшихся воздействию радиации.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     Пособие по беременности и родам.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     Единовременное пособие женщинам, вставшим на учет в медицинских учреждениях  в ранние сроки беременности.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     Единовременное пособие при рождении ребенка.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     Ежемесячное пособие по уходу за ребенком.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Прямоугольник 2"/>
          <p:cNvSpPr>
            <a:spLocks noChangeArrowheads="1"/>
          </p:cNvSpPr>
          <p:nvPr/>
        </p:nvSpPr>
        <p:spPr bwMode="auto">
          <a:xfrm>
            <a:off x="661988" y="2143125"/>
            <a:ext cx="43370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Постановлением Правительства РФ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от 11.04.2019 № 419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 С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1 мая 2019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следующие виды пособий перечисляются на банковские счета с использованием карт «МИР» либо на банковские счета, которые не предусматривают использование платежных карт.</a:t>
            </a:r>
          </a:p>
        </p:txBody>
      </p:sp>
      <p:pic>
        <p:nvPicPr>
          <p:cNvPr id="36868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14288"/>
            <a:ext cx="9191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1770063" y="180975"/>
            <a:ext cx="9547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Национальная платежная система  «МИР»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5368925" y="2832100"/>
            <a:ext cx="477838" cy="779463"/>
          </a:xfrm>
          <a:prstGeom prst="rightArrow">
            <a:avLst>
              <a:gd name="adj1" fmla="val 50000"/>
              <a:gd name="adj2" fmla="val 69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71" name="TextBox 1"/>
          <p:cNvSpPr txBox="1">
            <a:spLocks noChangeArrowheads="1"/>
          </p:cNvSpPr>
          <p:nvPr/>
        </p:nvSpPr>
        <p:spPr bwMode="auto">
          <a:xfrm>
            <a:off x="931863" y="5218113"/>
            <a:ext cx="10452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Положением № 383-П в поле платежного поручения «110- код выплаты» указывается «1».</a:t>
            </a:r>
          </a:p>
          <a:p>
            <a:r>
              <a:rPr lang="ru-RU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иных случаях значение реквизита не указывается.</a:t>
            </a:r>
            <a:br>
              <a:rPr lang="ru-RU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14288"/>
            <a:ext cx="9191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770063" y="180975"/>
            <a:ext cx="9547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Реквизиты уплаты страховых взносов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1096963" y="766763"/>
            <a:ext cx="11531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 обязательное страхование от несчастных случаев на производстве и профессиональных заболеваний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85913" y="1292225"/>
          <a:ext cx="9647340" cy="455500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715"/>
                <a:gridCol w="4732197"/>
                <a:gridCol w="4849713"/>
                <a:gridCol w="32715"/>
              </a:tblGrid>
              <a:tr h="697940">
                <a:tc>
                  <a:txBody>
                    <a:bodyPr/>
                    <a:lstStyle/>
                    <a:p>
                      <a:pPr algn="ctr"/>
                      <a:r>
                        <a:rPr lang="ru-RU" sz="200" dirty="0"/>
                        <a:t>Получатель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УФК по Свердловской области (Государственное учреждение - Свердловское региональное отделение Фонда социального страхования Российской Федерации)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</a:tr>
              <a:tr h="431333">
                <a:tc>
                  <a:txBody>
                    <a:bodyPr/>
                    <a:lstStyle/>
                    <a:p>
                      <a:pPr algn="ctr"/>
                      <a:endParaRPr lang="ru-RU" sz="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ИНН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6660013279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675">
                <a:tc>
                  <a:txBody>
                    <a:bodyPr/>
                    <a:lstStyle/>
                    <a:p>
                      <a:pPr algn="ctr"/>
                      <a:endParaRPr lang="ru-RU" sz="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КПП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667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01001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005">
                <a:tc>
                  <a:txBody>
                    <a:bodyPr/>
                    <a:lstStyle/>
                    <a:p>
                      <a:pPr algn="ctr"/>
                      <a:endParaRPr lang="ru-RU" sz="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СЧЕТ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40101810500000010010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723">
                <a:tc>
                  <a:txBody>
                    <a:bodyPr/>
                    <a:lstStyle/>
                    <a:p>
                      <a:pPr algn="ctr"/>
                      <a:endParaRPr lang="ru-RU" sz="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Банк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Уральское ГУ Банка России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201">
                <a:tc>
                  <a:txBody>
                    <a:bodyPr/>
                    <a:lstStyle/>
                    <a:p>
                      <a:pPr algn="ctr"/>
                      <a:endParaRPr lang="ru-RU" sz="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БИК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046577001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382">
                <a:tc>
                  <a:txBody>
                    <a:bodyPr/>
                    <a:lstStyle/>
                    <a:p>
                      <a:pPr algn="ctr"/>
                      <a:endParaRPr lang="ru-RU" sz="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Взносы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393 102 02050 071000 160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676">
                <a:tc>
                  <a:txBody>
                    <a:bodyPr/>
                    <a:lstStyle/>
                    <a:p>
                      <a:pPr algn="ctr"/>
                      <a:endParaRPr lang="ru-RU" sz="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Пени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393 102 02050 072100 160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071">
                <a:tc>
                  <a:txBody>
                    <a:bodyPr/>
                    <a:lstStyle/>
                    <a:p>
                      <a:pPr algn="ctr"/>
                      <a:endParaRPr lang="ru-RU" sz="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393 102 02050 073000 160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39" name="TextBox 7"/>
          <p:cNvSpPr txBox="1">
            <a:spLocks noChangeArrowheads="1"/>
          </p:cNvSpPr>
          <p:nvPr/>
        </p:nvSpPr>
        <p:spPr bwMode="auto">
          <a:xfrm>
            <a:off x="1527175" y="6099175"/>
            <a:ext cx="9790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размещены на сайте Свердловского регионального отделения </a:t>
            </a:r>
            <a:r>
              <a:rPr lang="en-US" b="1">
                <a:latin typeface="Times New Roman" pitchFamily="18" charset="0"/>
                <a:cs typeface="Times New Roman" pitchFamily="18" charset="0"/>
                <a:hlinkClick r:id="rId4"/>
              </a:rPr>
              <a:t>www.r66.fss.ru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Раздел «для юридических лиц и ИП»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ctrTitle"/>
          </p:nvPr>
        </p:nvSpPr>
        <p:spPr>
          <a:xfrm>
            <a:off x="752475" y="231775"/>
            <a:ext cx="11044238" cy="715963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Предоставление страхователем документов при обращении за выделением средств (перечень документов утвержден приказом Минздравсоцразвития России от 04.12.2009 № 951н в ред. от 28.10.2016 №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585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 )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863" y="1035049"/>
            <a:ext cx="11407775" cy="5491585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Письменное заявление страхователя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Расчет по начисленным и уплаченным страховым взносам на обязательное социальное страхование на случай временной нетрудоспособности и в связи с материнством и по обязательному социальному страхованию от несчастных случаев на производстве и профессиональных заболеваний, за соответствующий период, подтверждающий начисление расходов на выплату страхового обеспечения, - при обращении за выделением средств на выплату страхового обеспечения за периоды, истекшие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 1 января 2017 года.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Обращаем внимание, что Заявление о возврате суммы излишне уплаченных страховых взносов может быть подано только в течение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трех лет со дня уплаты указанной суммы.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2(1). Справка - расчет, представляемая при обращении за выделением средств на выплату страхового обеспечения, при обращении за выделением средств за периоды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начиная с 1 января 2017 года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(письмо ФСС РФ от 07.12.2016 № 02-09-11/04-03-27029)</a:t>
            </a:r>
          </a:p>
          <a:p>
            <a:pPr algn="just">
              <a:spcBef>
                <a:spcPct val="0"/>
              </a:spcBef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Копии подтверждающих обоснованность и правильность расходов по обязательному </a:t>
            </a:r>
          </a:p>
          <a:p>
            <a:pPr algn="just">
              <a:spcBef>
                <a:spcPct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социальному страхованию документов</a:t>
            </a:r>
          </a:p>
          <a:p>
            <a:pPr algn="just">
              <a:spcBef>
                <a:spcPct val="0"/>
              </a:spcBef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Формы документов доведены письмом Фонда социального страхования РФ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 7 декабря 2016 г. № 02-09-11/04-03-27029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размещены на сайте Свердловского регионального отделения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www.r66.fss.ru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14288"/>
            <a:ext cx="9191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1950" y="4152900"/>
            <a:ext cx="410368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63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268" y="52475"/>
            <a:ext cx="10251016" cy="7683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64A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«Информирование страхователей»</a:t>
            </a:r>
            <a:endParaRPr lang="ru-RU" sz="3200" b="1" dirty="0">
              <a:solidFill>
                <a:srgbClr val="064A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sz="half" idx="2"/>
          </p:nvPr>
        </p:nvSpPr>
        <p:spPr>
          <a:xfrm>
            <a:off x="4133850" y="651691"/>
            <a:ext cx="4123267" cy="461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b="1" dirty="0" smtClean="0"/>
              <a:t>Цель: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3938419" y="2287545"/>
            <a:ext cx="4709583" cy="461963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Задачи: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97075" y="1084453"/>
            <a:ext cx="10515600" cy="107791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Своевременное информирование страхователей, направленное на повышение собираемости страховых взносов, снижение темпа роста недоимки, снижение количества жалоб</a:t>
            </a:r>
          </a:p>
          <a:p>
            <a:pPr algn="ctr">
              <a:defRPr/>
            </a:pPr>
            <a:endParaRPr lang="ru-RU" sz="2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2649" y="2774646"/>
            <a:ext cx="4982633" cy="836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pitchFamily="34" charset="0"/>
              </a:rPr>
              <a:t>1. </a:t>
            </a:r>
            <a:r>
              <a:rPr lang="ru-RU" sz="1400" dirty="0">
                <a:solidFill>
                  <a:srgbClr val="FFFFFF"/>
                </a:solidFill>
                <a:cs typeface="Arial" pitchFamily="34" charset="0"/>
              </a:rPr>
              <a:t>Информирование о действующем законодательстве об обязательном социальном страховании и изменениях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4875" y="2774646"/>
            <a:ext cx="4851400" cy="747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pitchFamily="34" charset="0"/>
              </a:rPr>
              <a:t>2. </a:t>
            </a:r>
            <a:r>
              <a:rPr lang="ru-RU" sz="1400" dirty="0">
                <a:solidFill>
                  <a:srgbClr val="FFFFFF"/>
                </a:solidFill>
                <a:cs typeface="Arial" pitchFamily="34" charset="0"/>
              </a:rPr>
              <a:t>Информирование страхователей о сроках сдачи отчетности и уплаты страховых взносов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2649" y="3698367"/>
            <a:ext cx="4969933" cy="1055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cs typeface="Arial" pitchFamily="34" charset="0"/>
              </a:rPr>
              <a:t>3. </a:t>
            </a:r>
            <a:r>
              <a:rPr lang="ru-RU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Информирование страхователей об изменении реквизитов для уплаты страховых взносов</a:t>
            </a:r>
            <a:endParaRPr lang="ru-RU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1018" y="3698367"/>
            <a:ext cx="4912784" cy="1030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pitchFamily="34" charset="0"/>
              </a:rPr>
              <a:t>4. </a:t>
            </a:r>
            <a:r>
              <a:rPr lang="ru-RU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Информирование о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предстоящем обучении страхователей по вопросам обязательного социального страхования, организуемого РО ФСС РФ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1848" y="4856600"/>
            <a:ext cx="5071533" cy="831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2. Информирование о регистрации и снятии с учета, в том числе обособленных подразделений</a:t>
            </a:r>
            <a:endParaRPr lang="ru-RU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1018" y="4872752"/>
            <a:ext cx="4999567" cy="831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pitchFamily="34" charset="0"/>
              </a:rPr>
              <a:t>6. Иная оперативная информация</a:t>
            </a:r>
          </a:p>
        </p:txBody>
      </p:sp>
      <p:pic>
        <p:nvPicPr>
          <p:cNvPr id="13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4288"/>
            <a:ext cx="9191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8285" y="5939514"/>
            <a:ext cx="10733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Форма Анкеты размещена на сайте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 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r66.fss.ru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разделе «Проект информирование страхователей»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6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/>
          <p:cNvSpPr txBox="1">
            <a:spLocks noChangeArrowheads="1"/>
          </p:cNvSpPr>
          <p:nvPr/>
        </p:nvSpPr>
        <p:spPr bwMode="auto">
          <a:xfrm>
            <a:off x="1006475" y="525463"/>
            <a:ext cx="1038225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Свердловского регионального отделения Фонда социального страхования РФ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http://r66.fss.ru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раздел «Электронный листок нетрудоспособности»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Горячая линия по электронному листу нетрудоспособности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(343) 359-83-67, (343) 371-96-76</a:t>
            </a:r>
          </a:p>
          <a:p>
            <a:r>
              <a:rPr lang="ru-RU" b="1" dirty="0">
                <a:latin typeface="Candara" pitchFamily="34" charset="0"/>
              </a:rPr>
              <a:t/>
            </a:r>
            <a:br>
              <a:rPr lang="ru-RU" b="1" dirty="0">
                <a:latin typeface="Candara" pitchFamily="34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Электронная почта Свердловского регионального отделения Фонда социального страхования РФ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www.info@ro66.fss.ru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" y="4219575"/>
            <a:ext cx="8281988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" y="14288"/>
            <a:ext cx="9937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4906963" y="4119563"/>
            <a:ext cx="70389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Если Вам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отказали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 оформлении ЭЛН, сообщите по телефонам: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u="sng">
                <a:latin typeface="Times New Roman" pitchFamily="18" charset="0"/>
                <a:cs typeface="Times New Roman" pitchFamily="18" charset="0"/>
              </a:rPr>
              <a:t>Отделение Фонда социального страхования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b="1">
                <a:latin typeface="Times New Roman" pitchFamily="18" charset="0"/>
                <a:cs typeface="Times New Roman" pitchFamily="18" charset="0"/>
              </a:rPr>
              <a:t>8(343) 375-86-81 </a:t>
            </a:r>
          </a:p>
          <a:p>
            <a:pPr algn="ctr"/>
            <a:r>
              <a:rPr lang="ru-RU" sz="2000" u="sng">
                <a:latin typeface="Times New Roman" pitchFamily="18" charset="0"/>
                <a:cs typeface="Times New Roman" pitchFamily="18" charset="0"/>
              </a:rPr>
              <a:t>Управление здравоохранения г. Екатеринбурга </a:t>
            </a:r>
          </a:p>
          <a:p>
            <a:pPr algn="ctr"/>
            <a:r>
              <a:rPr lang="ru-RU" sz="2200" b="1">
                <a:latin typeface="Times New Roman" pitchFamily="18" charset="0"/>
                <a:cs typeface="Times New Roman" pitchFamily="18" charset="0"/>
              </a:rPr>
              <a:t>8(343) 355-39-53, 350-75-19 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554038" y="1103313"/>
            <a:ext cx="553561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07.05.2018 </a:t>
            </a:r>
          </a:p>
          <a:p>
            <a:pPr algn="ctr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204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национальных целях и стратегических задачах развития Российской Федерации на период до 2024 года»</a:t>
            </a:r>
            <a:endParaRPr lang="ru-RU" altLang="ru-RU" sz="2800" b="1" u="sng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6089650" y="1979613"/>
            <a:ext cx="768350" cy="97155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25871" y="1103501"/>
            <a:ext cx="4720577" cy="316595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Правительству Российской Федерации обеспечить достижение следующих национальных целей развития РФ на период до 2024 года: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ж) обеспечение ускоренного внедрения цифровых технологий в экономике и социальной сфере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" y="39688"/>
            <a:ext cx="1133475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554038" y="5494338"/>
            <a:ext cx="1099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стране запущен переход на цифровую экономику.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4288"/>
            <a:ext cx="952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503613" y="1916113"/>
            <a:ext cx="63373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41700" y="195263"/>
            <a:ext cx="6459538" cy="390525"/>
          </a:xfrm>
        </p:spPr>
        <p:txBody>
          <a:bodyPr lIns="68580" tIns="34290" rIns="68580" bIns="34290"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ea typeface="+mn-ea"/>
                <a:cs typeface="Times New Roman" pitchFamily="18" charset="0"/>
              </a:rPr>
              <a:t>Электронные сервисы ФСС</a:t>
            </a:r>
          </a:p>
        </p:txBody>
      </p:sp>
      <p:grpSp>
        <p:nvGrpSpPr>
          <p:cNvPr id="16386" name="Группа 15"/>
          <p:cNvGrpSpPr>
            <a:grpSpLocks/>
          </p:cNvGrpSpPr>
          <p:nvPr/>
        </p:nvGrpSpPr>
        <p:grpSpPr bwMode="auto">
          <a:xfrm>
            <a:off x="55563" y="766763"/>
            <a:ext cx="1239837" cy="895350"/>
            <a:chOff x="1944985" y="746707"/>
            <a:chExt cx="1239280" cy="896022"/>
          </a:xfrm>
        </p:grpSpPr>
        <p:sp>
          <p:nvSpPr>
            <p:cNvPr id="16396" name="Shape 8"/>
            <p:cNvSpPr>
              <a:spLocks/>
            </p:cNvSpPr>
            <p:nvPr/>
          </p:nvSpPr>
          <p:spPr bwMode="auto">
            <a:xfrm>
              <a:off x="2193382" y="746707"/>
              <a:ext cx="244072" cy="504720"/>
            </a:xfrm>
            <a:custGeom>
              <a:avLst/>
              <a:gdLst>
                <a:gd name="T0" fmla="*/ 2147483647 w 21310"/>
                <a:gd name="T1" fmla="*/ 2147483647 h 21600"/>
                <a:gd name="T2" fmla="*/ 2147483647 w 21310"/>
                <a:gd name="T3" fmla="*/ 2147483647 h 21600"/>
                <a:gd name="T4" fmla="*/ 2147483647 w 21310"/>
                <a:gd name="T5" fmla="*/ 2147483647 h 21600"/>
                <a:gd name="T6" fmla="*/ 2147483647 w 21310"/>
                <a:gd name="T7" fmla="*/ 21474836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310"/>
                <a:gd name="T13" fmla="*/ 0 h 21600"/>
                <a:gd name="T14" fmla="*/ 21310 w 2131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10" h="21600" extrusionOk="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5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5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solidFill>
              <a:srgbClr val="3197E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397" name="Shape 12"/>
            <p:cNvSpPr>
              <a:spLocks/>
            </p:cNvSpPr>
            <p:nvPr/>
          </p:nvSpPr>
          <p:spPr bwMode="auto">
            <a:xfrm>
              <a:off x="2053597" y="748639"/>
              <a:ext cx="206385" cy="50231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6017" y="3847"/>
                  </a:moveTo>
                  <a:lnTo>
                    <a:pt x="15583" y="3847"/>
                  </a:lnTo>
                  <a:cubicBezTo>
                    <a:pt x="18906" y="3847"/>
                    <a:pt x="21600" y="4905"/>
                    <a:pt x="21600" y="6209"/>
                  </a:cubicBezTo>
                  <a:lnTo>
                    <a:pt x="21600" y="11671"/>
                  </a:lnTo>
                  <a:cubicBezTo>
                    <a:pt x="21600" y="11672"/>
                    <a:pt x="21600" y="11672"/>
                    <a:pt x="21600" y="11672"/>
                  </a:cubicBezTo>
                  <a:cubicBezTo>
                    <a:pt x="21600" y="12119"/>
                    <a:pt x="20678" y="12480"/>
                    <a:pt x="19541" y="12480"/>
                  </a:cubicBezTo>
                  <a:cubicBezTo>
                    <a:pt x="18403" y="12480"/>
                    <a:pt x="17482" y="12119"/>
                    <a:pt x="17482" y="11672"/>
                  </a:cubicBezTo>
                  <a:lnTo>
                    <a:pt x="17481" y="11672"/>
                  </a:lnTo>
                  <a:lnTo>
                    <a:pt x="17481" y="6209"/>
                  </a:lnTo>
                  <a:lnTo>
                    <a:pt x="16526" y="6209"/>
                  </a:lnTo>
                  <a:lnTo>
                    <a:pt x="16526" y="20570"/>
                  </a:lnTo>
                  <a:cubicBezTo>
                    <a:pt x="16526" y="21139"/>
                    <a:pt x="15351" y="21600"/>
                    <a:pt x="13902" y="21600"/>
                  </a:cubicBezTo>
                  <a:cubicBezTo>
                    <a:pt x="12452" y="21600"/>
                    <a:pt x="11277" y="21139"/>
                    <a:pt x="11277" y="20570"/>
                  </a:cubicBezTo>
                  <a:lnTo>
                    <a:pt x="11277" y="13297"/>
                  </a:lnTo>
                  <a:lnTo>
                    <a:pt x="10323" y="13297"/>
                  </a:lnTo>
                  <a:lnTo>
                    <a:pt x="10323" y="20570"/>
                  </a:lnTo>
                  <a:cubicBezTo>
                    <a:pt x="10323" y="21139"/>
                    <a:pt x="9148" y="21600"/>
                    <a:pt x="7698" y="21600"/>
                  </a:cubicBezTo>
                  <a:cubicBezTo>
                    <a:pt x="6249" y="21600"/>
                    <a:pt x="5074" y="21139"/>
                    <a:pt x="5074" y="20570"/>
                  </a:cubicBezTo>
                  <a:lnTo>
                    <a:pt x="5073" y="20570"/>
                  </a:lnTo>
                  <a:lnTo>
                    <a:pt x="5073" y="6209"/>
                  </a:lnTo>
                  <a:lnTo>
                    <a:pt x="4118" y="6209"/>
                  </a:lnTo>
                  <a:lnTo>
                    <a:pt x="4118" y="11672"/>
                  </a:lnTo>
                  <a:cubicBezTo>
                    <a:pt x="4118" y="12119"/>
                    <a:pt x="3197" y="12480"/>
                    <a:pt x="2059" y="12480"/>
                  </a:cubicBezTo>
                  <a:cubicBezTo>
                    <a:pt x="922" y="12480"/>
                    <a:pt x="0" y="12119"/>
                    <a:pt x="0" y="11672"/>
                  </a:cubicBezTo>
                  <a:lnTo>
                    <a:pt x="0" y="6209"/>
                  </a:lnTo>
                  <a:cubicBezTo>
                    <a:pt x="0" y="4905"/>
                    <a:pt x="2694" y="3847"/>
                    <a:pt x="6017" y="3847"/>
                  </a:cubicBezTo>
                  <a:close/>
                  <a:moveTo>
                    <a:pt x="6374" y="1746"/>
                  </a:moveTo>
                  <a:cubicBezTo>
                    <a:pt x="6374" y="2711"/>
                    <a:pt x="8365" y="3493"/>
                    <a:pt x="10823" y="3493"/>
                  </a:cubicBezTo>
                  <a:cubicBezTo>
                    <a:pt x="13280" y="3493"/>
                    <a:pt x="15272" y="2711"/>
                    <a:pt x="15272" y="1746"/>
                  </a:cubicBezTo>
                  <a:cubicBezTo>
                    <a:pt x="15272" y="782"/>
                    <a:pt x="13280" y="0"/>
                    <a:pt x="10823" y="0"/>
                  </a:cubicBezTo>
                  <a:cubicBezTo>
                    <a:pt x="8365" y="0"/>
                    <a:pt x="6374" y="782"/>
                    <a:pt x="6374" y="1746"/>
                  </a:cubicBezTo>
                  <a:close/>
                </a:path>
              </a:pathLst>
            </a:custGeom>
            <a:solidFill>
              <a:srgbClr val="3484C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7" name="pasted-image.pdf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2399767" y="810685"/>
              <a:ext cx="389570" cy="44027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944985" y="1212193"/>
              <a:ext cx="1239280" cy="4305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+mn-cs"/>
                </a:rPr>
                <a:t>Получатели социальных услуг</a:t>
              </a:r>
            </a:p>
          </p:txBody>
        </p:sp>
      </p:grpSp>
      <p:grpSp>
        <p:nvGrpSpPr>
          <p:cNvPr id="16387" name="Группа 12"/>
          <p:cNvGrpSpPr>
            <a:grpSpLocks/>
          </p:cNvGrpSpPr>
          <p:nvPr/>
        </p:nvGrpSpPr>
        <p:grpSpPr bwMode="auto">
          <a:xfrm>
            <a:off x="10869613" y="701675"/>
            <a:ext cx="1322387" cy="966788"/>
            <a:chOff x="6825932" y="3631545"/>
            <a:chExt cx="1322368" cy="1153560"/>
          </a:xfrm>
        </p:grpSpPr>
        <p:pic>
          <p:nvPicPr>
            <p:cNvPr id="16394" name="Picture 10" descr="D:\Users\DKukushkin\Downloads\1457020428_icons-10_3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14602" y="3631545"/>
              <a:ext cx="940537" cy="94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21"/>
            <p:cNvSpPr txBox="1">
              <a:spLocks noChangeArrowheads="1"/>
            </p:cNvSpPr>
            <p:nvPr/>
          </p:nvSpPr>
          <p:spPr bwMode="auto">
            <a:xfrm>
              <a:off x="6825932" y="4482035"/>
              <a:ext cx="1322368" cy="3030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dirty="0">
                  <a:solidFill>
                    <a:schemeClr val="accent1">
                      <a:lumMod val="50000"/>
                    </a:schemeClr>
                  </a:solidFill>
                </a:rPr>
                <a:t>Страхователи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11263" y="784225"/>
            <a:ext cx="5197926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Калькуляторы пособий по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Личный кабинет застрахованного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Информирование (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СоцПИН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Социальный навигатор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Прямые выплаты социального обеспечения на карту «МИР»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Электронный листок нетрудоспособности (ЭЛН)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Электронный талон на проезд РЖД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государственных услуг для граждан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Электронный </a:t>
            </a:r>
            <a:r>
              <a:rPr lang="ru-RU" sz="1600" dirty="0" err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родовый</a:t>
            </a:r>
            <a:r>
              <a:rPr lang="ru-RU" sz="1600" dirty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 сертификат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Электронный юрист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Социальный чат-бот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Интерактивная карта «доступной среды»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Электронная путевка на СКЛ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6213" y="854075"/>
            <a:ext cx="4432300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Электронная отчетность для страхователя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Личный кабинет страхователя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Информирование страхователей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государственных услуг для страхователей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Калькуляторы (скидок и надбавок, подтверждение ОКВЭД, расчета средств возврата по предупредительным мерам)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Электронный ревизор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6213" y="3743325"/>
            <a:ext cx="388937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Межведомственное взаимодействие: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83 вида межведомственного обмена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89063" y="5029200"/>
            <a:ext cx="3389312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Открытые сервисы: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Портал «Открытый контракт»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Портал «Открытые данные»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26213" y="5040313"/>
            <a:ext cx="3244850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Планы по интеграции: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Интеграция с биометрической платформой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Интеграция с «умным» городом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3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" y="14288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830263" y="908050"/>
            <a:ext cx="584358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01.05.2017 № 86-ФЗ</a:t>
            </a:r>
          </a:p>
          <a:p>
            <a:pPr algn="ctr"/>
            <a:r>
              <a:rPr lang="ru-RU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в статью 13 Федерального закона «Об обязательном социальном страховании на случай временной нетрудоспособности и в связи с материнством» и статьи 59 и 78 Федерального закона «Об основах охраны здоровья граждан в Российской Федерации»</a:t>
            </a:r>
          </a:p>
          <a:p>
            <a:pPr algn="ctr"/>
            <a:r>
              <a:rPr lang="ru-RU" sz="12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(вступил в силу с 01.07.2017)</a:t>
            </a:r>
            <a:endParaRPr lang="ru-RU" altLang="ru-RU" sz="1200" b="1" u="sng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6669088" y="1101725"/>
            <a:ext cx="284162" cy="84296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12768" y="981461"/>
            <a:ext cx="4649849" cy="108399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застрахованных 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наступлении случаев временной нетрудоспособности (беременности и родов)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получение ЭЛН и пособия на его основании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Прямоугольник 21"/>
          <p:cNvSpPr>
            <a:spLocks noChangeArrowheads="1"/>
          </p:cNvSpPr>
          <p:nvPr/>
        </p:nvSpPr>
        <p:spPr bwMode="auto">
          <a:xfrm>
            <a:off x="661988" y="2349500"/>
            <a:ext cx="6049962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16.12.2017 № 1567</a:t>
            </a:r>
          </a:p>
          <a:p>
            <a:pPr algn="ctr"/>
            <a:r>
              <a:rPr lang="ru-RU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утверждении Правил информационного взаимодействия страховщика, страхователей, медицинских организаций и федеральных государственных учреждений медико-социальной экспертизы по обмену сведениями в целях формирования листка нетрудоспособности в форме электронного документа» </a:t>
            </a:r>
          </a:p>
          <a:p>
            <a:pPr algn="ctr"/>
            <a:r>
              <a:rPr lang="ru-RU" sz="12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(начало действия 01.12.2018, за исключением отдельных положений)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6681788" y="2459038"/>
            <a:ext cx="285750" cy="84296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212772" y="2309080"/>
            <a:ext cx="4649849" cy="127153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информационного взаимодействия по формированию ЭЛН Фонда, мед. организаций, учреждений МСЭ и страхователей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9" name="Прямоугольник 24"/>
          <p:cNvSpPr>
            <a:spLocks noChangeArrowheads="1"/>
          </p:cNvSpPr>
          <p:nvPr/>
        </p:nvSpPr>
        <p:spPr bwMode="auto">
          <a:xfrm>
            <a:off x="576263" y="3995738"/>
            <a:ext cx="61055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Регламента </a:t>
            </a:r>
          </a:p>
          <a:p>
            <a:pPr algn="ctr"/>
            <a:r>
              <a:rPr lang="ru-RU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информационного взаимодействия страховщика, страхователей, медицинских организаций и федеральных государственных учреждений медико-социальной экспертизы по обмену сведениями в целях формирования листка </a:t>
            </a:r>
          </a:p>
          <a:p>
            <a:pPr algn="ctr"/>
            <a:r>
              <a:rPr lang="ru-RU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нетрудоспособности в форме электронного документа </a:t>
            </a:r>
            <a:r>
              <a:rPr lang="ru-RU" sz="12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согласовании с ФОИВ)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6707188" y="4065588"/>
            <a:ext cx="285750" cy="84296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212780" y="3969165"/>
            <a:ext cx="4649849" cy="133369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особенностей процесса информационно-технологического взаимодействия, требования к подключению пользователей к ЕИИС «Соцстрах»,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 также реквизитный состав сведений, размещаемых в ней.</a:t>
            </a:r>
          </a:p>
        </p:txBody>
      </p:sp>
      <p:sp>
        <p:nvSpPr>
          <p:cNvPr id="17424" name="Прямоугольник 27"/>
          <p:cNvSpPr>
            <a:spLocks noChangeArrowheads="1"/>
          </p:cNvSpPr>
          <p:nvPr/>
        </p:nvSpPr>
        <p:spPr bwMode="auto">
          <a:xfrm>
            <a:off x="590550" y="5462588"/>
            <a:ext cx="610711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изменений в Порядок </a:t>
            </a:r>
          </a:p>
          <a:p>
            <a:pPr algn="ctr"/>
            <a:r>
              <a:rPr lang="ru-RU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выдачи листков нетрудоспособности, утвержденный приказом Минздравсоцразвития России от 29.06.2011 № 624н, в части его дополнения порядком формирования </a:t>
            </a:r>
          </a:p>
          <a:p>
            <a:pPr algn="ctr"/>
            <a:r>
              <a:rPr lang="ru-RU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листка нетрудоспособности в форме электронного документа </a:t>
            </a:r>
          </a:p>
          <a:p>
            <a:pPr algn="ctr"/>
            <a:r>
              <a:rPr lang="ru-RU" sz="12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согласовании с ФОИВ)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6723063" y="5656263"/>
            <a:ext cx="282575" cy="84296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212780" y="5527913"/>
            <a:ext cx="4649849" cy="11007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порядка выдачи и продления листков нетрудоспособности на бум. носителе и ЭЛН, а также порядка их заполнения</a:t>
            </a:r>
          </a:p>
        </p:txBody>
      </p:sp>
      <p:pic>
        <p:nvPicPr>
          <p:cNvPr id="1742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" y="39688"/>
            <a:ext cx="101600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0" name="TextBox 3"/>
          <p:cNvSpPr txBox="1">
            <a:spLocks noChangeArrowheads="1"/>
          </p:cNvSpPr>
          <p:nvPr/>
        </p:nvSpPr>
        <p:spPr bwMode="auto">
          <a:xfrm>
            <a:off x="1343025" y="49213"/>
            <a:ext cx="103759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Нормативные документы по работе с электронным листом нетрудоспособности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4525963" y="490538"/>
            <a:ext cx="1709737" cy="1635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487488" y="26988"/>
            <a:ext cx="10972800" cy="490537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Количество страхователей, принимающих ЭЛН</a:t>
            </a:r>
          </a:p>
        </p:txBody>
      </p:sp>
      <p:graphicFrame>
        <p:nvGraphicFramePr>
          <p:cNvPr id="2" name="Объект 4"/>
          <p:cNvGraphicFramePr>
            <a:graphicFrameLocks noGrp="1"/>
          </p:cNvGraphicFramePr>
          <p:nvPr>
            <p:ph idx="1"/>
          </p:nvPr>
        </p:nvGraphicFramePr>
        <p:xfrm>
          <a:off x="318783" y="865188"/>
          <a:ext cx="4462942" cy="332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527050" y="5557838"/>
            <a:ext cx="11042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Среднесписочная численность работающих в Свердловской области – 1 637,3 тыс.человек</a:t>
            </a: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527050" y="4292600"/>
            <a:ext cx="106394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ndara" pitchFamily="34" charset="0"/>
              </a:rPr>
              <a:t>      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- -   количество страхователей на 01.07.2019 (155 157 – 100%), из них 96 тыс.(62%) предоставляют отчетность в электронном виде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- количество страхователей, принимающих больничный лист (30 088 – 20%)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- из них количество страхователей предоставляющих отчетность в электронном виде (27 680 -92%)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-   из них количество страхователей, принимающих ЭЛН (7 100 – 24%)</a:t>
            </a:r>
          </a:p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9138" y="4437063"/>
            <a:ext cx="288925" cy="1127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9138" y="4654550"/>
            <a:ext cx="288925" cy="1127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30250" y="4848225"/>
            <a:ext cx="277813" cy="152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1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14288"/>
            <a:ext cx="9953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6821488" y="2898775"/>
            <a:ext cx="1165225" cy="1292225"/>
          </a:xfrm>
          <a:prstGeom prst="ellipse">
            <a:avLst/>
          </a:prstGeom>
          <a:solidFill>
            <a:srgbClr val="6F5CE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43" name="TextBox 1"/>
          <p:cNvSpPr txBox="1">
            <a:spLocks noChangeArrowheads="1"/>
          </p:cNvSpPr>
          <p:nvPr/>
        </p:nvSpPr>
        <p:spPr bwMode="auto">
          <a:xfrm>
            <a:off x="4856163" y="777875"/>
            <a:ext cx="10477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latin typeface="Calibri" pitchFamily="34" charset="0"/>
              </a:rPr>
              <a:t>20%</a:t>
            </a:r>
          </a:p>
          <a:p>
            <a:pPr algn="ctr"/>
            <a:r>
              <a:rPr lang="ru-RU" sz="1700" b="1">
                <a:latin typeface="Calibri" pitchFamily="34" charset="0"/>
              </a:rPr>
              <a:t>30 088</a:t>
            </a:r>
          </a:p>
        </p:txBody>
      </p:sp>
      <p:cxnSp>
        <p:nvCxnSpPr>
          <p:cNvPr id="8" name="Прямая соединительная линия 7"/>
          <p:cNvCxnSpPr>
            <a:endCxn id="5" idx="2"/>
          </p:cNvCxnSpPr>
          <p:nvPr/>
        </p:nvCxnSpPr>
        <p:spPr>
          <a:xfrm>
            <a:off x="5846763" y="2005013"/>
            <a:ext cx="974725" cy="1539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048375" y="1757363"/>
            <a:ext cx="1154113" cy="1141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46" name="TextBox 15"/>
          <p:cNvSpPr txBox="1">
            <a:spLocks noChangeArrowheads="1"/>
          </p:cNvSpPr>
          <p:nvPr/>
        </p:nvSpPr>
        <p:spPr bwMode="auto">
          <a:xfrm>
            <a:off x="6896100" y="3128963"/>
            <a:ext cx="10906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24%</a:t>
            </a:r>
          </a:p>
          <a:p>
            <a:pPr algn="ctr"/>
            <a:r>
              <a:rPr lang="ru-RU" sz="2400" b="1">
                <a:latin typeface="Calibri" pitchFamily="34" charset="0"/>
              </a:rPr>
              <a:t>7 100</a:t>
            </a:r>
          </a:p>
        </p:txBody>
      </p:sp>
      <p:sp>
        <p:nvSpPr>
          <p:cNvPr id="9" name="Овал 8"/>
          <p:cNvSpPr/>
          <p:nvPr/>
        </p:nvSpPr>
        <p:spPr>
          <a:xfrm>
            <a:off x="9655175" y="906463"/>
            <a:ext cx="1233488" cy="1219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448" name="TextBox 1"/>
          <p:cNvSpPr txBox="1">
            <a:spLocks noChangeArrowheads="1"/>
          </p:cNvSpPr>
          <p:nvPr/>
        </p:nvSpPr>
        <p:spPr bwMode="auto">
          <a:xfrm>
            <a:off x="9748838" y="1109663"/>
            <a:ext cx="10477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latin typeface="Calibri" pitchFamily="34" charset="0"/>
              </a:rPr>
              <a:t>92%</a:t>
            </a:r>
          </a:p>
          <a:p>
            <a:pPr algn="ctr"/>
            <a:r>
              <a:rPr lang="ru-RU" sz="1700" b="1">
                <a:latin typeface="Calibri" pitchFamily="34" charset="0"/>
              </a:rPr>
              <a:t>27 680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30250" y="5086350"/>
            <a:ext cx="277813" cy="152400"/>
          </a:xfrm>
          <a:prstGeom prst="rect">
            <a:avLst/>
          </a:prstGeom>
          <a:solidFill>
            <a:srgbClr val="6E5CD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 стрелкой 15"/>
          <p:cNvCxnSpPr>
            <a:stCxn id="14" idx="7"/>
          </p:cNvCxnSpPr>
          <p:nvPr/>
        </p:nvCxnSpPr>
        <p:spPr>
          <a:xfrm>
            <a:off x="5984875" y="730250"/>
            <a:ext cx="3670300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9" idx="2"/>
          </p:cNvCxnSpPr>
          <p:nvPr/>
        </p:nvCxnSpPr>
        <p:spPr>
          <a:xfrm>
            <a:off x="6235700" y="1308100"/>
            <a:ext cx="3419475" cy="207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776413" y="66675"/>
            <a:ext cx="9696450" cy="64770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Лидеры по работе с ЭЛН</a:t>
            </a:r>
          </a:p>
        </p:txBody>
      </p:sp>
      <p:graphicFrame>
        <p:nvGraphicFramePr>
          <p:cNvPr id="7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796433"/>
              </p:ext>
            </p:extLst>
          </p:nvPr>
        </p:nvGraphicFramePr>
        <p:xfrm>
          <a:off x="285192" y="1422153"/>
          <a:ext cx="5304197" cy="4139475"/>
        </p:xfrm>
        <a:graphic>
          <a:graphicData uri="http://schemas.openxmlformats.org/drawingml/2006/table">
            <a:tbl>
              <a:tblPr/>
              <a:tblGrid>
                <a:gridCol w="4637984"/>
                <a:gridCol w="666213"/>
              </a:tblGrid>
              <a:tr h="4362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5" marR="12695" marT="9519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ЭЛН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5" marR="12695" marT="9519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ГБУЗ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СВЕРДЛОВСКОЙ ОБЛАСТИ "ГОРОДСКАЯ БОЛЬНИЦА ГОРОД ПЕРВОУРАЛЬСК"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10 796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8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ГБУЗ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СВЕРДЛОВСКОЙ ОБЛАСТИ "ГОРОДСКАЯ БОЛЬНИЦА ГОРОД КАМЕНСК-УРАЛЬСКИЙ"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10 525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ГБУЗ Свердловской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области "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Ревдинская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городская больница"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10 294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ГБУЗ СВЕРДЛОВСКОЙ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ОБЛАСТИ "ДЕТСКАЯ ГОРОДСКАЯ БОЛЬНИЦА ГОРОД НИЖНИЙ ТАГИЛ"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8 659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ГБУЗСвердловской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области "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Верхнесалдинская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центральная городская больница"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8 316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96" marR="12696" marT="9522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96" marR="12696" marT="9522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2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ГБУЗ СО &lt;Невьянская ЦРБ&gt;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96" marR="12696" marT="9522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2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ГАУЗ СО &lt;Невьянская СП&gt;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96" marR="12696" marT="9522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218750"/>
              </p:ext>
            </p:extLst>
          </p:nvPr>
        </p:nvGraphicFramePr>
        <p:xfrm>
          <a:off x="6577013" y="1338263"/>
          <a:ext cx="5050128" cy="4267204"/>
        </p:xfrm>
        <a:graphic>
          <a:graphicData uri="http://schemas.openxmlformats.org/drawingml/2006/table">
            <a:tbl>
              <a:tblPr/>
              <a:tblGrid>
                <a:gridCol w="4249984"/>
                <a:gridCol w="800144"/>
              </a:tblGrid>
              <a:tr h="436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9" marR="12699" marT="952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ЭЛН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9" marR="12699" marT="9523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ПАО "КОРПОРАЦИЯ ВСМПО-АВИСМА"</a:t>
                      </a:r>
                    </a:p>
                  </a:txBody>
                  <a:tcPr marL="12697" marR="12697" marT="9523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10 313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697" marR="12697" marT="9523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АО "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Первоуральский новотрубный завод"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97" marR="12697" marT="9523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5 423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697" marR="12697" marT="9523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АО "НАУЧНО-ПРОИЗВОДСТВЕННАЯ КОРПОРАЦИЯ "УРАЛВАГОНЗАВОД"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4 086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"Каменск-Уральский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металлургический завод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3 392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ОАО "СУМЗ", ОАО "СРЕДНЕУРАЛЬСКИЙ МЕДЕПЛАВИЛЬНЫЙ ЗАВОД"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94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97" marR="12697" marT="9523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697" marR="12697" marT="9523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ГБУЗ СО "НЕВЬЯНСКАЯ ЦРБ"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99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АО "НЕВЬЯНСКИЙ ЦЕМЕНТНИК"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43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МБДОУ Д/С №44 "СОЛНЫШКО"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36" name="TextBox 5"/>
          <p:cNvSpPr txBox="1">
            <a:spLocks noChangeArrowheads="1"/>
          </p:cNvSpPr>
          <p:nvPr/>
        </p:nvSpPr>
        <p:spPr bwMode="auto">
          <a:xfrm>
            <a:off x="814388" y="690563"/>
            <a:ext cx="4705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Медицинские организации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Свердловской области</a:t>
            </a:r>
          </a:p>
        </p:txBody>
      </p:sp>
      <p:sp>
        <p:nvSpPr>
          <p:cNvPr id="19537" name="TextBox 8"/>
          <p:cNvSpPr txBox="1">
            <a:spLocks noChangeArrowheads="1"/>
          </p:cNvSpPr>
          <p:nvPr/>
        </p:nvSpPr>
        <p:spPr bwMode="auto">
          <a:xfrm>
            <a:off x="6959600" y="685800"/>
            <a:ext cx="4513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Страхователи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Свердловской области</a:t>
            </a:r>
          </a:p>
        </p:txBody>
      </p:sp>
      <p:pic>
        <p:nvPicPr>
          <p:cNvPr id="19538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4288"/>
            <a:ext cx="10445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72861" y="5696125"/>
            <a:ext cx="1017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ГАУЗ СО &lt;Невьянская СП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принято из других медицинских организаций 13 ЭЛН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334963" y="371475"/>
            <a:ext cx="1142523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На сегодняшний день все лечебные учреждения Свердловской области (федеральные, государственные, муниципальные, частные) выдают электронные листы нетрудоспособности.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целом по Российской Федерации выдано 13,5 миллионов электронных листов нетрудоспособности, в целом по стране взаимодействуют с электронным листом нетрудоспособности 4,6 млн. организаций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Лидеры по выдаче ЭЛН</a:t>
            </a:r>
          </a:p>
          <a:p>
            <a:pPr>
              <a:buFontTx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Республика Татарстан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950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ЭЛН</a:t>
            </a:r>
          </a:p>
          <a:p>
            <a:pPr>
              <a:buFontTx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Московская область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660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ЭЛН</a:t>
            </a:r>
          </a:p>
          <a:p>
            <a:pPr>
              <a:buFontTx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Кемеровская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область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645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ЭЛН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Свердловская область 250 тыс. ЭЛН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ОБРАЩАЕМ Ваше внимание, что с декабря 2017 года заключать Соглашения по работе с электронным листом нетрудоспособности  с Фондом социального страхования не требуется.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Преимущества для страхователей по работе с ЭЛН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Исключение возможности начисления и выплаты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фальшивому листу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нетрудоспособности, невозможность его утери или порчи больничного листа (потерялся, сгорел, порвался, выцвел и т.п.);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Снижение затрат на хранение бланков листов нетрудоспособности; 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трудозатрат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обработке листа нетрудоспособности, упрощение документооборота;</a:t>
            </a:r>
          </a:p>
          <a:p>
            <a:pPr algn="just">
              <a:buFontTx/>
              <a:buAutoNum type="arabicPeriod" startAt="5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Электронный листок нетрудоспособности,  при загрузке сведений от лечебного учреждения на Портал Фонда , проходит форматно-логический контроль;</a:t>
            </a:r>
          </a:p>
          <a:p>
            <a:pPr algn="just">
              <a:buFontTx/>
              <a:buAutoNum type="arabicPeriod" startAt="5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Сокращение срока проведения проверок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страхователей при обращении за возмещением (выделением) средств Фонда;</a:t>
            </a:r>
          </a:p>
          <a:p>
            <a:pPr algn="just">
              <a:buFontTx/>
              <a:buAutoNum type="arabicPeriod" startAt="5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Оперативное получение информации о листах нетрудоспособности, начислениях и выплатах по ним в он-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лайн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режиме для страхователей и застрахованных лиц;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8.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Наименование работодателя заполняется медицинской организацией со слов гражданина;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9.     Для оплаты больничного, работник обязан сообщить только номер ЭЛН работодателю;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10.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Способствует переходу на «Прямые выплаты».</a:t>
            </a:r>
            <a:endParaRPr lang="ru-RU" sz="1400" b="1" dirty="0">
              <a:latin typeface="Calibri" pitchFamily="34" charset="0"/>
            </a:endParaRPr>
          </a:p>
        </p:txBody>
      </p:sp>
      <p:pic>
        <p:nvPicPr>
          <p:cNvPr id="20482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4288"/>
            <a:ext cx="952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949825" y="1425575"/>
            <a:ext cx="5427663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Лидеры по страхователям, принимающих  ЭЛН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АО – 28,20%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Чувашская Республика– 24,66%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Ненецкий АО – 24,55%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80. Свердловская область–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4,60%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C:\Users\AbramenkoEV\Desktop\доклад_Пилот\Mone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2867025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6" descr="C:\Users\AbramenkoEV\Desktop\доклад_Пилот\Mone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5088" y="4686300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C:\Users\AbramenkoEV\Desktop\доклад_Пилот\Mone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4013" y="3179763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741" y="138836"/>
            <a:ext cx="9753211" cy="1255864"/>
          </a:xfr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Схемы взаимодействия с ФСС РФ при выплате пособий застрахованным лицам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AutoShape 7"/>
          <p:cNvSpPr>
            <a:spLocks noChangeArrowheads="1"/>
          </p:cNvSpPr>
          <p:nvPr/>
        </p:nvSpPr>
        <p:spPr bwMode="auto">
          <a:xfrm>
            <a:off x="431800" y="1628775"/>
            <a:ext cx="5195888" cy="574675"/>
          </a:xfrm>
          <a:prstGeom prst="roundRect">
            <a:avLst>
              <a:gd name="adj" fmla="val 16667"/>
            </a:avLst>
          </a:prstGeom>
          <a:solidFill>
            <a:srgbClr val="FFECD9"/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«Зачетная» система выплаты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страхового обеспечения </a:t>
            </a:r>
          </a:p>
        </p:txBody>
      </p:sp>
      <p:sp>
        <p:nvSpPr>
          <p:cNvPr id="50" name="AutoShape 8"/>
          <p:cNvSpPr>
            <a:spLocks noChangeArrowheads="1"/>
          </p:cNvSpPr>
          <p:nvPr/>
        </p:nvSpPr>
        <p:spPr bwMode="auto">
          <a:xfrm>
            <a:off x="6602413" y="1628775"/>
            <a:ext cx="5062537" cy="574675"/>
          </a:xfrm>
          <a:prstGeom prst="roundRect">
            <a:avLst>
              <a:gd name="adj" fmla="val 16667"/>
            </a:avLst>
          </a:prstGeom>
          <a:solidFill>
            <a:srgbClr val="FFECD9"/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Пилотный проект по отмене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«зачетной» системы 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2495943" y="5850367"/>
            <a:ext cx="1587828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h="190500"/>
          </a:sp3d>
          <a:extLst/>
        </p:spPr>
        <p:txBody>
          <a:bodyPr>
            <a:spAutoFit/>
          </a:bodyPr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пособие</a:t>
            </a:r>
          </a:p>
        </p:txBody>
      </p:sp>
      <p:sp>
        <p:nvSpPr>
          <p:cNvPr id="52" name="Line 18"/>
          <p:cNvSpPr>
            <a:spLocks noChangeShapeType="1"/>
          </p:cNvSpPr>
          <p:nvPr/>
        </p:nvSpPr>
        <p:spPr bwMode="auto">
          <a:xfrm flipV="1">
            <a:off x="2605189" y="6203580"/>
            <a:ext cx="1648779" cy="2"/>
          </a:xfrm>
          <a:prstGeom prst="line">
            <a:avLst/>
          </a:prstGeom>
          <a:noFill/>
          <a:ln w="76200">
            <a:solidFill>
              <a:srgbClr val="6E5CD8"/>
            </a:solidFill>
            <a:round/>
            <a:headEnd/>
            <a:tailEnd type="stealth" w="lg" len="lg"/>
          </a:ln>
          <a:scene3d>
            <a:camera prst="orthographicFront"/>
            <a:lightRig rig="threePt" dir="t"/>
          </a:scene3d>
          <a:sp3d>
            <a:bevelT h="190500"/>
          </a:sp3d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1519" name="Text Box 19"/>
          <p:cNvSpPr txBox="1">
            <a:spLocks noChangeArrowheads="1"/>
          </p:cNvSpPr>
          <p:nvPr/>
        </p:nvSpPr>
        <p:spPr bwMode="auto">
          <a:xfrm rot="-2883215">
            <a:off x="494506" y="3926682"/>
            <a:ext cx="2809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выделение средств</a:t>
            </a:r>
          </a:p>
        </p:txBody>
      </p:sp>
      <p:sp>
        <p:nvSpPr>
          <p:cNvPr id="21520" name="Line 20"/>
          <p:cNvSpPr>
            <a:spLocks noChangeShapeType="1"/>
          </p:cNvSpPr>
          <p:nvPr/>
        </p:nvSpPr>
        <p:spPr bwMode="auto">
          <a:xfrm flipH="1">
            <a:off x="755650" y="3194050"/>
            <a:ext cx="2220913" cy="255270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1521" name="Line 21"/>
          <p:cNvSpPr>
            <a:spLocks noChangeShapeType="1"/>
          </p:cNvSpPr>
          <p:nvPr/>
        </p:nvSpPr>
        <p:spPr bwMode="auto">
          <a:xfrm flipV="1">
            <a:off x="1325563" y="3049588"/>
            <a:ext cx="2260600" cy="2800350"/>
          </a:xfrm>
          <a:prstGeom prst="line">
            <a:avLst/>
          </a:prstGeom>
          <a:noFill/>
          <a:ln w="76200">
            <a:solidFill>
              <a:srgbClr val="6E5CD8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1522" name="Text Box 22"/>
          <p:cNvSpPr txBox="1">
            <a:spLocks noChangeArrowheads="1"/>
          </p:cNvSpPr>
          <p:nvPr/>
        </p:nvSpPr>
        <p:spPr bwMode="auto">
          <a:xfrm rot="-3180571">
            <a:off x="2239962" y="3925888"/>
            <a:ext cx="237966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altLang="ru-RU" sz="1600" b="1"/>
              <a:t>страх. взносы, </a:t>
            </a:r>
          </a:p>
          <a:p>
            <a:pPr algn="ctr">
              <a:lnSpc>
                <a:spcPct val="85000"/>
              </a:lnSpc>
            </a:pPr>
            <a:r>
              <a:rPr lang="ru-RU" altLang="ru-RU" sz="1600" b="1"/>
              <a:t>уменьшенные </a:t>
            </a:r>
          </a:p>
          <a:p>
            <a:pPr algn="ctr">
              <a:lnSpc>
                <a:spcPct val="85000"/>
              </a:lnSpc>
            </a:pPr>
            <a:r>
              <a:rPr lang="ru-RU" altLang="ru-RU" sz="1600" b="1"/>
              <a:t>на размер</a:t>
            </a:r>
          </a:p>
          <a:p>
            <a:pPr algn="ctr">
              <a:lnSpc>
                <a:spcPct val="85000"/>
              </a:lnSpc>
            </a:pPr>
            <a:r>
              <a:rPr lang="ru-RU" altLang="ru-RU" sz="1600" b="1"/>
              <a:t>пособия</a:t>
            </a:r>
          </a:p>
        </p:txBody>
      </p:sp>
      <p:sp>
        <p:nvSpPr>
          <p:cNvPr id="57" name="AutoShape 23"/>
          <p:cNvSpPr>
            <a:spLocks noChangeArrowheads="1"/>
          </p:cNvSpPr>
          <p:nvPr/>
        </p:nvSpPr>
        <p:spPr bwMode="auto">
          <a:xfrm>
            <a:off x="2263790" y="2401629"/>
            <a:ext cx="1853391" cy="6477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85C2FF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h="190500" prst="coolSlant"/>
          </a:sp3d>
        </p:spPr>
        <p:txBody>
          <a:bodyPr wrap="none" anchor="ctr"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ФСС</a:t>
            </a:r>
          </a:p>
        </p:txBody>
      </p:sp>
      <p:sp>
        <p:nvSpPr>
          <p:cNvPr id="58" name="AutoShape 24"/>
          <p:cNvSpPr>
            <a:spLocks noChangeArrowheads="1"/>
          </p:cNvSpPr>
          <p:nvPr/>
        </p:nvSpPr>
        <p:spPr bwMode="auto">
          <a:xfrm>
            <a:off x="47329" y="5850367"/>
            <a:ext cx="2216459" cy="6477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85C2FF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h="190500" prst="coolSlant"/>
          </a:sp3d>
        </p:spPr>
        <p:txBody>
          <a:bodyPr wrap="none" anchor="ctr"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rgbClr val="000066"/>
                </a:solidFill>
                <a:latin typeface="Arial" panose="020B0604020202020204" pitchFamily="34" charset="0"/>
                <a:cs typeface="+mn-cs"/>
              </a:rPr>
              <a:t>РАБОТОДАТЕЛЬ</a:t>
            </a:r>
          </a:p>
        </p:txBody>
      </p:sp>
      <p:sp>
        <p:nvSpPr>
          <p:cNvPr id="59" name="AutoShape 25"/>
          <p:cNvSpPr>
            <a:spLocks noChangeArrowheads="1"/>
          </p:cNvSpPr>
          <p:nvPr/>
        </p:nvSpPr>
        <p:spPr bwMode="auto">
          <a:xfrm>
            <a:off x="4253968" y="5888748"/>
            <a:ext cx="1577859" cy="6477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85C2FF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h="190500" prst="coolSlant"/>
          </a:sp3d>
        </p:spPr>
        <p:txBody>
          <a:bodyPr wrap="none" anchor="ctr"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rgbClr val="000066"/>
                </a:solidFill>
                <a:latin typeface="Arial" panose="020B0604020202020204" pitchFamily="34" charset="0"/>
                <a:cs typeface="+mn-cs"/>
              </a:rPr>
              <a:t>РАБОТНИК</a:t>
            </a:r>
          </a:p>
        </p:txBody>
      </p:sp>
      <p:sp>
        <p:nvSpPr>
          <p:cNvPr id="60" name="AutoShape 26"/>
          <p:cNvSpPr>
            <a:spLocks noChangeArrowheads="1"/>
          </p:cNvSpPr>
          <p:nvPr/>
        </p:nvSpPr>
        <p:spPr bwMode="auto">
          <a:xfrm>
            <a:off x="6702804" y="2401629"/>
            <a:ext cx="1694576" cy="6477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85C2FF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h="190500" prst="coolSlant"/>
          </a:sp3d>
        </p:spPr>
        <p:txBody>
          <a:bodyPr wrap="none" anchor="ctr"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+mn-cs"/>
              </a:rPr>
              <a:t>ФНС</a:t>
            </a:r>
            <a:endParaRPr lang="ru-RU" altLang="ru-RU" sz="2800" b="1" dirty="0">
              <a:solidFill>
                <a:srgbClr val="000066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1" name="AutoShape 27"/>
          <p:cNvSpPr>
            <a:spLocks noChangeArrowheads="1"/>
          </p:cNvSpPr>
          <p:nvPr/>
        </p:nvSpPr>
        <p:spPr bwMode="auto">
          <a:xfrm>
            <a:off x="6384033" y="5879732"/>
            <a:ext cx="2400267" cy="6477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85C2FF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h="190500" prst="coolSlant"/>
          </a:sp3d>
        </p:spPr>
        <p:txBody>
          <a:bodyPr wrap="none" anchor="ctr"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rgbClr val="000066"/>
                </a:solidFill>
                <a:latin typeface="Arial" panose="020B0604020202020204" pitchFamily="34" charset="0"/>
                <a:cs typeface="+mn-cs"/>
              </a:rPr>
              <a:t>РАБОТОДАТЕЛЬ</a:t>
            </a:r>
          </a:p>
        </p:txBody>
      </p:sp>
      <p:sp>
        <p:nvSpPr>
          <p:cNvPr id="62" name="AutoShape 28"/>
          <p:cNvSpPr>
            <a:spLocks noChangeArrowheads="1"/>
          </p:cNvSpPr>
          <p:nvPr/>
        </p:nvSpPr>
        <p:spPr bwMode="auto">
          <a:xfrm>
            <a:off x="10157289" y="5892582"/>
            <a:ext cx="1707243" cy="6477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85C2FF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h="190500" prst="coolSlant"/>
          </a:sp3d>
        </p:spPr>
        <p:txBody>
          <a:bodyPr wrap="none" anchor="ctr"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+mn-cs"/>
              </a:rPr>
              <a:t>РАБОТНИК</a:t>
            </a:r>
            <a:endParaRPr lang="ru-RU" altLang="ru-RU" sz="1400" b="1" dirty="0">
              <a:solidFill>
                <a:srgbClr val="000066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1541" name="Text Box 29"/>
          <p:cNvSpPr txBox="1">
            <a:spLocks noChangeArrowheads="1"/>
          </p:cNvSpPr>
          <p:nvPr/>
        </p:nvSpPr>
        <p:spPr bwMode="auto">
          <a:xfrm rot="-4268007">
            <a:off x="5276850" y="4254500"/>
            <a:ext cx="2636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страховые</a:t>
            </a:r>
            <a:r>
              <a:rPr lang="ru-RU" altLang="ru-RU" sz="1000" b="1"/>
              <a:t> </a:t>
            </a:r>
            <a:r>
              <a:rPr lang="ru-RU" altLang="ru-RU" b="1"/>
              <a:t>взносы</a:t>
            </a:r>
          </a:p>
        </p:txBody>
      </p:sp>
      <p:sp>
        <p:nvSpPr>
          <p:cNvPr id="21542" name="Line 30"/>
          <p:cNvSpPr>
            <a:spLocks noChangeShapeType="1"/>
          </p:cNvSpPr>
          <p:nvPr/>
        </p:nvSpPr>
        <p:spPr bwMode="auto">
          <a:xfrm flipV="1">
            <a:off x="6602413" y="3125788"/>
            <a:ext cx="838200" cy="2767012"/>
          </a:xfrm>
          <a:prstGeom prst="line">
            <a:avLst/>
          </a:prstGeom>
          <a:noFill/>
          <a:ln w="76200">
            <a:solidFill>
              <a:srgbClr val="6E5CD8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1543" name="Text Box 31"/>
          <p:cNvSpPr txBox="1">
            <a:spLocks noChangeArrowheads="1"/>
          </p:cNvSpPr>
          <p:nvPr/>
        </p:nvSpPr>
        <p:spPr bwMode="auto">
          <a:xfrm rot="4425898">
            <a:off x="10371932" y="4401344"/>
            <a:ext cx="1403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пособие</a:t>
            </a:r>
          </a:p>
        </p:txBody>
      </p:sp>
      <p:sp>
        <p:nvSpPr>
          <p:cNvPr id="21544" name="Line 32"/>
          <p:cNvSpPr>
            <a:spLocks noChangeShapeType="1"/>
          </p:cNvSpPr>
          <p:nvPr/>
        </p:nvSpPr>
        <p:spPr bwMode="auto">
          <a:xfrm>
            <a:off x="10918825" y="3049588"/>
            <a:ext cx="849313" cy="2894012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1545" name="Line 33"/>
          <p:cNvSpPr>
            <a:spLocks noChangeShapeType="1"/>
          </p:cNvSpPr>
          <p:nvPr/>
        </p:nvSpPr>
        <p:spPr bwMode="auto">
          <a:xfrm flipV="1">
            <a:off x="8255000" y="3011488"/>
            <a:ext cx="2058988" cy="2838450"/>
          </a:xfrm>
          <a:prstGeom prst="line">
            <a:avLst/>
          </a:prstGeom>
          <a:noFill/>
          <a:ln w="76200">
            <a:solidFill>
              <a:srgbClr val="6E5CD8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1546" name="Text Box 34"/>
          <p:cNvSpPr txBox="1">
            <a:spLocks noChangeArrowheads="1"/>
          </p:cNvSpPr>
          <p:nvPr/>
        </p:nvSpPr>
        <p:spPr bwMode="auto">
          <a:xfrm rot="-3201169">
            <a:off x="6984207" y="3979068"/>
            <a:ext cx="3244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/>
              <a:t>Информация, </a:t>
            </a:r>
          </a:p>
          <a:p>
            <a:pPr algn="ctr"/>
            <a:r>
              <a:rPr lang="ru-RU" altLang="ru-RU" sz="1600" b="1"/>
              <a:t>необходимая </a:t>
            </a:r>
          </a:p>
          <a:p>
            <a:pPr algn="ctr"/>
            <a:r>
              <a:rPr lang="ru-RU" altLang="ru-RU" sz="1600" b="1"/>
              <a:t>для назначения пособия</a:t>
            </a:r>
          </a:p>
        </p:txBody>
      </p:sp>
      <p:sp>
        <p:nvSpPr>
          <p:cNvPr id="32" name="AutoShape 23"/>
          <p:cNvSpPr>
            <a:spLocks noChangeArrowheads="1"/>
          </p:cNvSpPr>
          <p:nvPr/>
        </p:nvSpPr>
        <p:spPr bwMode="auto">
          <a:xfrm>
            <a:off x="9851994" y="2392255"/>
            <a:ext cx="1853391" cy="6477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85C2FF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h="190500" prst="coolSlant"/>
          </a:sp3d>
        </p:spPr>
        <p:txBody>
          <a:bodyPr wrap="none" anchor="ctr"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ФСС</a:t>
            </a:r>
          </a:p>
        </p:txBody>
      </p:sp>
      <p:pic>
        <p:nvPicPr>
          <p:cNvPr id="21550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14288"/>
            <a:ext cx="984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C:\Users\AbramenkoEV\Desktop\доклад_Пилот\14179415819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0" y="1322388"/>
            <a:ext cx="17081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6" descr="C:\Users\AbramenkoEV\Desktop\доклад_Пилот\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357313"/>
            <a:ext cx="94615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C:\Users\AbramenkoEV\Desktop\доклад_Пилот\тпм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9350" y="1577975"/>
            <a:ext cx="102235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C:\Users\AbramenkoEV\Desktop\доклад_Пилот\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0988" y="3263900"/>
            <a:ext cx="92075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C:\Users\AbramenkoEV\Desktop\доклад_Пилот\ваолпрвш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90000" y="5076825"/>
            <a:ext cx="1484313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C:\Users\AbramenkoEV\Desktop\доклад_Пилот\offer_empl_min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7138" y="1135063"/>
            <a:ext cx="182245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" descr="C:\Users\AbramenkoEV\Desktop\доклад_Пилот\Money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5076825"/>
            <a:ext cx="203200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>
            <a:off x="3810737" y="1794423"/>
            <a:ext cx="726579" cy="619599"/>
          </a:xfrm>
          <a:prstGeom prst="rightArrow">
            <a:avLst/>
          </a:prstGeom>
          <a:pattFill prst="trellis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reflection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6492275" y="1739177"/>
            <a:ext cx="780687" cy="625510"/>
          </a:xfrm>
          <a:prstGeom prst="rightArrow">
            <a:avLst/>
          </a:prstGeom>
          <a:pattFill prst="trellis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reflection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3828292">
            <a:off x="8089490" y="3401964"/>
            <a:ext cx="1183628" cy="512201"/>
          </a:xfrm>
          <a:prstGeom prst="rightArrow">
            <a:avLst>
              <a:gd name="adj1" fmla="val 62891"/>
              <a:gd name="adj2" fmla="val 50000"/>
            </a:avLst>
          </a:prstGeom>
          <a:pattFill prst="trellis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reflection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5519103" y="5821714"/>
            <a:ext cx="820519" cy="615667"/>
          </a:xfrm>
          <a:prstGeom prst="rightArrow">
            <a:avLst/>
          </a:prstGeom>
          <a:pattFill prst="trellis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reflection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2361294" y="3533533"/>
            <a:ext cx="637695" cy="613809"/>
          </a:xfrm>
          <a:prstGeom prst="rightArrow">
            <a:avLst/>
          </a:prstGeom>
          <a:pattFill prst="trellis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reflection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Выноска 1 12"/>
          <p:cNvSpPr/>
          <p:nvPr/>
        </p:nvSpPr>
        <p:spPr>
          <a:xfrm>
            <a:off x="1543050" y="2968625"/>
            <a:ext cx="1866900" cy="487363"/>
          </a:xfrm>
          <a:prstGeom prst="borderCallout1">
            <a:avLst>
              <a:gd name="adj1" fmla="val 18750"/>
              <a:gd name="adj2" fmla="val -8333"/>
              <a:gd name="adj3" fmla="val -31088"/>
              <a:gd name="adj4" fmla="val -452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Застрахованное лицо</a:t>
            </a:r>
          </a:p>
        </p:txBody>
      </p:sp>
      <p:sp>
        <p:nvSpPr>
          <p:cNvPr id="27" name="Выноска 1 26"/>
          <p:cNvSpPr/>
          <p:nvPr/>
        </p:nvSpPr>
        <p:spPr>
          <a:xfrm>
            <a:off x="4597400" y="2119313"/>
            <a:ext cx="1900238" cy="665162"/>
          </a:xfrm>
          <a:prstGeom prst="borderCallout1">
            <a:avLst>
              <a:gd name="adj1" fmla="val 18750"/>
              <a:gd name="adj2" fmla="val -8333"/>
              <a:gd name="adj3" fmla="val -31088"/>
              <a:gd name="adj4" fmla="val -452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Заявление о выплате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100749" y="2667500"/>
          <a:ext cx="2488947" cy="78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9" name="Выноска 1 28"/>
          <p:cNvSpPr/>
          <p:nvPr/>
        </p:nvSpPr>
        <p:spPr>
          <a:xfrm>
            <a:off x="8135938" y="4386263"/>
            <a:ext cx="3178175" cy="565150"/>
          </a:xfrm>
          <a:prstGeom prst="borderCallout1">
            <a:avLst>
              <a:gd name="adj1" fmla="val 18750"/>
              <a:gd name="adj2" fmla="val -8333"/>
              <a:gd name="adj3" fmla="val -31088"/>
              <a:gd name="adj4" fmla="val -452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Документы на бумажных носителях или электронный реестр</a:t>
            </a:r>
          </a:p>
        </p:txBody>
      </p:sp>
      <p:sp>
        <p:nvSpPr>
          <p:cNvPr id="30" name="Выноска 1 29"/>
          <p:cNvSpPr/>
          <p:nvPr/>
        </p:nvSpPr>
        <p:spPr>
          <a:xfrm>
            <a:off x="1881188" y="4208463"/>
            <a:ext cx="1431925" cy="354012"/>
          </a:xfrm>
          <a:prstGeom prst="borderCallout1">
            <a:avLst>
              <a:gd name="adj1" fmla="val 18750"/>
              <a:gd name="adj2" fmla="val -8333"/>
              <a:gd name="adj3" fmla="val -31088"/>
              <a:gd name="adj4" fmla="val -452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Оплата пособия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9400569" y="2076319"/>
          <a:ext cx="2519563" cy="674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5140636" y="5052386"/>
          <a:ext cx="2869680" cy="66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7" name="Выноска 1 36"/>
          <p:cNvSpPr/>
          <p:nvPr/>
        </p:nvSpPr>
        <p:spPr>
          <a:xfrm>
            <a:off x="6249988" y="4135438"/>
            <a:ext cx="1927225" cy="473075"/>
          </a:xfrm>
          <a:prstGeom prst="borderCallout1">
            <a:avLst>
              <a:gd name="adj1" fmla="val 18750"/>
              <a:gd name="adj2" fmla="val -8333"/>
              <a:gd name="adj3" fmla="val -31088"/>
              <a:gd name="adj4" fmla="val -452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Извещение</a:t>
            </a:r>
          </a:p>
        </p:txBody>
      </p:sp>
      <p:sp>
        <p:nvSpPr>
          <p:cNvPr id="40" name="Выноска 1 39"/>
          <p:cNvSpPr/>
          <p:nvPr/>
        </p:nvSpPr>
        <p:spPr>
          <a:xfrm>
            <a:off x="7499350" y="2701925"/>
            <a:ext cx="2073275" cy="488950"/>
          </a:xfrm>
          <a:prstGeom prst="borderCallout1">
            <a:avLst>
              <a:gd name="adj1" fmla="val 18750"/>
              <a:gd name="adj2" fmla="val -8333"/>
              <a:gd name="adj3" fmla="val -31088"/>
              <a:gd name="adj4" fmla="val -452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Страхователь</a:t>
            </a:r>
          </a:p>
        </p:txBody>
      </p:sp>
      <p:pic>
        <p:nvPicPr>
          <p:cNvPr id="22550" name="Picture 7" descr="C:\Users\AbramenkoEV\Desktop\доклад_Пилот\1223_photo_u42944_p1006184_t1400754827_n1161099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679700" y="4724400"/>
            <a:ext cx="132715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6" descr="C:\Users\AbramenkoEV\Desktop\доклад_Пилот\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0" y="3198813"/>
            <a:ext cx="91916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Стрелка вправо 37"/>
          <p:cNvSpPr/>
          <p:nvPr/>
        </p:nvSpPr>
        <p:spPr>
          <a:xfrm rot="16200000">
            <a:off x="6947843" y="2545332"/>
            <a:ext cx="668002" cy="593563"/>
          </a:xfrm>
          <a:prstGeom prst="rightArrow">
            <a:avLst/>
          </a:prstGeom>
          <a:pattFill prst="trellis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reflection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53" name="Picture 2" descr="C:\Users\AbramenkoEV\Desktop\доклад_Пилот\банкомат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890713" y="4600575"/>
            <a:ext cx="8270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4" name="TextBox 5"/>
          <p:cNvSpPr txBox="1">
            <a:spLocks noChangeArrowheads="1"/>
          </p:cNvSpPr>
          <p:nvPr/>
        </p:nvSpPr>
        <p:spPr bwMode="auto">
          <a:xfrm>
            <a:off x="8890000" y="6199188"/>
            <a:ext cx="136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Candara" pitchFamily="34" charset="0"/>
              </a:rPr>
              <a:t>ФСС РФ</a:t>
            </a:r>
          </a:p>
        </p:txBody>
      </p:sp>
      <p:sp>
        <p:nvSpPr>
          <p:cNvPr id="22555" name="Заголовок 6"/>
          <p:cNvSpPr>
            <a:spLocks noGrp="1"/>
          </p:cNvSpPr>
          <p:nvPr>
            <p:ph type="title"/>
          </p:nvPr>
        </p:nvSpPr>
        <p:spPr>
          <a:xfrm>
            <a:off x="1116013" y="71438"/>
            <a:ext cx="10788650" cy="808037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Порядок назначения и выплаты пособий на лицевой счет застрахованного лица в рамках «Прямых выплат»</a:t>
            </a:r>
          </a:p>
        </p:txBody>
      </p:sp>
      <p:pic>
        <p:nvPicPr>
          <p:cNvPr id="22556" name="Рисунок 30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98438" y="4600575"/>
            <a:ext cx="145891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7" name="Рисунок 8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82550" y="39688"/>
            <a:ext cx="1033463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4911</TotalTime>
  <Words>2261</Words>
  <Application>Microsoft Office PowerPoint</Application>
  <PresentationFormat>Произвольный</PresentationFormat>
  <Paragraphs>296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Электронный листок нетрудоспособности</vt:lpstr>
      <vt:lpstr>Презентация PowerPoint</vt:lpstr>
      <vt:lpstr>Электронные сервисы ФСС</vt:lpstr>
      <vt:lpstr>Презентация PowerPoint</vt:lpstr>
      <vt:lpstr>Количество страхователей, принимающих ЭЛН</vt:lpstr>
      <vt:lpstr>Лидеры по работе с ЭЛН</vt:lpstr>
      <vt:lpstr>Презентация PowerPoint</vt:lpstr>
      <vt:lpstr>Схемы взаимодействия с ФСС РФ при выплате пособий застрахованным лицам</vt:lpstr>
      <vt:lpstr>Порядок назначения и выплаты пособий на лицевой счет застрахованного лица в рамках «Прямых выплат»</vt:lpstr>
      <vt:lpstr>Способы направления сведений для назначения пособий при «Прямых выплатах»</vt:lpstr>
      <vt:lpstr>Основные нормативные документы, определяющие переход на «Прямые выплаты» </vt:lpstr>
      <vt:lpstr>Презентация PowerPoint</vt:lpstr>
      <vt:lpstr>Презентация PowerPoint</vt:lpstr>
      <vt:lpstr>Презентация PowerPoint</vt:lpstr>
      <vt:lpstr>Согласно п.2 ч.5 ст.30.5 Федерального закона от 27.06.2011 № 161-ФЗ «О национальной платежной системе» кредитные организации зачислять выплаты на банковские счета клиентов - физических лиц, операции по которым осуществляются с использованием национальных платежных инструментов («МИР»).   </vt:lpstr>
      <vt:lpstr>Презентация PowerPoint</vt:lpstr>
      <vt:lpstr>Предоставление страхователем документов при обращении за выделением средств (перечень документов утвержден приказом Минздравсоцразвития России от 04.12.2009 № 951н в ред. от 28.10.2016 № 585н ) </vt:lpstr>
      <vt:lpstr>Проект «Информирование страхователей»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churbanova</dc:creator>
  <cp:lastModifiedBy>Чекушина Елена Михайловна</cp:lastModifiedBy>
  <cp:revision>403</cp:revision>
  <cp:lastPrinted>2018-10-17T01:19:22Z</cp:lastPrinted>
  <dcterms:created xsi:type="dcterms:W3CDTF">2016-06-07T03:12:22Z</dcterms:created>
  <dcterms:modified xsi:type="dcterms:W3CDTF">2019-09-30T05:26:30Z</dcterms:modified>
</cp:coreProperties>
</file>