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5"/>
  </p:notesMasterIdLst>
  <p:sldIdLst>
    <p:sldId id="327" r:id="rId2"/>
    <p:sldId id="425" r:id="rId3"/>
    <p:sldId id="424" r:id="rId4"/>
    <p:sldId id="426" r:id="rId5"/>
    <p:sldId id="431" r:id="rId6"/>
    <p:sldId id="429" r:id="rId7"/>
    <p:sldId id="432" r:id="rId8"/>
    <p:sldId id="451" r:id="rId9"/>
    <p:sldId id="446" r:id="rId10"/>
    <p:sldId id="428" r:id="rId11"/>
    <p:sldId id="457" r:id="rId12"/>
    <p:sldId id="458" r:id="rId13"/>
    <p:sldId id="447" r:id="rId14"/>
    <p:sldId id="427" r:id="rId15"/>
    <p:sldId id="430" r:id="rId16"/>
    <p:sldId id="472" r:id="rId17"/>
    <p:sldId id="467" r:id="rId18"/>
    <p:sldId id="459" r:id="rId19"/>
    <p:sldId id="478" r:id="rId20"/>
    <p:sldId id="449" r:id="rId21"/>
    <p:sldId id="475" r:id="rId22"/>
    <p:sldId id="473" r:id="rId23"/>
    <p:sldId id="474" r:id="rId24"/>
    <p:sldId id="464" r:id="rId25"/>
    <p:sldId id="433" r:id="rId26"/>
    <p:sldId id="406" r:id="rId27"/>
    <p:sldId id="418" r:id="rId28"/>
    <p:sldId id="376" r:id="rId29"/>
    <p:sldId id="417" r:id="rId30"/>
    <p:sldId id="434" r:id="rId31"/>
    <p:sldId id="421" r:id="rId32"/>
    <p:sldId id="476" r:id="rId33"/>
    <p:sldId id="377" r:id="rId34"/>
    <p:sldId id="361" r:id="rId35"/>
    <p:sldId id="461" r:id="rId36"/>
    <p:sldId id="401" r:id="rId37"/>
    <p:sldId id="435" r:id="rId38"/>
    <p:sldId id="413" r:id="rId39"/>
    <p:sldId id="436" r:id="rId40"/>
    <p:sldId id="452" r:id="rId41"/>
    <p:sldId id="463" r:id="rId42"/>
    <p:sldId id="369" r:id="rId43"/>
    <p:sldId id="468" r:id="rId44"/>
    <p:sldId id="469" r:id="rId45"/>
    <p:sldId id="470" r:id="rId46"/>
    <p:sldId id="423" r:id="rId47"/>
    <p:sldId id="442" r:id="rId48"/>
    <p:sldId id="422" r:id="rId49"/>
    <p:sldId id="437" r:id="rId50"/>
    <p:sldId id="438" r:id="rId51"/>
    <p:sldId id="439" r:id="rId52"/>
    <p:sldId id="479" r:id="rId53"/>
    <p:sldId id="480" r:id="rId54"/>
  </p:sldIdLst>
  <p:sldSz cx="9906000" cy="6858000" type="A4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CE2"/>
    <a:srgbClr val="FF3300"/>
    <a:srgbClr val="6E5CD8"/>
    <a:srgbClr val="990000"/>
    <a:srgbClr val="00CC00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175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65EDD-C5B2-47D4-BE1B-D9A902168526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47171F-D5BF-46FC-9132-D363FE471A7F}">
      <dgm:prSet phldrT="[Текст]" custT="1"/>
      <dgm:spPr>
        <a:noFill/>
        <a:effectLst/>
      </dgm:spPr>
      <dgm:t>
        <a:bodyPr/>
        <a:lstStyle/>
        <a:p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Пособие по временной нетрудоспособности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73DB2F-7B71-489F-954E-BB6B1C940C91}" type="parTrans" cxnId="{ECC92C84-D7DA-4CA8-ADAD-789CD11122D7}">
      <dgm:prSet/>
      <dgm:spPr/>
      <dgm:t>
        <a:bodyPr/>
        <a:lstStyle/>
        <a:p>
          <a:endParaRPr lang="ru-RU"/>
        </a:p>
      </dgm:t>
    </dgm:pt>
    <dgm:pt modelId="{63D7177F-5679-451A-9971-8F0973C85D34}" type="sibTrans" cxnId="{ECC92C84-D7DA-4CA8-ADAD-789CD11122D7}">
      <dgm:prSet/>
      <dgm:spPr/>
      <dgm:t>
        <a:bodyPr/>
        <a:lstStyle/>
        <a:p>
          <a:endParaRPr lang="ru-RU"/>
        </a:p>
      </dgm:t>
    </dgm:pt>
    <dgm:pt modelId="{AA4D89DE-D842-4F20-84BC-D3BD60746B9F}">
      <dgm:prSet phldrT="[Текст]" custT="1"/>
      <dgm:spPr>
        <a:noFill/>
        <a:effectLst/>
      </dgm:spPr>
      <dgm:t>
        <a:bodyPr/>
        <a:lstStyle/>
        <a:p>
          <a:r>
            <a: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Единовременное пособие, женщинам, вставшим на учет в ранние сроки беременности</a:t>
          </a:r>
          <a:endParaRPr lang="ru-RU" sz="1600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E9FE77-F0E9-4361-9DA2-3AF8C051FBE5}" type="parTrans" cxnId="{D67FC0B8-6AC4-4113-9EEA-34967AA4FA43}">
      <dgm:prSet/>
      <dgm:spPr/>
      <dgm:t>
        <a:bodyPr/>
        <a:lstStyle/>
        <a:p>
          <a:endParaRPr lang="ru-RU"/>
        </a:p>
      </dgm:t>
    </dgm:pt>
    <dgm:pt modelId="{D6142BC2-EB3C-4F7B-8185-39BD8643976B}" type="sibTrans" cxnId="{D67FC0B8-6AC4-4113-9EEA-34967AA4FA43}">
      <dgm:prSet/>
      <dgm:spPr/>
      <dgm:t>
        <a:bodyPr/>
        <a:lstStyle/>
        <a:p>
          <a:endParaRPr lang="ru-RU"/>
        </a:p>
      </dgm:t>
    </dgm:pt>
    <dgm:pt modelId="{F2FF9982-298A-4409-BA77-ACE515C54719}">
      <dgm:prSet phldrT="[Текст]"/>
      <dgm:spPr>
        <a:noFill/>
        <a:effectLst/>
      </dgm:spPr>
      <dgm:t>
        <a:bodyPr/>
        <a:lstStyle/>
        <a:p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Единовременное пособие при рождении ребенка</a:t>
          </a:r>
          <a:endParaRPr lang="ru-RU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9DF98B-8B87-48D5-875D-6B9BF5B8FB9E}" type="parTrans" cxnId="{9C603681-EDAF-4454-8358-D59667DBC395}">
      <dgm:prSet/>
      <dgm:spPr/>
      <dgm:t>
        <a:bodyPr/>
        <a:lstStyle/>
        <a:p>
          <a:endParaRPr lang="ru-RU"/>
        </a:p>
      </dgm:t>
    </dgm:pt>
    <dgm:pt modelId="{1571AC1D-4480-44D9-8484-2FFBEE165F98}" type="sibTrans" cxnId="{9C603681-EDAF-4454-8358-D59667DBC395}">
      <dgm:prSet/>
      <dgm:spPr/>
      <dgm:t>
        <a:bodyPr/>
        <a:lstStyle/>
        <a:p>
          <a:endParaRPr lang="ru-RU"/>
        </a:p>
      </dgm:t>
    </dgm:pt>
    <dgm:pt modelId="{16CC0A64-1D17-4BE4-92AD-61702D2D2A1D}">
      <dgm:prSet phldrT="[Текст]"/>
      <dgm:spPr>
        <a:noFill/>
        <a:effectLst/>
      </dgm:spPr>
      <dgm:t>
        <a:bodyPr/>
        <a:lstStyle/>
        <a:p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Ежемесячные пособие по уходу за ребенком до полутора лет</a:t>
          </a:r>
          <a:endParaRPr lang="ru-RU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CF12F74-DB5E-41BE-B1DB-A965ADF2B9D8}" type="parTrans" cxnId="{CCCA792C-1DF1-4F4B-AF03-327987C49138}">
      <dgm:prSet/>
      <dgm:spPr/>
      <dgm:t>
        <a:bodyPr/>
        <a:lstStyle/>
        <a:p>
          <a:endParaRPr lang="ru-RU"/>
        </a:p>
      </dgm:t>
    </dgm:pt>
    <dgm:pt modelId="{0D8A980A-708E-495C-B060-734280FF4BBB}" type="sibTrans" cxnId="{CCCA792C-1DF1-4F4B-AF03-327987C49138}">
      <dgm:prSet/>
      <dgm:spPr/>
      <dgm:t>
        <a:bodyPr/>
        <a:lstStyle/>
        <a:p>
          <a:endParaRPr lang="ru-RU"/>
        </a:p>
      </dgm:t>
    </dgm:pt>
    <dgm:pt modelId="{A3E8C0DD-6111-4859-A91E-199A0DEAC8F4}">
      <dgm:prSet phldrT="[Текст]" custT="1"/>
      <dgm:spPr>
        <a:noFill/>
        <a:effectLst/>
      </dgm:spPr>
      <dgm:t>
        <a:bodyPr/>
        <a:lstStyle/>
        <a:p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Пособие по беременности и родам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F978F3B-8D53-4769-A34E-919DC1DFB61F}" type="parTrans" cxnId="{AA55238F-0DFC-4B47-99E7-363D2D53B173}">
      <dgm:prSet/>
      <dgm:spPr/>
      <dgm:t>
        <a:bodyPr/>
        <a:lstStyle/>
        <a:p>
          <a:endParaRPr lang="ru-RU"/>
        </a:p>
      </dgm:t>
    </dgm:pt>
    <dgm:pt modelId="{E3F4C709-A61B-4285-98F0-599F3DE406CE}" type="sibTrans" cxnId="{AA55238F-0DFC-4B47-99E7-363D2D53B173}">
      <dgm:prSet/>
      <dgm:spPr/>
      <dgm:t>
        <a:bodyPr/>
        <a:lstStyle/>
        <a:p>
          <a:endParaRPr lang="ru-RU"/>
        </a:p>
      </dgm:t>
    </dgm:pt>
    <dgm:pt modelId="{76D0D7A2-7BCE-4F35-B3D2-759E132D9763}" type="pres">
      <dgm:prSet presAssocID="{AA365EDD-C5B2-47D4-BE1B-D9A9021685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2258B5-4218-44C6-90E5-6AA389258A2D}" type="pres">
      <dgm:prSet presAssocID="{3247171F-D5BF-46FC-9132-D363FE471A7F}" presName="linNode" presStyleCnt="0"/>
      <dgm:spPr/>
    </dgm:pt>
    <dgm:pt modelId="{7FB518E8-F9F1-4F8B-83E7-5698FCA3631E}" type="pres">
      <dgm:prSet presAssocID="{3247171F-D5BF-46FC-9132-D363FE471A7F}" presName="parentShp" presStyleLbl="node1" presStyleIdx="0" presStyleCnt="5" custScaleX="182051" custScaleY="8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BC4F-7F9F-4EE3-95AB-B50033A5FEED}" type="pres">
      <dgm:prSet presAssocID="{3247171F-D5BF-46FC-9132-D363FE471A7F}" presName="childShp" presStyleLbl="bgAccFollowNode1" presStyleIdx="0" presStyleCnt="5" custScaleY="5396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E7CF9E69-0903-4128-B037-E795591CEAFA}" type="pres">
      <dgm:prSet presAssocID="{63D7177F-5679-451A-9971-8F0973C85D34}" presName="spacing" presStyleCnt="0"/>
      <dgm:spPr/>
    </dgm:pt>
    <dgm:pt modelId="{AD5C4A68-BBD9-47E0-9627-CEA030C8C96D}" type="pres">
      <dgm:prSet presAssocID="{A3E8C0DD-6111-4859-A91E-199A0DEAC8F4}" presName="linNode" presStyleCnt="0"/>
      <dgm:spPr/>
    </dgm:pt>
    <dgm:pt modelId="{56152464-AB46-49BD-BA82-1F4592DEA8CE}" type="pres">
      <dgm:prSet presAssocID="{A3E8C0DD-6111-4859-A91E-199A0DEAC8F4}" presName="parentShp" presStyleLbl="node1" presStyleIdx="1" presStyleCnt="5" custScaleX="17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91E1-8976-4C71-8230-57E15FF5B3C4}" type="pres">
      <dgm:prSet presAssocID="{A3E8C0DD-6111-4859-A91E-199A0DEAC8F4}" presName="childShp" presStyleLbl="bgAccFollowNode1" presStyleIdx="1" presStyleCnt="5" custScaleY="38896">
        <dgm:presLayoutVars>
          <dgm:bulletEnabled val="1"/>
        </dgm:presLayoutVars>
      </dgm:prSet>
      <dgm:spPr/>
    </dgm:pt>
    <dgm:pt modelId="{BD8CF085-28E6-4270-A47C-8E32741B0BED}" type="pres">
      <dgm:prSet presAssocID="{E3F4C709-A61B-4285-98F0-599F3DE406CE}" presName="spacing" presStyleCnt="0"/>
      <dgm:spPr/>
    </dgm:pt>
    <dgm:pt modelId="{398158A5-F4E0-4D3D-B593-2343B1E9A3DD}" type="pres">
      <dgm:prSet presAssocID="{AA4D89DE-D842-4F20-84BC-D3BD60746B9F}" presName="linNode" presStyleCnt="0"/>
      <dgm:spPr/>
    </dgm:pt>
    <dgm:pt modelId="{FAA47462-AB07-4E29-BA98-C617E6043667}" type="pres">
      <dgm:prSet presAssocID="{AA4D89DE-D842-4F20-84BC-D3BD60746B9F}" presName="parentShp" presStyleLbl="node1" presStyleIdx="2" presStyleCnt="5" custScaleX="17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B314-374C-4F75-A2A9-2FAD3811EDE4}" type="pres">
      <dgm:prSet presAssocID="{AA4D89DE-D842-4F20-84BC-D3BD60746B9F}" presName="childShp" presStyleLbl="bgAccFollowNode1" presStyleIdx="2" presStyleCnt="5" custScaleY="47185">
        <dgm:presLayoutVars>
          <dgm:bulletEnabled val="1"/>
        </dgm:presLayoutVars>
      </dgm:prSet>
      <dgm:spPr/>
    </dgm:pt>
    <dgm:pt modelId="{70D03E22-110D-4A38-B4AC-78E47B719174}" type="pres">
      <dgm:prSet presAssocID="{D6142BC2-EB3C-4F7B-8185-39BD8643976B}" presName="spacing" presStyleCnt="0"/>
      <dgm:spPr/>
    </dgm:pt>
    <dgm:pt modelId="{6001589C-8FED-48E3-AA8E-05C47AB62E6C}" type="pres">
      <dgm:prSet presAssocID="{F2FF9982-298A-4409-BA77-ACE515C54719}" presName="linNode" presStyleCnt="0"/>
      <dgm:spPr/>
    </dgm:pt>
    <dgm:pt modelId="{18131441-DF26-4C74-8049-4FC0AC721BDC}" type="pres">
      <dgm:prSet presAssocID="{F2FF9982-298A-4409-BA77-ACE515C54719}" presName="parentShp" presStyleLbl="node1" presStyleIdx="3" presStyleCnt="5" custScaleX="17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09BE4-2029-41DE-92B1-6B85CEBD2C10}" type="pres">
      <dgm:prSet presAssocID="{F2FF9982-298A-4409-BA77-ACE515C54719}" presName="childShp" presStyleLbl="bgAccFollowNode1" presStyleIdx="3" presStyleCnt="5" custScaleY="45217" custLinFactNeighborX="2564" custLinFactNeighborY="-1264">
        <dgm:presLayoutVars>
          <dgm:bulletEnabled val="1"/>
        </dgm:presLayoutVars>
      </dgm:prSet>
      <dgm:spPr/>
    </dgm:pt>
    <dgm:pt modelId="{3C5BC297-2BDB-4FBF-98EB-3D7B26D47701}" type="pres">
      <dgm:prSet presAssocID="{1571AC1D-4480-44D9-8484-2FFBEE165F98}" presName="spacing" presStyleCnt="0"/>
      <dgm:spPr/>
    </dgm:pt>
    <dgm:pt modelId="{D70F0327-2497-4550-8130-DC66FA7E4D61}" type="pres">
      <dgm:prSet presAssocID="{16CC0A64-1D17-4BE4-92AD-61702D2D2A1D}" presName="linNode" presStyleCnt="0"/>
      <dgm:spPr/>
    </dgm:pt>
    <dgm:pt modelId="{B2B59976-3A84-497A-A373-FCE26D906E53}" type="pres">
      <dgm:prSet presAssocID="{16CC0A64-1D17-4BE4-92AD-61702D2D2A1D}" presName="parentShp" presStyleLbl="node1" presStyleIdx="4" presStyleCnt="5" custScaleX="15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207C8-ED38-49D5-B763-D7D2FD9A094F}" type="pres">
      <dgm:prSet presAssocID="{16CC0A64-1D17-4BE4-92AD-61702D2D2A1D}" presName="childShp" presStyleLbl="bgAccFollowNode1" presStyleIdx="4" presStyleCnt="5" custScaleY="41475" custLinFactNeighborY="185">
        <dgm:presLayoutVars>
          <dgm:bulletEnabled val="1"/>
        </dgm:presLayoutVars>
      </dgm:prSet>
      <dgm:spPr/>
    </dgm:pt>
  </dgm:ptLst>
  <dgm:cxnLst>
    <dgm:cxn modelId="{EF8478FE-D7A3-4667-A1A3-799F349841E9}" type="presOf" srcId="{AA365EDD-C5B2-47D4-BE1B-D9A902168526}" destId="{76D0D7A2-7BCE-4F35-B3D2-759E132D9763}" srcOrd="0" destOrd="0" presId="urn:microsoft.com/office/officeart/2005/8/layout/vList6"/>
    <dgm:cxn modelId="{8A3C59C0-E3A8-4B2E-BB2E-AD8AD11BF493}" type="presOf" srcId="{3247171F-D5BF-46FC-9132-D363FE471A7F}" destId="{7FB518E8-F9F1-4F8B-83E7-5698FCA3631E}" srcOrd="0" destOrd="0" presId="urn:microsoft.com/office/officeart/2005/8/layout/vList6"/>
    <dgm:cxn modelId="{CCCA792C-1DF1-4F4B-AF03-327987C49138}" srcId="{AA365EDD-C5B2-47D4-BE1B-D9A902168526}" destId="{16CC0A64-1D17-4BE4-92AD-61702D2D2A1D}" srcOrd="4" destOrd="0" parTransId="{7CF12F74-DB5E-41BE-B1DB-A965ADF2B9D8}" sibTransId="{0D8A980A-708E-495C-B060-734280FF4BBB}"/>
    <dgm:cxn modelId="{D67FC0B8-6AC4-4113-9EEA-34967AA4FA43}" srcId="{AA365EDD-C5B2-47D4-BE1B-D9A902168526}" destId="{AA4D89DE-D842-4F20-84BC-D3BD60746B9F}" srcOrd="2" destOrd="0" parTransId="{87E9FE77-F0E9-4361-9DA2-3AF8C051FBE5}" sibTransId="{D6142BC2-EB3C-4F7B-8185-39BD8643976B}"/>
    <dgm:cxn modelId="{9C603681-EDAF-4454-8358-D59667DBC395}" srcId="{AA365EDD-C5B2-47D4-BE1B-D9A902168526}" destId="{F2FF9982-298A-4409-BA77-ACE515C54719}" srcOrd="3" destOrd="0" parTransId="{B19DF98B-8B87-48D5-875D-6B9BF5B8FB9E}" sibTransId="{1571AC1D-4480-44D9-8484-2FFBEE165F98}"/>
    <dgm:cxn modelId="{D92F1EAA-C2AB-4A2E-8264-3E9CA8ABBABB}" type="presOf" srcId="{A3E8C0DD-6111-4859-A91E-199A0DEAC8F4}" destId="{56152464-AB46-49BD-BA82-1F4592DEA8CE}" srcOrd="0" destOrd="0" presId="urn:microsoft.com/office/officeart/2005/8/layout/vList6"/>
    <dgm:cxn modelId="{3B53684E-CCC4-4C73-A5B9-EDE5E8EFFE21}" type="presOf" srcId="{16CC0A64-1D17-4BE4-92AD-61702D2D2A1D}" destId="{B2B59976-3A84-497A-A373-FCE26D906E53}" srcOrd="0" destOrd="0" presId="urn:microsoft.com/office/officeart/2005/8/layout/vList6"/>
    <dgm:cxn modelId="{33EEAB59-FAF3-413A-85DD-88BBBC6C9EA1}" type="presOf" srcId="{F2FF9982-298A-4409-BA77-ACE515C54719}" destId="{18131441-DF26-4C74-8049-4FC0AC721BDC}" srcOrd="0" destOrd="0" presId="urn:microsoft.com/office/officeart/2005/8/layout/vList6"/>
    <dgm:cxn modelId="{ECC92C84-D7DA-4CA8-ADAD-789CD11122D7}" srcId="{AA365EDD-C5B2-47D4-BE1B-D9A902168526}" destId="{3247171F-D5BF-46FC-9132-D363FE471A7F}" srcOrd="0" destOrd="0" parTransId="{8C73DB2F-7B71-489F-954E-BB6B1C940C91}" sibTransId="{63D7177F-5679-451A-9971-8F0973C85D34}"/>
    <dgm:cxn modelId="{45697B70-8F89-4B41-9FB0-18D1E5278593}" type="presOf" srcId="{AA4D89DE-D842-4F20-84BC-D3BD60746B9F}" destId="{FAA47462-AB07-4E29-BA98-C617E6043667}" srcOrd="0" destOrd="0" presId="urn:microsoft.com/office/officeart/2005/8/layout/vList6"/>
    <dgm:cxn modelId="{AA55238F-0DFC-4B47-99E7-363D2D53B173}" srcId="{AA365EDD-C5B2-47D4-BE1B-D9A902168526}" destId="{A3E8C0DD-6111-4859-A91E-199A0DEAC8F4}" srcOrd="1" destOrd="0" parTransId="{4F978F3B-8D53-4769-A34E-919DC1DFB61F}" sibTransId="{E3F4C709-A61B-4285-98F0-599F3DE406CE}"/>
    <dgm:cxn modelId="{AE4F2986-502A-4F77-B579-BFBFD61756E1}" type="presParOf" srcId="{76D0D7A2-7BCE-4F35-B3D2-759E132D9763}" destId="{892258B5-4218-44C6-90E5-6AA389258A2D}" srcOrd="0" destOrd="0" presId="urn:microsoft.com/office/officeart/2005/8/layout/vList6"/>
    <dgm:cxn modelId="{B168059A-EC88-43FF-8261-BE74697F77B7}" type="presParOf" srcId="{892258B5-4218-44C6-90E5-6AA389258A2D}" destId="{7FB518E8-F9F1-4F8B-83E7-5698FCA3631E}" srcOrd="0" destOrd="0" presId="urn:microsoft.com/office/officeart/2005/8/layout/vList6"/>
    <dgm:cxn modelId="{58B5230C-9861-4C94-9318-19E9F25136AB}" type="presParOf" srcId="{892258B5-4218-44C6-90E5-6AA389258A2D}" destId="{0822BC4F-7F9F-4EE3-95AB-B50033A5FEED}" srcOrd="1" destOrd="0" presId="urn:microsoft.com/office/officeart/2005/8/layout/vList6"/>
    <dgm:cxn modelId="{0DA0BD60-CCF3-44CC-91C2-8AC9537E3460}" type="presParOf" srcId="{76D0D7A2-7BCE-4F35-B3D2-759E132D9763}" destId="{E7CF9E69-0903-4128-B037-E795591CEAFA}" srcOrd="1" destOrd="0" presId="urn:microsoft.com/office/officeart/2005/8/layout/vList6"/>
    <dgm:cxn modelId="{794F8A51-3321-4109-AFDF-714E0DAF7BB1}" type="presParOf" srcId="{76D0D7A2-7BCE-4F35-B3D2-759E132D9763}" destId="{AD5C4A68-BBD9-47E0-9627-CEA030C8C96D}" srcOrd="2" destOrd="0" presId="urn:microsoft.com/office/officeart/2005/8/layout/vList6"/>
    <dgm:cxn modelId="{08D0D3A0-22ED-42A3-9C0B-42937C7C1E04}" type="presParOf" srcId="{AD5C4A68-BBD9-47E0-9627-CEA030C8C96D}" destId="{56152464-AB46-49BD-BA82-1F4592DEA8CE}" srcOrd="0" destOrd="0" presId="urn:microsoft.com/office/officeart/2005/8/layout/vList6"/>
    <dgm:cxn modelId="{AC987461-9F77-4E05-9980-6D82D7221386}" type="presParOf" srcId="{AD5C4A68-BBD9-47E0-9627-CEA030C8C96D}" destId="{25EF91E1-8976-4C71-8230-57E15FF5B3C4}" srcOrd="1" destOrd="0" presId="urn:microsoft.com/office/officeart/2005/8/layout/vList6"/>
    <dgm:cxn modelId="{B6DE5DAB-8C81-4355-B4D6-251B5FF7029C}" type="presParOf" srcId="{76D0D7A2-7BCE-4F35-B3D2-759E132D9763}" destId="{BD8CF085-28E6-4270-A47C-8E32741B0BED}" srcOrd="3" destOrd="0" presId="urn:microsoft.com/office/officeart/2005/8/layout/vList6"/>
    <dgm:cxn modelId="{E6FE88AB-151A-49ED-B737-FDC0607BBDDF}" type="presParOf" srcId="{76D0D7A2-7BCE-4F35-B3D2-759E132D9763}" destId="{398158A5-F4E0-4D3D-B593-2343B1E9A3DD}" srcOrd="4" destOrd="0" presId="urn:microsoft.com/office/officeart/2005/8/layout/vList6"/>
    <dgm:cxn modelId="{C16C05AD-1F2F-41C0-BF26-A8B8A06E4118}" type="presParOf" srcId="{398158A5-F4E0-4D3D-B593-2343B1E9A3DD}" destId="{FAA47462-AB07-4E29-BA98-C617E6043667}" srcOrd="0" destOrd="0" presId="urn:microsoft.com/office/officeart/2005/8/layout/vList6"/>
    <dgm:cxn modelId="{60128673-2DB7-4525-9B0D-DE5CFCD9A909}" type="presParOf" srcId="{398158A5-F4E0-4D3D-B593-2343B1E9A3DD}" destId="{DACDB314-374C-4F75-A2A9-2FAD3811EDE4}" srcOrd="1" destOrd="0" presId="urn:microsoft.com/office/officeart/2005/8/layout/vList6"/>
    <dgm:cxn modelId="{A8DE6649-CB27-4E70-AA0A-226F3ED5C21E}" type="presParOf" srcId="{76D0D7A2-7BCE-4F35-B3D2-759E132D9763}" destId="{70D03E22-110D-4A38-B4AC-78E47B719174}" srcOrd="5" destOrd="0" presId="urn:microsoft.com/office/officeart/2005/8/layout/vList6"/>
    <dgm:cxn modelId="{260218A3-29F3-4787-883A-6378E572DA11}" type="presParOf" srcId="{76D0D7A2-7BCE-4F35-B3D2-759E132D9763}" destId="{6001589C-8FED-48E3-AA8E-05C47AB62E6C}" srcOrd="6" destOrd="0" presId="urn:microsoft.com/office/officeart/2005/8/layout/vList6"/>
    <dgm:cxn modelId="{A2A69FFA-F65A-45C2-9CEB-F367ACF9271B}" type="presParOf" srcId="{6001589C-8FED-48E3-AA8E-05C47AB62E6C}" destId="{18131441-DF26-4C74-8049-4FC0AC721BDC}" srcOrd="0" destOrd="0" presId="urn:microsoft.com/office/officeart/2005/8/layout/vList6"/>
    <dgm:cxn modelId="{04FCC4F6-A0F4-4627-B9BB-7F6687593FC8}" type="presParOf" srcId="{6001589C-8FED-48E3-AA8E-05C47AB62E6C}" destId="{CB309BE4-2029-41DE-92B1-6B85CEBD2C10}" srcOrd="1" destOrd="0" presId="urn:microsoft.com/office/officeart/2005/8/layout/vList6"/>
    <dgm:cxn modelId="{FEB0A641-5947-4265-B4DC-46EE2A7B154A}" type="presParOf" srcId="{76D0D7A2-7BCE-4F35-B3D2-759E132D9763}" destId="{3C5BC297-2BDB-4FBF-98EB-3D7B26D47701}" srcOrd="7" destOrd="0" presId="urn:microsoft.com/office/officeart/2005/8/layout/vList6"/>
    <dgm:cxn modelId="{C21A453A-9692-4DC1-9C9E-D63B2749C222}" type="presParOf" srcId="{76D0D7A2-7BCE-4F35-B3D2-759E132D9763}" destId="{D70F0327-2497-4550-8130-DC66FA7E4D61}" srcOrd="8" destOrd="0" presId="urn:microsoft.com/office/officeart/2005/8/layout/vList6"/>
    <dgm:cxn modelId="{572B989D-45B7-4FD1-AE8A-10AD4512A984}" type="presParOf" srcId="{D70F0327-2497-4550-8130-DC66FA7E4D61}" destId="{B2B59976-3A84-497A-A373-FCE26D906E53}" srcOrd="0" destOrd="0" presId="urn:microsoft.com/office/officeart/2005/8/layout/vList6"/>
    <dgm:cxn modelId="{A2AE2D39-5F53-4DE0-990F-402B3D32A921}" type="presParOf" srcId="{D70F0327-2497-4550-8130-DC66FA7E4D61}" destId="{9D6207C8-ED38-49D5-B763-D7D2FD9A09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B9580E-D10B-4D38-994F-217DA96C9E7B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6AF01-A861-4122-BCB0-7ADEC5927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061D3-6368-4668-BFF8-30B86F081A4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65C95-F815-49CC-B2FE-E8989E9855E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1243013"/>
            <a:ext cx="485140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7107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5CB4D-B763-4A7E-8104-8B8A0D576DCF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96EED-825A-4A97-96EA-2A660260458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733884-51F9-4667-B25C-673916A7B7A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D190F-545E-4FCD-A93F-4EFECFD29F1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C84FD-16CE-41E9-B904-466FB55AF891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10662-998F-4713-8661-264E231C522A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69F69-D150-414D-BA9A-530958E0CA9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A786A-C54C-4E5B-8F0C-57CC1D48481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DF9CD-E450-4405-A1E6-D8B20459F82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FC1B5-2EBC-460E-8C8C-DFB88776B7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BF23C-75E3-422F-9A3E-710B98AF001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315D9-408F-46C9-A766-B7782D88528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11E28-4A54-49CE-8AA8-91AC5D22AE4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E4ACE-C87B-46F8-8931-E2AD553886B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8F4CF-9979-4C01-BF71-F48D1520ED5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174C4-6A21-4BF0-95FF-7AD96D13B16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70EBE-7183-4266-98BA-D54AA4CEDB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BED67-0F1B-4938-A01D-E0F440225F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F0349-57F5-4E14-9593-3CFBC95701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5B6C9-85BA-4540-916E-374B15E1B93C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54DB-5A86-4EAE-91FA-CFEB8F750F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0AB6E-FCF2-4CB0-A8F0-490E5D58EBE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4238" algn="l"/>
                <a:tab pos="1330325" algn="l"/>
                <a:tab pos="1778000" algn="l"/>
                <a:tab pos="2225675" algn="l"/>
                <a:tab pos="2670175" algn="l"/>
                <a:tab pos="3119438" algn="l"/>
                <a:tab pos="3565525" algn="l"/>
                <a:tab pos="4014788" algn="l"/>
                <a:tab pos="4462463" algn="l"/>
                <a:tab pos="4905375" algn="l"/>
                <a:tab pos="5354638" algn="l"/>
                <a:tab pos="5805488" algn="l"/>
                <a:tab pos="6253163" algn="l"/>
                <a:tab pos="6700838" algn="l"/>
                <a:tab pos="7145338" algn="l"/>
                <a:tab pos="7593013" algn="l"/>
                <a:tab pos="8039100" algn="l"/>
                <a:tab pos="8488363" algn="l"/>
                <a:tab pos="8937625" algn="l"/>
              </a:tabLst>
            </a:pPr>
            <a:fld id="{9516581A-CEE4-487F-B796-D842C420DCBD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38150" algn="l"/>
                  <a:tab pos="884238" algn="l"/>
                  <a:tab pos="1330325" algn="l"/>
                  <a:tab pos="1778000" algn="l"/>
                  <a:tab pos="2225675" algn="l"/>
                  <a:tab pos="2670175" algn="l"/>
                  <a:tab pos="3119438" algn="l"/>
                  <a:tab pos="3565525" algn="l"/>
                  <a:tab pos="4014788" algn="l"/>
                  <a:tab pos="4462463" algn="l"/>
                  <a:tab pos="4905375" algn="l"/>
                  <a:tab pos="5354638" algn="l"/>
                  <a:tab pos="5805488" algn="l"/>
                  <a:tab pos="6253163" algn="l"/>
                  <a:tab pos="6700838" algn="l"/>
                  <a:tab pos="7145338" algn="l"/>
                  <a:tab pos="7593013" algn="l"/>
                  <a:tab pos="8039100" algn="l"/>
                  <a:tab pos="8488363" algn="l"/>
                  <a:tab pos="8937625" algn="l"/>
                </a:tabLst>
              </a:pPr>
              <a:t>46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4238" algn="l"/>
                <a:tab pos="1330325" algn="l"/>
                <a:tab pos="1778000" algn="l"/>
                <a:tab pos="2225675" algn="l"/>
                <a:tab pos="2670175" algn="l"/>
                <a:tab pos="3119438" algn="l"/>
                <a:tab pos="3565525" algn="l"/>
                <a:tab pos="4014788" algn="l"/>
                <a:tab pos="4462463" algn="l"/>
                <a:tab pos="4905375" algn="l"/>
                <a:tab pos="5354638" algn="l"/>
                <a:tab pos="5805488" algn="l"/>
                <a:tab pos="6253163" algn="l"/>
                <a:tab pos="6700838" algn="l"/>
                <a:tab pos="7145338" algn="l"/>
                <a:tab pos="7593013" algn="l"/>
                <a:tab pos="8039100" algn="l"/>
                <a:tab pos="8488363" algn="l"/>
                <a:tab pos="8937625" algn="l"/>
              </a:tabLst>
            </a:pPr>
            <a:fld id="{A2A6A207-321A-4398-941A-EB7702502B39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38150" algn="l"/>
                  <a:tab pos="884238" algn="l"/>
                  <a:tab pos="1330325" algn="l"/>
                  <a:tab pos="1778000" algn="l"/>
                  <a:tab pos="2225675" algn="l"/>
                  <a:tab pos="2670175" algn="l"/>
                  <a:tab pos="3119438" algn="l"/>
                  <a:tab pos="3565525" algn="l"/>
                  <a:tab pos="4014788" algn="l"/>
                  <a:tab pos="4462463" algn="l"/>
                  <a:tab pos="4905375" algn="l"/>
                  <a:tab pos="5354638" algn="l"/>
                  <a:tab pos="5805488" algn="l"/>
                  <a:tab pos="6253163" algn="l"/>
                  <a:tab pos="6700838" algn="l"/>
                  <a:tab pos="7145338" algn="l"/>
                  <a:tab pos="7593013" algn="l"/>
                  <a:tab pos="8039100" algn="l"/>
                  <a:tab pos="8488363" algn="l"/>
                  <a:tab pos="8937625" algn="l"/>
                </a:tabLst>
              </a:pPr>
              <a:t>47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983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4238" algn="l"/>
                <a:tab pos="1330325" algn="l"/>
                <a:tab pos="1778000" algn="l"/>
                <a:tab pos="2225675" algn="l"/>
                <a:tab pos="2670175" algn="l"/>
                <a:tab pos="3119438" algn="l"/>
                <a:tab pos="3565525" algn="l"/>
                <a:tab pos="4014788" algn="l"/>
                <a:tab pos="4462463" algn="l"/>
                <a:tab pos="4905375" algn="l"/>
                <a:tab pos="5354638" algn="l"/>
                <a:tab pos="5805488" algn="l"/>
                <a:tab pos="6253163" algn="l"/>
                <a:tab pos="6700838" algn="l"/>
                <a:tab pos="7145338" algn="l"/>
                <a:tab pos="7593013" algn="l"/>
                <a:tab pos="8039100" algn="l"/>
                <a:tab pos="8488363" algn="l"/>
                <a:tab pos="8937625" algn="l"/>
              </a:tabLst>
            </a:pPr>
            <a:fld id="{383AEF24-65B4-4E0B-A437-DB6CDDBA47E6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38150" algn="l"/>
                  <a:tab pos="884238" algn="l"/>
                  <a:tab pos="1330325" algn="l"/>
                  <a:tab pos="1778000" algn="l"/>
                  <a:tab pos="2225675" algn="l"/>
                  <a:tab pos="2670175" algn="l"/>
                  <a:tab pos="3119438" algn="l"/>
                  <a:tab pos="3565525" algn="l"/>
                  <a:tab pos="4014788" algn="l"/>
                  <a:tab pos="4462463" algn="l"/>
                  <a:tab pos="4905375" algn="l"/>
                  <a:tab pos="5354638" algn="l"/>
                  <a:tab pos="5805488" algn="l"/>
                  <a:tab pos="6253163" algn="l"/>
                  <a:tab pos="6700838" algn="l"/>
                  <a:tab pos="7145338" algn="l"/>
                  <a:tab pos="7593013" algn="l"/>
                  <a:tab pos="8039100" algn="l"/>
                  <a:tab pos="8488363" algn="l"/>
                  <a:tab pos="8937625" algn="l"/>
                </a:tabLst>
              </a:pPr>
              <a:t>48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4238" algn="l"/>
                <a:tab pos="1330325" algn="l"/>
                <a:tab pos="1778000" algn="l"/>
                <a:tab pos="2225675" algn="l"/>
                <a:tab pos="2670175" algn="l"/>
                <a:tab pos="3119438" algn="l"/>
                <a:tab pos="3565525" algn="l"/>
                <a:tab pos="4014788" algn="l"/>
                <a:tab pos="4462463" algn="l"/>
                <a:tab pos="4905375" algn="l"/>
                <a:tab pos="5354638" algn="l"/>
                <a:tab pos="5805488" algn="l"/>
                <a:tab pos="6253163" algn="l"/>
                <a:tab pos="6700838" algn="l"/>
                <a:tab pos="7145338" algn="l"/>
                <a:tab pos="7593013" algn="l"/>
                <a:tab pos="8039100" algn="l"/>
                <a:tab pos="8488363" algn="l"/>
                <a:tab pos="8937625" algn="l"/>
              </a:tabLst>
            </a:pPr>
            <a:fld id="{80FD1DB3-6878-4447-857C-C17D33DE31CE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38150" algn="l"/>
                  <a:tab pos="884238" algn="l"/>
                  <a:tab pos="1330325" algn="l"/>
                  <a:tab pos="1778000" algn="l"/>
                  <a:tab pos="2225675" algn="l"/>
                  <a:tab pos="2670175" algn="l"/>
                  <a:tab pos="3119438" algn="l"/>
                  <a:tab pos="3565525" algn="l"/>
                  <a:tab pos="4014788" algn="l"/>
                  <a:tab pos="4462463" algn="l"/>
                  <a:tab pos="4905375" algn="l"/>
                  <a:tab pos="5354638" algn="l"/>
                  <a:tab pos="5805488" algn="l"/>
                  <a:tab pos="6253163" algn="l"/>
                  <a:tab pos="6700838" algn="l"/>
                  <a:tab pos="7145338" algn="l"/>
                  <a:tab pos="7593013" algn="l"/>
                  <a:tab pos="8039100" algn="l"/>
                  <a:tab pos="8488363" algn="l"/>
                  <a:tab pos="8937625" algn="l"/>
                </a:tabLst>
              </a:pPr>
              <a:t>49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4238" algn="l"/>
                <a:tab pos="1330325" algn="l"/>
                <a:tab pos="1778000" algn="l"/>
                <a:tab pos="2225675" algn="l"/>
                <a:tab pos="2670175" algn="l"/>
                <a:tab pos="3119438" algn="l"/>
                <a:tab pos="3565525" algn="l"/>
                <a:tab pos="4014788" algn="l"/>
                <a:tab pos="4462463" algn="l"/>
                <a:tab pos="4905375" algn="l"/>
                <a:tab pos="5354638" algn="l"/>
                <a:tab pos="5805488" algn="l"/>
                <a:tab pos="6253163" algn="l"/>
                <a:tab pos="6700838" algn="l"/>
                <a:tab pos="7145338" algn="l"/>
                <a:tab pos="7593013" algn="l"/>
                <a:tab pos="8039100" algn="l"/>
                <a:tab pos="8488363" algn="l"/>
                <a:tab pos="8937625" algn="l"/>
              </a:tabLst>
            </a:pPr>
            <a:fld id="{4EA67C0B-B9E2-40DB-962A-016657219CC8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38150" algn="l"/>
                  <a:tab pos="884238" algn="l"/>
                  <a:tab pos="1330325" algn="l"/>
                  <a:tab pos="1778000" algn="l"/>
                  <a:tab pos="2225675" algn="l"/>
                  <a:tab pos="2670175" algn="l"/>
                  <a:tab pos="3119438" algn="l"/>
                  <a:tab pos="3565525" algn="l"/>
                  <a:tab pos="4014788" algn="l"/>
                  <a:tab pos="4462463" algn="l"/>
                  <a:tab pos="4905375" algn="l"/>
                  <a:tab pos="5354638" algn="l"/>
                  <a:tab pos="5805488" algn="l"/>
                  <a:tab pos="6253163" algn="l"/>
                  <a:tab pos="6700838" algn="l"/>
                  <a:tab pos="7145338" algn="l"/>
                  <a:tab pos="7593013" algn="l"/>
                  <a:tab pos="8039100" algn="l"/>
                  <a:tab pos="8488363" algn="l"/>
                  <a:tab pos="8937625" algn="l"/>
                </a:tabLst>
              </a:pPr>
              <a:t>50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1044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4238" algn="l"/>
                <a:tab pos="1330325" algn="l"/>
                <a:tab pos="1778000" algn="l"/>
                <a:tab pos="2225675" algn="l"/>
                <a:tab pos="2670175" algn="l"/>
                <a:tab pos="3119438" algn="l"/>
                <a:tab pos="3565525" algn="l"/>
                <a:tab pos="4014788" algn="l"/>
                <a:tab pos="4462463" algn="l"/>
                <a:tab pos="4905375" algn="l"/>
                <a:tab pos="5354638" algn="l"/>
                <a:tab pos="5805488" algn="l"/>
                <a:tab pos="6253163" algn="l"/>
                <a:tab pos="6700838" algn="l"/>
                <a:tab pos="7145338" algn="l"/>
                <a:tab pos="7593013" algn="l"/>
                <a:tab pos="8039100" algn="l"/>
                <a:tab pos="8488363" algn="l"/>
                <a:tab pos="8937625" algn="l"/>
              </a:tabLst>
            </a:pPr>
            <a:fld id="{DFAC18B9-26FC-45BA-9129-13ED22904724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38150" algn="l"/>
                  <a:tab pos="884238" algn="l"/>
                  <a:tab pos="1330325" algn="l"/>
                  <a:tab pos="1778000" algn="l"/>
                  <a:tab pos="2225675" algn="l"/>
                  <a:tab pos="2670175" algn="l"/>
                  <a:tab pos="3119438" algn="l"/>
                  <a:tab pos="3565525" algn="l"/>
                  <a:tab pos="4014788" algn="l"/>
                  <a:tab pos="4462463" algn="l"/>
                  <a:tab pos="4905375" algn="l"/>
                  <a:tab pos="5354638" algn="l"/>
                  <a:tab pos="5805488" algn="l"/>
                  <a:tab pos="6253163" algn="l"/>
                  <a:tab pos="6700838" algn="l"/>
                  <a:tab pos="7145338" algn="l"/>
                  <a:tab pos="7593013" algn="l"/>
                  <a:tab pos="8039100" algn="l"/>
                  <a:tab pos="8488363" algn="l"/>
                  <a:tab pos="8937625" algn="l"/>
                </a:tabLst>
              </a:pPr>
              <a:t>51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F49A6-F762-4C0D-A47B-5A223B30F0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ECE33-4BE2-481F-A80A-51406016D1DC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DBA65-3FFA-4610-B969-0522E0590D49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32A9F-AD83-488B-AD5C-22163CA053B9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44272-2AE1-4393-A682-04311478408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6693DA-9695-4301-A50E-DF2A8F1D9FF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9CEC0-2AF7-4F2E-B3C8-AB5326FE46C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7C2F-265F-42DB-BBC4-76C076C4A3CC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E3E7-40FA-431E-8BE3-68246E372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0C48-8771-4E02-A4C0-C709FC92A74C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72B8-8474-4C21-B245-7B9870FA7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B68B-DFC1-4898-91C4-5DD0D26E750E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6B5-9801-4821-A3C1-1DDB7CCF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128588"/>
            <a:ext cx="8906801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0"/>
            <a:ext cx="4369991" cy="4518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0394" y="1600200"/>
            <a:ext cx="4371712" cy="4518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11.11.2013</a:t>
            </a:r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CC30-3481-4A54-AE0F-4C6B11B829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0"/>
          <p:cNvSpPr/>
          <p:nvPr userDrawn="1"/>
        </p:nvSpPr>
        <p:spPr>
          <a:xfrm>
            <a:off x="9029700" y="5895975"/>
            <a:ext cx="466725" cy="574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12"/>
          <p:cNvCxnSpPr/>
          <p:nvPr userDrawn="1"/>
        </p:nvCxnSpPr>
        <p:spPr>
          <a:xfrm>
            <a:off x="9242425" y="0"/>
            <a:ext cx="0" cy="5900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13"/>
          <p:cNvCxnSpPr/>
          <p:nvPr userDrawn="1"/>
        </p:nvCxnSpPr>
        <p:spPr>
          <a:xfrm flipV="1">
            <a:off x="204788" y="6183313"/>
            <a:ext cx="8824912" cy="674687"/>
          </a:xfrm>
          <a:prstGeom prst="bentConnector3">
            <a:avLst>
              <a:gd name="adj1" fmla="val -15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8451" y="356660"/>
            <a:ext cx="8151000" cy="480053"/>
          </a:xfrm>
        </p:spPr>
        <p:txBody>
          <a:bodyPr anchor="t">
            <a:normAutofit/>
          </a:bodyPr>
          <a:lstStyle>
            <a:lvl1pPr>
              <a:defRPr sz="2667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8451" y="1028702"/>
            <a:ext cx="8151000" cy="502399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100" y="6208713"/>
            <a:ext cx="2239963" cy="365125"/>
          </a:xfrm>
        </p:spPr>
        <p:txBody>
          <a:bodyPr/>
          <a:lstStyle>
            <a:lvl1pPr>
              <a:defRPr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>
              <a:defRPr/>
            </a:pPr>
            <a:fld id="{45A16E2D-95BB-4418-A4BE-25D9187723F3}" type="datetime1">
              <a:rPr lang="ru-RU"/>
              <a:pPr>
                <a:defRPr/>
              </a:pPr>
              <a:t>30.12.2019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8838" y="6208713"/>
            <a:ext cx="5246687" cy="365125"/>
          </a:xfrm>
        </p:spPr>
        <p:txBody>
          <a:bodyPr/>
          <a:lstStyle>
            <a:lvl1pPr>
              <a:defRPr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2700" y="6000750"/>
            <a:ext cx="720725" cy="365125"/>
          </a:xfrm>
        </p:spPr>
        <p:txBody>
          <a:bodyPr/>
          <a:lstStyle>
            <a:lvl1pPr algn="ctr">
              <a:defRPr>
                <a:solidFill>
                  <a:prstClr val="black">
                    <a:lumMod val="85000"/>
                    <a:lumOff val="15000"/>
                  </a:prstClr>
                </a:solidFill>
              </a:defRPr>
            </a:lvl1pPr>
          </a:lstStyle>
          <a:p>
            <a:pPr>
              <a:defRPr/>
            </a:pPr>
            <a:fld id="{4DCFA012-A61C-41E5-9465-8BEA4B7BC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E9-203A-46E9-AE63-BD974C77F5E4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ED40-1FA4-4F4B-B8E8-4D6DFBE71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077B-54BF-4CCF-9C7A-191980D6800D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F627-931B-467A-B0B5-279B5A519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E56E-B796-4FB9-AFEA-FF928C2645F9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D70A-5813-45CF-99F1-7C0A2068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B07-9514-4C91-B09E-4D2365F5BF80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BDAD-3C1C-45A9-811C-C48AC927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A134-4908-4C81-9E23-A72A80C08454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795D-BD18-48C6-ADD2-7FDC3CAF0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68BA-A20E-4E49-83AB-D767EDDEE99A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80EA-1E86-4C8A-BE4F-C2451676E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1252-F1FC-4422-A8E4-86ABE9410563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ABC2-35CD-490F-A5C5-BDF0CF1D9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FC91-68AF-4BAF-8DA3-996F36C7B334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821F-3988-45B9-BD89-798051BF3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2FA2E8-AD6B-423E-BD81-BB5D0BD5D3AD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7CB76-79A8-44BB-9436-2A3B03360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ocs.fss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p.ru/go/https:/lk.fss.ru/recipient/" TargetMode="External"/><Relationship Id="rId5" Type="http://schemas.openxmlformats.org/officeDocument/2006/relationships/hyperlink" Target="https://kp.ru/go/https:/cabinets.fss.ru/insurer/" TargetMode="Externa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66.fss.ru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66.fss.ru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376238" y="1552575"/>
            <a:ext cx="9167812" cy="4295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Переход Свердловской области на </a:t>
            </a:r>
            <a:b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«Прямые выплаты»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515938"/>
            <a:ext cx="9907588" cy="504825"/>
            <a:chOff x="-2" y="77"/>
            <a:chExt cx="5762" cy="241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816" y="7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ru-RU" altLang="ru-RU" sz="1400" b="1">
                  <a:solidFill>
                    <a:srgbClr val="000099"/>
                  </a:solidFill>
                  <a:latin typeface="Times New Roman" pitchFamily="18" charset="0"/>
                </a:rPr>
                <a:t>Государственное учреждение – Свердловское региональное отделение</a:t>
              </a:r>
            </a:p>
            <a:p>
              <a:pPr algn="ctr" eaLnBrk="0" hangingPunct="0"/>
              <a:r>
                <a:rPr lang="ru-RU" altLang="ru-RU" sz="1400" b="1">
                  <a:solidFill>
                    <a:srgbClr val="000099"/>
                  </a:solidFill>
                  <a:latin typeface="Times New Roman" pitchFamily="18" charset="0"/>
                </a:rPr>
                <a:t> Ф о н д а  с о ц и а л ь н о г о  с т р а х о в а н и я  Р о с с и й с к о й   Ф е д е р а ц и и</a:t>
              </a:r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flipV="1">
              <a:off x="718" y="317"/>
              <a:ext cx="504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V="1">
              <a:off x="-2" y="278"/>
              <a:ext cx="202" cy="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-2" y="316"/>
              <a:ext cx="241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3" y="342900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619500" y="5791200"/>
            <a:ext cx="322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Екатеринбург 2019 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0"/>
          <p:cNvSpPr txBox="1">
            <a:spLocks noChangeArrowheads="1"/>
          </p:cNvSpPr>
          <p:nvPr/>
        </p:nvSpPr>
        <p:spPr bwMode="auto">
          <a:xfrm>
            <a:off x="174625" y="304800"/>
            <a:ext cx="9731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sz="2800" b="1">
                <a:latin typeface="Times New Roman" pitchFamily="18" charset="0"/>
                <a:cs typeface="Times New Roman" pitchFamily="18" charset="0"/>
              </a:rPr>
              <a:t>ВОЗМЕЩЕНИЕ РАСХОДОВ СТРАХОВАТЕЛЮ</a:t>
            </a:r>
          </a:p>
          <a:p>
            <a:pPr algn="ctr" eaLnBrk="0" hangingPunct="0"/>
            <a:endParaRPr lang="ru-RU" altLang="ru-RU" sz="28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819150" y="1390650"/>
            <a:ext cx="8736013" cy="963613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 оплате 4-х дополнительных дней по уходу за детьми-инвалидами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1628775" y="2667000"/>
            <a:ext cx="7926388" cy="12763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выплату пособия по временной нетрудоспособности </a:t>
            </a:r>
          </a:p>
          <a:p>
            <a:pPr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 счет межбюджетных трансфертов</a:t>
            </a:r>
          </a:p>
        </p:txBody>
      </p:sp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2649538" y="4244975"/>
            <a:ext cx="6837362" cy="103822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b="1">
              <a:solidFill>
                <a:srgbClr val="0070C0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sz="2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выплату социального пособия на погребение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ru-RU" altLang="ru-RU" sz="3200" b="1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504825" y="5600700"/>
            <a:ext cx="8982075" cy="10858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предупредительные меры по сокращению производственного травматизма и профзаболеваний</a:t>
            </a:r>
            <a:endParaRPr lang="ru-RU" altLang="ru-RU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43350"/>
            <a:ext cx="16049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8"/>
          <p:cNvSpPr>
            <a:spLocks noGrp="1"/>
          </p:cNvSpPr>
          <p:nvPr>
            <p:ph type="title"/>
          </p:nvPr>
        </p:nvSpPr>
        <p:spPr>
          <a:xfrm>
            <a:off x="984250" y="177800"/>
            <a:ext cx="8696325" cy="862013"/>
          </a:xfrm>
        </p:spPr>
        <p:txBody>
          <a:bodyPr/>
          <a:lstStyle/>
          <a:p>
            <a:r>
              <a:rPr lang="ru-RU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Возмещение расходов страхователю на оплату</a:t>
            </a:r>
            <a:br>
              <a:rPr lang="ru-RU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 дополнительных выходных дней одному из родителей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96011" y="1827783"/>
            <a:ext cx="3799713" cy="1630532"/>
          </a:xfrm>
          <a:prstGeom prst="round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Возмещение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страхователю</a:t>
            </a:r>
          </a:p>
        </p:txBody>
      </p:sp>
      <p:sp>
        <p:nvSpPr>
          <p:cNvPr id="31749" name="TextBox 12"/>
          <p:cNvSpPr txBox="1">
            <a:spLocks noChangeArrowheads="1"/>
          </p:cNvSpPr>
          <p:nvPr/>
        </p:nvSpPr>
        <p:spPr bwMode="auto">
          <a:xfrm>
            <a:off x="5332413" y="1836738"/>
            <a:ext cx="45164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Заверенную копию приказа о предоставлении дополнительных выходных дней одному из родителей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Пакет документов в соответствии с Постановлением Правительства от 13.10.2014 № 1048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4273550" y="2311400"/>
            <a:ext cx="830263" cy="909638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1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3587750"/>
            <a:ext cx="28241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314700" y="4867275"/>
            <a:ext cx="36290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Calibri" pitchFamily="34" charset="0"/>
              </a:rPr>
              <a:t>В течение 10 рабочих дней принимает решение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Calibri" pitchFamily="34" charset="0"/>
              </a:rPr>
              <a:t>2 рабочих дней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производит перечисление средств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на расчетный счет страхователя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3175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8"/>
          <p:cNvSpPr>
            <a:spLocks noGrp="1"/>
          </p:cNvSpPr>
          <p:nvPr>
            <p:ph type="title"/>
          </p:nvPr>
        </p:nvSpPr>
        <p:spPr>
          <a:xfrm>
            <a:off x="984250" y="177800"/>
            <a:ext cx="8696325" cy="862013"/>
          </a:xfrm>
        </p:spPr>
        <p:txBody>
          <a:bodyPr/>
          <a:lstStyle/>
          <a:p>
            <a:r>
              <a:rPr lang="ru-RU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Возмещение расходов страхователю выплату социального пособия на погребение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96011" y="1827783"/>
            <a:ext cx="3799713" cy="1630532"/>
          </a:xfrm>
          <a:prstGeom prst="round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Возмещение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страхователю</a:t>
            </a: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5332413" y="2289175"/>
            <a:ext cx="4516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Справка о смерти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4273550" y="2311400"/>
            <a:ext cx="830263" cy="909638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5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3587750"/>
            <a:ext cx="28241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314700" y="4867275"/>
            <a:ext cx="36290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Calibri" pitchFamily="34" charset="0"/>
              </a:rPr>
              <a:t>В течение 10 рабочих дней принимает решение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Calibri" pitchFamily="34" charset="0"/>
              </a:rPr>
              <a:t>Не позднее 2 рабочих дней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производит перечисление средств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на расчетный счет страхователя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3277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911225" y="30163"/>
            <a:ext cx="893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ВОЗМЕЩЕНИЕ РАСХОДОВ СТРАХОВАТЕЛЯМ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НА ПРЕДУПРЕДИТЕЛЬНЫЕ МЕРЫ</a:t>
            </a:r>
          </a:p>
        </p:txBody>
      </p:sp>
      <p:sp>
        <p:nvSpPr>
          <p:cNvPr id="12" name="Овал 11">
            <a:extLst/>
          </p:cNvPr>
          <p:cNvSpPr/>
          <p:nvPr/>
        </p:nvSpPr>
        <p:spPr>
          <a:xfrm>
            <a:off x="146050" y="2093913"/>
            <a:ext cx="1482725" cy="13652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5" name="Рисунок 12"/>
          <p:cNvPicPr>
            <a:picLocks noChangeAspect="1"/>
          </p:cNvPicPr>
          <p:nvPr/>
        </p:nvPicPr>
        <p:blipFill>
          <a:blip r:embed="rId3"/>
          <a:srcRect l="4947" t="4321" r="4327" b="9273"/>
          <a:stretch>
            <a:fillRect/>
          </a:stretch>
        </p:blipFill>
        <p:spPr bwMode="auto">
          <a:xfrm>
            <a:off x="363538" y="2247900"/>
            <a:ext cx="11445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13"/>
          <p:cNvSpPr txBox="1">
            <a:spLocks noChangeArrowheads="1"/>
          </p:cNvSpPr>
          <p:nvPr/>
        </p:nvSpPr>
        <p:spPr bwMode="auto">
          <a:xfrm>
            <a:off x="68263" y="3544888"/>
            <a:ext cx="1435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</a:p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разрешения</a:t>
            </a:r>
          </a:p>
          <a:p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 1 августа)</a:t>
            </a:r>
          </a:p>
          <a:p>
            <a:pPr eaLnBrk="0" hangingPunct="0"/>
            <a:endParaRPr lang="ru-RU" altLang="ru-RU" sz="16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2259013" y="2138363"/>
            <a:ext cx="1481137" cy="13684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8" name="Рисунок 1"/>
          <p:cNvPicPr>
            <a:picLocks noChangeAspect="1"/>
          </p:cNvPicPr>
          <p:nvPr/>
        </p:nvPicPr>
        <p:blipFill>
          <a:blip r:embed="rId4"/>
          <a:srcRect l="24013" t="20601" r="48425" b="42999"/>
          <a:stretch>
            <a:fillRect/>
          </a:stretch>
        </p:blipFill>
        <p:spPr bwMode="auto">
          <a:xfrm>
            <a:off x="2584450" y="2301875"/>
            <a:ext cx="7810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21"/>
          <p:cNvPicPr>
            <a:picLocks noChangeAspect="1"/>
          </p:cNvPicPr>
          <p:nvPr/>
        </p:nvPicPr>
        <p:blipFill>
          <a:blip r:embed="rId5"/>
          <a:srcRect l="25587" t="16402" r="43701" b="30400"/>
          <a:stretch>
            <a:fillRect/>
          </a:stretch>
        </p:blipFill>
        <p:spPr bwMode="auto">
          <a:xfrm>
            <a:off x="2482850" y="2781300"/>
            <a:ext cx="4873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7"/>
          <p:cNvPicPr>
            <a:picLocks noChangeAspect="1"/>
          </p:cNvPicPr>
          <p:nvPr/>
        </p:nvPicPr>
        <p:blipFill>
          <a:blip r:embed="rId6"/>
          <a:srcRect l="14703" t="17355" r="12389" b="26219"/>
          <a:stretch>
            <a:fillRect/>
          </a:stretch>
        </p:blipFill>
        <p:spPr bwMode="auto">
          <a:xfrm>
            <a:off x="2974975" y="2884488"/>
            <a:ext cx="546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19"/>
          <p:cNvSpPr txBox="1">
            <a:spLocks noChangeArrowheads="1"/>
          </p:cNvSpPr>
          <p:nvPr/>
        </p:nvSpPr>
        <p:spPr bwMode="auto">
          <a:xfrm>
            <a:off x="1952625" y="3506788"/>
            <a:ext cx="1731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</a:p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запланированных</a:t>
            </a:r>
          </a:p>
          <a:p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eaLnBrk="0" hangingPunct="0"/>
            <a:endParaRPr lang="ru-RU" altLang="ru-RU">
              <a:latin typeface="Calibri" pitchFamily="34" charset="0"/>
            </a:endParaRPr>
          </a:p>
        </p:txBody>
      </p:sp>
      <p:sp>
        <p:nvSpPr>
          <p:cNvPr id="21" name="Овал 20">
            <a:extLst/>
          </p:cNvPr>
          <p:cNvSpPr/>
          <p:nvPr/>
        </p:nvSpPr>
        <p:spPr>
          <a:xfrm>
            <a:off x="4395788" y="2098675"/>
            <a:ext cx="1482725" cy="13684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03" name="Рисунок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2013" y="2312988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Box 22"/>
          <p:cNvSpPr txBox="1">
            <a:spLocks noChangeArrowheads="1"/>
          </p:cNvSpPr>
          <p:nvPr/>
        </p:nvSpPr>
        <p:spPr bwMode="auto">
          <a:xfrm>
            <a:off x="3770313" y="3516313"/>
            <a:ext cx="29273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произведенные расходы</a:t>
            </a:r>
          </a:p>
          <a:p>
            <a:pPr eaLnBrk="0" hangingPunct="0"/>
            <a:endParaRPr lang="ru-RU" altLang="ru-RU">
              <a:latin typeface="Calibri" pitchFamily="34" charset="0"/>
            </a:endParaRPr>
          </a:p>
        </p:txBody>
      </p:sp>
      <p:sp>
        <p:nvSpPr>
          <p:cNvPr id="24" name="Овал 23">
            <a:extLst/>
          </p:cNvPr>
          <p:cNvSpPr/>
          <p:nvPr/>
        </p:nvSpPr>
        <p:spPr>
          <a:xfrm>
            <a:off x="6534150" y="2073275"/>
            <a:ext cx="1481138" cy="136683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06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250" y="2354263"/>
            <a:ext cx="8699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TextBox 25"/>
          <p:cNvSpPr txBox="1">
            <a:spLocks noChangeArrowheads="1"/>
          </p:cNvSpPr>
          <p:nvPr/>
        </p:nvSpPr>
        <p:spPr bwMode="auto">
          <a:xfrm>
            <a:off x="7450138" y="3382963"/>
            <a:ext cx="236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возмещении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произведенных расходов</a:t>
            </a:r>
          </a:p>
          <a:p>
            <a:pPr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(не позднее 15 декабря)</a:t>
            </a:r>
            <a:endParaRPr lang="ru-RU" alt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>
            <a:extLst/>
          </p:cNvPr>
          <p:cNvSpPr/>
          <p:nvPr/>
        </p:nvSpPr>
        <p:spPr>
          <a:xfrm>
            <a:off x="6534150" y="4424363"/>
            <a:ext cx="1481138" cy="13684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0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4338" y="4602163"/>
            <a:ext cx="10620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2" name="TextBox 29"/>
          <p:cNvSpPr txBox="1">
            <a:spLocks noChangeArrowheads="1"/>
          </p:cNvSpPr>
          <p:nvPr/>
        </p:nvSpPr>
        <p:spPr bwMode="auto">
          <a:xfrm>
            <a:off x="5343525" y="5838825"/>
            <a:ext cx="43688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</a:t>
            </a:r>
          </a:p>
          <a:p>
            <a:pPr algn="ctr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и перечисляет –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рабочих дней</a:t>
            </a:r>
          </a:p>
        </p:txBody>
      </p:sp>
      <p:sp>
        <p:nvSpPr>
          <p:cNvPr id="36" name="Стрелка вправо 35">
            <a:extLst/>
          </p:cNvPr>
          <p:cNvSpPr/>
          <p:nvPr/>
        </p:nvSpPr>
        <p:spPr>
          <a:xfrm>
            <a:off x="1663700" y="2757488"/>
            <a:ext cx="595313" cy="215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7" name="Стрелка вправо 36">
            <a:extLst/>
          </p:cNvPr>
          <p:cNvSpPr/>
          <p:nvPr/>
        </p:nvSpPr>
        <p:spPr>
          <a:xfrm>
            <a:off x="3770313" y="2690813"/>
            <a:ext cx="595312" cy="215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8" name="Стрелка вправо 37">
            <a:extLst/>
          </p:cNvPr>
          <p:cNvSpPr/>
          <p:nvPr/>
        </p:nvSpPr>
        <p:spPr>
          <a:xfrm>
            <a:off x="5938838" y="2668588"/>
            <a:ext cx="595312" cy="215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9" name="Стрелка вправо 38">
            <a:extLst/>
          </p:cNvPr>
          <p:cNvSpPr/>
          <p:nvPr/>
        </p:nvSpPr>
        <p:spPr>
          <a:xfrm rot="5400000">
            <a:off x="6858000" y="3860801"/>
            <a:ext cx="833437" cy="20161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3815" name="TextBox 41"/>
          <p:cNvSpPr txBox="1">
            <a:spLocks noChangeArrowheads="1"/>
          </p:cNvSpPr>
          <p:nvPr/>
        </p:nvSpPr>
        <p:spPr bwMode="auto">
          <a:xfrm>
            <a:off x="1190625" y="820738"/>
            <a:ext cx="76438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Расходы, фактически произведенные страхователем,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подтвержденные документами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целевом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использовании средств,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возмещению</a:t>
            </a:r>
          </a:p>
        </p:txBody>
      </p:sp>
      <p:pic>
        <p:nvPicPr>
          <p:cNvPr id="33816" name="Рисунок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7513" y="676275"/>
            <a:ext cx="8789987" cy="53022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Зачетный принцип уплаты страховых взносов не будет действовать.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Уплата страховых взносов осуществляется в установленном порядке в полном объеме без уменьшения на сумму расходов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584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763" y="552450"/>
            <a:ext cx="8999537" cy="57435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</a:p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пособий и формула расчета пособий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меняется.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Изменяется схема взаимодействия отделения Фонда со страхователями и застрахованными лицами (работниками)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sz="32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789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763" y="655638"/>
            <a:ext cx="8999537" cy="48196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3 дня нетрудоспособности как и ранее рассчитываться и выплачиваться бухгалтерией работодателя </a:t>
            </a:r>
            <a:endParaRPr lang="ru-RU" sz="32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993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590550" y="1098550"/>
            <a:ext cx="86582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РЕГИОНАЛЬНОЕ ОТДЕЛЕНИЕ ФОНДА ОБЕСПЕЧИТ</a:t>
            </a:r>
          </a:p>
          <a:p>
            <a:pPr algn="ctr"/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Расчёт  и выплату  пособия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работающим гражданам </a:t>
            </a:r>
          </a:p>
          <a:p>
            <a:pPr>
              <a:buFont typeface="Wingdings" pitchFamily="2" charset="2"/>
              <a:buChar char="ü"/>
            </a:pP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Удержание и перечисление НДФЛ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учета налоговых вычетов с суммы пособия за счет средств ФСС </a:t>
            </a:r>
          </a:p>
          <a:p>
            <a:pPr>
              <a:buFont typeface="Wingdings" pitchFamily="2" charset="2"/>
              <a:buChar char="ü"/>
            </a:pP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Выдачу справок 2-НДФЛ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запросу физического лица)</a:t>
            </a:r>
          </a:p>
          <a:p>
            <a:pPr>
              <a:buFont typeface="Wingdings" pitchFamily="2" charset="2"/>
              <a:buChar char="ü"/>
            </a:pP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Выдачу справок о доходах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субсидий</a:t>
            </a:r>
          </a:p>
          <a:p>
            <a:pPr>
              <a:buFont typeface="Wingdings" pitchFamily="2" charset="2"/>
              <a:buChar char="ü"/>
            </a:pP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Удержание алиментов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сумм назначенных пособий по временной нетрудоспособности по исполнительным листам, полученным от ССП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0"/>
          <p:cNvSpPr txBox="1">
            <a:spLocks noChangeArrowheads="1"/>
          </p:cNvSpPr>
          <p:nvPr/>
        </p:nvSpPr>
        <p:spPr bwMode="auto">
          <a:xfrm>
            <a:off x="1290638" y="171450"/>
            <a:ext cx="7178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ПОРЯДОК ДЕЙСТВИЙ СТРАХОВАТЕЛЯ  ПРИ «ПРЯМЫХ ВЫПЛАТАХ»</a:t>
            </a:r>
          </a:p>
        </p:txBody>
      </p:sp>
      <p:sp>
        <p:nvSpPr>
          <p:cNvPr id="44034" name="TextBox 13"/>
          <p:cNvSpPr txBox="1">
            <a:spLocks noChangeArrowheads="1"/>
          </p:cNvSpPr>
          <p:nvPr/>
        </p:nvSpPr>
        <p:spPr bwMode="auto">
          <a:xfrm>
            <a:off x="895350" y="1195388"/>
            <a:ext cx="1874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СТРАХОВАТЕЛЬ </a:t>
            </a: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458788" y="2157413"/>
            <a:ext cx="2341562" cy="2057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>
            <a:extLst/>
          </p:cNvPr>
          <p:cNvSpPr/>
          <p:nvPr/>
        </p:nvSpPr>
        <p:spPr>
          <a:xfrm>
            <a:off x="7650163" y="2157413"/>
            <a:ext cx="1638300" cy="14398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37" name="TextBox 16"/>
          <p:cNvSpPr txBox="1">
            <a:spLocks noChangeArrowheads="1"/>
          </p:cNvSpPr>
          <p:nvPr/>
        </p:nvSpPr>
        <p:spPr bwMode="auto">
          <a:xfrm>
            <a:off x="388938" y="1665288"/>
            <a:ext cx="279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25 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</a:p>
        </p:txBody>
      </p:sp>
      <p:sp>
        <p:nvSpPr>
          <p:cNvPr id="44038" name="TextBox 17"/>
          <p:cNvSpPr txBox="1">
            <a:spLocks noChangeArrowheads="1"/>
          </p:cNvSpPr>
          <p:nvPr/>
        </p:nvSpPr>
        <p:spPr bwMode="auto">
          <a:xfrm>
            <a:off x="6170613" y="1685925"/>
            <a:ext cx="302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и МЕНЕЕ 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</a:p>
        </p:txBody>
      </p:sp>
      <p:pic>
        <p:nvPicPr>
          <p:cNvPr id="44039" name="Picture 2" descr="Logo1_color_CMY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8338" y="5545138"/>
            <a:ext cx="952500" cy="78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>
            <a:extLst/>
          </p:cNvPr>
          <p:cNvCxnSpPr>
            <a:endCxn id="7" idx="0"/>
          </p:cNvCxnSpPr>
          <p:nvPr/>
        </p:nvCxnSpPr>
        <p:spPr>
          <a:xfrm>
            <a:off x="2019300" y="4095750"/>
            <a:ext cx="957263" cy="1431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/>
          </p:cNvPr>
          <p:cNvCxnSpPr/>
          <p:nvPr/>
        </p:nvCxnSpPr>
        <p:spPr>
          <a:xfrm flipH="1">
            <a:off x="3589338" y="3267075"/>
            <a:ext cx="4240212" cy="2260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6980238" y="1268413"/>
            <a:ext cx="1874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СТРАХОВАТЕЛЬ </a:t>
            </a:r>
          </a:p>
        </p:txBody>
      </p:sp>
      <p:pic>
        <p:nvPicPr>
          <p:cNvPr id="44043" name="Рисунок 2"/>
          <p:cNvPicPr>
            <a:picLocks noChangeAspect="1"/>
          </p:cNvPicPr>
          <p:nvPr/>
        </p:nvPicPr>
        <p:blipFill>
          <a:blip r:embed="rId4"/>
          <a:srcRect l="2" r="4382" b="17308"/>
          <a:stretch>
            <a:fillRect/>
          </a:stretch>
        </p:blipFill>
        <p:spPr bwMode="auto">
          <a:xfrm>
            <a:off x="895350" y="2565400"/>
            <a:ext cx="15859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8450" y="2535238"/>
            <a:ext cx="1092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2150" y="714375"/>
            <a:ext cx="15398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TextBox 13"/>
          <p:cNvSpPr txBox="1">
            <a:spLocks noChangeArrowheads="1"/>
          </p:cNvSpPr>
          <p:nvPr/>
        </p:nvSpPr>
        <p:spPr bwMode="auto">
          <a:xfrm>
            <a:off x="3673475" y="2503488"/>
            <a:ext cx="219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ЗАСТРАХОВАННОЕ </a:t>
            </a:r>
          </a:p>
          <a:p>
            <a:pPr algn="ctr" eaLnBrk="0" hangingPunct="0"/>
            <a:r>
              <a:rPr lang="ru-RU" altLang="ru-RU" sz="1600" b="1">
                <a:solidFill>
                  <a:srgbClr val="77933C"/>
                </a:solidFill>
                <a:latin typeface="Times New Roman" pitchFamily="18" charset="0"/>
                <a:cs typeface="Times New Roman" pitchFamily="18" charset="0"/>
              </a:rPr>
              <a:t>ЛИЦО  </a:t>
            </a:r>
          </a:p>
        </p:txBody>
      </p:sp>
      <p:sp>
        <p:nvSpPr>
          <p:cNvPr id="35" name="Text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308475" y="1212850"/>
            <a:ext cx="15621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sz="9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ВЫПЛАТЕ СООТВЕТСТВУЮЩЕГО ВИДА ПОСОБИЯ</a:t>
            </a:r>
          </a:p>
          <a:p>
            <a:pPr eaLnBrk="0" hangingPunct="0">
              <a:buFont typeface="Wingdings" panose="05000000000000000000" pitchFamily="2" charset="2"/>
              <a:buChar char="ü"/>
              <a:defRPr/>
            </a:pPr>
            <a:r>
              <a:rPr lang="ru-RU" altLang="ru-RU" sz="9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НЕОБХОДИМЫЕ ДЛЯ НАЗНАЧЕНИЯ И ВЫПЛАТЫ ПОСОБИЯ</a:t>
            </a:r>
          </a:p>
          <a:p>
            <a:pPr eaLnBrk="0" hangingPunct="0">
              <a:defRPr/>
            </a:pPr>
            <a:endParaRPr lang="ru-RU" altLang="ru-RU" sz="800" dirty="0">
              <a:solidFill>
                <a:srgbClr val="1F497D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962650" y="1412875"/>
            <a:ext cx="936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27350" y="1422400"/>
            <a:ext cx="661988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0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" y="39688"/>
            <a:ext cx="83978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78000" y="5527675"/>
            <a:ext cx="2398713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52" name="TextBox 8"/>
          <p:cNvSpPr txBox="1">
            <a:spLocks noChangeArrowheads="1"/>
          </p:cNvSpPr>
          <p:nvPr/>
        </p:nvSpPr>
        <p:spPr bwMode="auto">
          <a:xfrm>
            <a:off x="1857375" y="5603875"/>
            <a:ext cx="2144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Электронный реестр сведений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00713" y="5527675"/>
            <a:ext cx="2398712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54" name="TextBox 35"/>
          <p:cNvSpPr txBox="1">
            <a:spLocks noChangeArrowheads="1"/>
          </p:cNvSpPr>
          <p:nvPr/>
        </p:nvSpPr>
        <p:spPr bwMode="auto">
          <a:xfrm>
            <a:off x="5630863" y="5599113"/>
            <a:ext cx="2468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Оригиналы документов с описью</a:t>
            </a:r>
          </a:p>
        </p:txBody>
      </p:sp>
      <p:cxnSp>
        <p:nvCxnSpPr>
          <p:cNvPr id="38" name="Прямая со стрелкой 37">
            <a:extLst/>
          </p:cNvPr>
          <p:cNvCxnSpPr/>
          <p:nvPr/>
        </p:nvCxnSpPr>
        <p:spPr>
          <a:xfrm flipH="1">
            <a:off x="7132638" y="3597275"/>
            <a:ext cx="1192212" cy="19304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6" name="TextBox 23"/>
          <p:cNvSpPr txBox="1">
            <a:spLocks noChangeArrowheads="1"/>
          </p:cNvSpPr>
          <p:nvPr/>
        </p:nvSpPr>
        <p:spPr bwMode="auto">
          <a:xfrm rot="3298452">
            <a:off x="1966913" y="4733925"/>
            <a:ext cx="200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  <p:sp>
        <p:nvSpPr>
          <p:cNvPr id="44057" name="TextBox 46"/>
          <p:cNvSpPr txBox="1">
            <a:spLocks noChangeArrowheads="1"/>
          </p:cNvSpPr>
          <p:nvPr/>
        </p:nvSpPr>
        <p:spPr bwMode="auto">
          <a:xfrm rot="-1674293">
            <a:off x="4960938" y="3590925"/>
            <a:ext cx="200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  <p:sp>
        <p:nvSpPr>
          <p:cNvPr id="44058" name="TextBox 47"/>
          <p:cNvSpPr txBox="1">
            <a:spLocks noChangeArrowheads="1"/>
          </p:cNvSpPr>
          <p:nvPr/>
        </p:nvSpPr>
        <p:spPr bwMode="auto">
          <a:xfrm rot="-3456652">
            <a:off x="6400007" y="4315619"/>
            <a:ext cx="200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906463" y="209550"/>
            <a:ext cx="905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СПОСОБЫ НАПРАВЛЕНИЯ СВЕДЕНИЙ</a:t>
            </a:r>
          </a:p>
        </p:txBody>
      </p:sp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492125" y="2438400"/>
            <a:ext cx="3368675" cy="229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ЭЛЕКТРОННОЙ ПОЧТЕ </a:t>
            </a:r>
          </a:p>
          <a:p>
            <a:pPr algn="ctr" eaLnBrk="0" hangingPunct="0">
              <a:defRPr/>
            </a:pPr>
            <a:endParaRPr kumimoji="0" lang="ru-RU" alt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шлюз приема документов с ЭЦП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kumimoji="0"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endParaRPr kumimoji="0" lang="ru-RU" altLang="ru-RU" sz="1400" b="1" u="sng" dirty="0">
              <a:solidFill>
                <a:srgbClr val="005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kumimoji="0"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http://docs.fss.ru/</a:t>
            </a:r>
            <a:endParaRPr kumimoji="0"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kumimoji="0"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4719638" y="2914650"/>
            <a:ext cx="4756150" cy="381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БУМАЖНОМ НОСИТЕЛЕ (оригиналы)</a:t>
            </a:r>
          </a:p>
          <a:p>
            <a:pPr algn="ctr" eaLnBrk="0" hangingPunct="0">
              <a:defRPr/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 или по почте 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Территориальный орган Фонда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ФСС РФ,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назначения страховых выплат</a:t>
            </a:r>
          </a:p>
          <a:p>
            <a:pPr algn="ctr" eaLnBrk="0" hangingPunct="0">
              <a:buFont typeface="Arial" charset="0"/>
              <a:buNone/>
              <a:defRPr/>
            </a:pPr>
            <a:endParaRPr lang="ru-RU" altLang="ru-RU" sz="1400" b="1">
              <a:solidFill>
                <a:srgbClr val="0054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endParaRPr lang="ru-RU" altLang="ru-RU" sz="1400" b="1">
              <a:solidFill>
                <a:srgbClr val="0054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филиалы Свердловского  регионального отделения 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месту регистрации страхователя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Адреса филиалов размещены на сайте</a:t>
            </a:r>
          </a:p>
          <a:p>
            <a:pPr algn="ctr" eaLnBrk="0" hangingPunct="0">
              <a:defRPr/>
            </a:pPr>
            <a:r>
              <a:rPr lang="en-US" altLang="ru-RU" sz="14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http://r</a:t>
            </a:r>
            <a:r>
              <a:rPr lang="ru-RU" altLang="ru-RU" sz="14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altLang="ru-RU" sz="14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.fss.ru</a:t>
            </a:r>
            <a:endParaRPr lang="ru-RU" altLang="ru-RU" sz="14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084" name="TextBox 16"/>
          <p:cNvSpPr txBox="1">
            <a:spLocks noChangeArrowheads="1"/>
          </p:cNvSpPr>
          <p:nvPr/>
        </p:nvSpPr>
        <p:spPr bwMode="auto">
          <a:xfrm>
            <a:off x="673100" y="1598613"/>
            <a:ext cx="279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25 </a:t>
            </a:r>
            <a:r>
              <a:rPr lang="ru-RU" altLang="ru-RU" sz="1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</a:p>
        </p:txBody>
      </p:sp>
      <p:sp>
        <p:nvSpPr>
          <p:cNvPr id="46085" name="Прямоугольник 1"/>
          <p:cNvSpPr>
            <a:spLocks noChangeArrowheads="1"/>
          </p:cNvSpPr>
          <p:nvPr/>
        </p:nvSpPr>
        <p:spPr bwMode="auto">
          <a:xfrm>
            <a:off x="6342063" y="962025"/>
            <a:ext cx="337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и МЕНЕЕ </a:t>
            </a:r>
            <a:r>
              <a:rPr lang="ru-RU" altLang="ru-RU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</a:p>
        </p:txBody>
      </p:sp>
      <p:sp>
        <p:nvSpPr>
          <p:cNvPr id="3" name="Стрелка вниз 2">
            <a:extLst>
              <a:ext uri="{FF2B5EF4-FFF2-40B4-BE49-F238E27FC236}"/>
            </a:extLst>
          </p:cNvPr>
          <p:cNvSpPr/>
          <p:nvPr/>
        </p:nvSpPr>
        <p:spPr>
          <a:xfrm>
            <a:off x="1941513" y="1952625"/>
            <a:ext cx="233362" cy="447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>
            <a:extLst>
              <a:ext uri="{FF2B5EF4-FFF2-40B4-BE49-F238E27FC236}"/>
            </a:extLst>
          </p:cNvPr>
          <p:cNvSpPr/>
          <p:nvPr/>
        </p:nvSpPr>
        <p:spPr>
          <a:xfrm>
            <a:off x="7292975" y="1651000"/>
            <a:ext cx="325438" cy="733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60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575" y="1355725"/>
            <a:ext cx="15398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4767263"/>
            <a:ext cx="190341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" y="39688"/>
            <a:ext cx="83978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8"/>
          <p:cNvSpPr>
            <a:spLocks noGrp="1"/>
          </p:cNvSpPr>
          <p:nvPr>
            <p:ph type="title"/>
          </p:nvPr>
        </p:nvSpPr>
        <p:spPr>
          <a:xfrm>
            <a:off x="939800" y="171450"/>
            <a:ext cx="7669213" cy="13255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Порядок уплаты страховых взносов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 «зачетном принципе»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373809" y="1754002"/>
            <a:ext cx="4133701" cy="1826604"/>
            <a:chOff x="-889107" y="-619374"/>
            <a:chExt cx="3534852" cy="1516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889107" y="-619374"/>
              <a:ext cx="3534852" cy="1418318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Страховые взносы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37385" y="3504904"/>
            <a:ext cx="4496790" cy="2019300"/>
            <a:chOff x="-1093131" y="-90846"/>
            <a:chExt cx="4659881" cy="13259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093131" y="-90846"/>
              <a:ext cx="4659881" cy="1325994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28" name="Diagram group"/>
          <p:cNvGrpSpPr/>
          <p:nvPr/>
        </p:nvGrpSpPr>
        <p:grpSpPr>
          <a:xfrm>
            <a:off x="333893" y="1962066"/>
            <a:ext cx="2470724" cy="1847850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Стрелка вправо 31"/>
          <p:cNvSpPr/>
          <p:nvPr/>
        </p:nvSpPr>
        <p:spPr>
          <a:xfrm flipH="1">
            <a:off x="5913438" y="5056188"/>
            <a:ext cx="1966912" cy="6667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100013" y="4081463"/>
            <a:ext cx="2938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Страхователь Работодатель</a:t>
            </a:r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3248025" y="347503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5903913" y="2244725"/>
            <a:ext cx="1976437" cy="5905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5692775" y="4451350"/>
            <a:ext cx="2390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возмещение</a:t>
            </a:r>
          </a:p>
        </p:txBody>
      </p:sp>
      <p:sp>
        <p:nvSpPr>
          <p:cNvPr id="18442" name="TextBox 30"/>
          <p:cNvSpPr txBox="1">
            <a:spLocks noChangeArrowheads="1"/>
          </p:cNvSpPr>
          <p:nvPr/>
        </p:nvSpPr>
        <p:spPr bwMode="auto">
          <a:xfrm>
            <a:off x="5954713" y="1649413"/>
            <a:ext cx="186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уплата</a:t>
            </a:r>
          </a:p>
        </p:txBody>
      </p:sp>
      <p:pic>
        <p:nvPicPr>
          <p:cNvPr id="1844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63" y="4532313"/>
            <a:ext cx="1963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7"/>
          <p:cNvSpPr txBox="1">
            <a:spLocks noChangeArrowheads="1"/>
          </p:cNvSpPr>
          <p:nvPr/>
        </p:nvSpPr>
        <p:spPr bwMode="auto">
          <a:xfrm>
            <a:off x="3609975" y="1006475"/>
            <a:ext cx="229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1844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0"/>
            <a:ext cx="7731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1760538"/>
            <a:ext cx="14573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47750" y="171450"/>
            <a:ext cx="8705850" cy="866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Порядок взаимодействия ФСС и страхователя при предоставлении недостающих сведений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Diagram group"/>
          <p:cNvGrpSpPr/>
          <p:nvPr/>
        </p:nvGrpSpPr>
        <p:grpSpPr>
          <a:xfrm>
            <a:off x="157965" y="2032443"/>
            <a:ext cx="2350680" cy="2769475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Прямоугольник 22"/>
          <p:cNvSpPr/>
          <p:nvPr/>
        </p:nvSpPr>
        <p:spPr>
          <a:xfrm>
            <a:off x="3019425" y="5767390"/>
            <a:ext cx="4776787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Недостающие  документы или сведения представляются в течение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рабочих дней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даты получения извещения.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43300" y="4309475"/>
            <a:ext cx="3332028" cy="49244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рабочих дней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95600" y="2343295"/>
            <a:ext cx="4505324" cy="10464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Страхователем сведения для назначения пособия представлены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 полном объеме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4097338" y="3365500"/>
            <a:ext cx="2300287" cy="927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Извещение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 flipH="1">
            <a:off x="3990975" y="1200150"/>
            <a:ext cx="1979613" cy="66675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25963" y="4810125"/>
            <a:ext cx="1444625" cy="8191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9" name="FSS-logo_png_transparen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8" cy="735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7120" name="FSS-logo_png_transparen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2541588"/>
            <a:ext cx="2216150" cy="1751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" name="Штриховая стрелка вправо 12"/>
          <p:cNvSpPr/>
          <p:nvPr/>
        </p:nvSpPr>
        <p:spPr>
          <a:xfrm>
            <a:off x="3990975" y="1790700"/>
            <a:ext cx="1979613" cy="70485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906463" y="60325"/>
            <a:ext cx="8742362" cy="730250"/>
          </a:xfrm>
        </p:spPr>
        <p:txBody>
          <a:bodyPr/>
          <a:lstStyle/>
          <a:p>
            <a:r>
              <a:rPr lang="ru-RU" altLang="ru-RU" sz="2400" b="1" smtClean="0">
                <a:latin typeface="Verdana" pitchFamily="34" charset="0"/>
              </a:rPr>
              <a:t>ЭЛЕКТРОННЫЕ РЕЕСТРЫ СВЕДЕНИЙ </a:t>
            </a:r>
            <a:r>
              <a:rPr lang="ru-RU" altLang="ru-RU" sz="2000" b="1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cs typeface="Arial" charset="0"/>
              </a:rPr>
            </a:br>
            <a:endParaRPr lang="ru-RU" altLang="ru-RU" sz="200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779463" y="398463"/>
            <a:ext cx="8347075" cy="18383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kumimoji="0"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 ВИДАМ ПОСОБИЙ  НАПРАВЛЯЮТСЯ</a:t>
            </a: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ВИДА ЭЛЕКТРОННЫХ РЕЕСТРОВ  СВЕДЕНИЙ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kumimoji="0"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ФСС РФ от 24.11.2017г. № 579 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alt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реестров сведений, необходимых для назначения и выплаты соответствующего вида пособия, и порядков их заполнения»</a:t>
            </a:r>
          </a:p>
          <a:p>
            <a:pPr algn="ctr" eaLnBrk="0" hangingPunct="0">
              <a:defRPr/>
            </a:pPr>
            <a:endParaRPr kumimoji="0"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50813" y="2782888"/>
            <a:ext cx="2636837" cy="10382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временной нетрудоспособности 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68275" y="5511800"/>
            <a:ext cx="2600325" cy="9191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150813" y="3992563"/>
            <a:ext cx="2609850" cy="13398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постановке на учёт в ранние сроки беременности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3860800" y="2898775"/>
            <a:ext cx="2495550" cy="349091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ребёнка</a:t>
            </a: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6902450" y="2886075"/>
            <a:ext cx="2438400" cy="34782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kumimoji="0" lang="ru-RU" altLang="ru-RU" sz="1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ребёнком</a:t>
            </a:r>
          </a:p>
        </p:txBody>
      </p:sp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5156200" y="3490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7" name="AutoShape 2" descr="https://img2.freepng.ru/20180712/zlf/kisspng-computer-icons-medical-record-electronic-health-re-protocol-5b47a1ab50c7d7.6397256515314210993309.jp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Закрывающая фигурная скобка 2">
            <a:extLst>
              <a:ext uri="{FF2B5EF4-FFF2-40B4-BE49-F238E27FC236}"/>
            </a:extLst>
          </p:cNvPr>
          <p:cNvSpPr/>
          <p:nvPr/>
        </p:nvSpPr>
        <p:spPr>
          <a:xfrm>
            <a:off x="2846388" y="2898775"/>
            <a:ext cx="312737" cy="33131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8305" y="2429770"/>
            <a:ext cx="1970476" cy="32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170698" y="2455109"/>
            <a:ext cx="1970476" cy="32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7156459" y="2472043"/>
            <a:ext cx="1970476" cy="32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4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39688"/>
            <a:ext cx="839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3" name="TextBox 3"/>
          <p:cNvSpPr txBox="1">
            <a:spLocks noChangeArrowheads="1"/>
          </p:cNvSpPr>
          <p:nvPr/>
        </p:nvSpPr>
        <p:spPr bwMode="auto">
          <a:xfrm>
            <a:off x="322263" y="6430963"/>
            <a:ext cx="949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</a:pPr>
            <a:r>
              <a:rPr lang="ru-RU" altLang="ru-RU" sz="9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Приказ Минздравсоцразвития от 31.01.2007 №74 «</a:t>
            </a:r>
            <a:r>
              <a:rPr lang="ru-RU" sz="9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ОБ УТВЕРЖДЕНИИ ПЕРЕЧНЯ УВАЖИТЕЛЬНЫХ ПРИЧИН ПРОПУСКА СРОКА ОБРАЩЕНИЯ ЗА ПОСОБИЕМ ПО ВРЕМЕННОЙ НЕТРУДОСПОСОБНОСТИ, ПО БЕРЕМЕННОСТИ И РОДАМ, ЕЖЕМЕСЯЧНЫМ ПОСОБИЕМ ПО УХОДУ ЗА РЕБЕНКОМ»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320925" y="60325"/>
            <a:ext cx="5800725" cy="73025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  <a:latin typeface="Verdana" pitchFamily="34" charset="0"/>
              </a:rPr>
              <a:t>ФОРМЫ РЕЕСТРОВ</a:t>
            </a: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cs typeface="Arial" charset="0"/>
              </a:rPr>
            </a:br>
            <a:endParaRPr lang="ru-RU" altLang="ru-RU" sz="2000" smtClean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5156200" y="3490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AutoShape 2" descr="https://img2.freepng.ru/20180712/zlf/kisspng-computer-icons-medical-record-electronic-health-re-protocol-5b47a1ab50c7d7.6397256515314210993309.jp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018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39688"/>
            <a:ext cx="839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942975"/>
            <a:ext cx="483393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650" y="971550"/>
            <a:ext cx="47053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788" y="3976688"/>
            <a:ext cx="4881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0650" y="3976688"/>
            <a:ext cx="47053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828675" y="425450"/>
            <a:ext cx="8772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Реестр сведений, необходимых для назначения и выплаты пособий по временной нетрудоспособности, по беременности и родам,  единовременного пособия женщинам, вставшим на учет в медицинских организациях в ранние сроки беременности</a:t>
            </a:r>
          </a:p>
        </p:txBody>
      </p:sp>
      <p:sp>
        <p:nvSpPr>
          <p:cNvPr id="50186" name="TextBox 27"/>
          <p:cNvSpPr txBox="1">
            <a:spLocks noChangeArrowheads="1"/>
          </p:cNvSpPr>
          <p:nvPr/>
        </p:nvSpPr>
        <p:spPr bwMode="auto">
          <a:xfrm>
            <a:off x="322263" y="3606800"/>
            <a:ext cx="810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 Реестр сведений, необходимых для назначения и выплаты    единовременного пособия при рождении ребенка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5156200" y="3490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6" name="AutoShape 2" descr="https://img2.freepng.ru/20180712/zlf/kisspng-computer-icons-medical-record-electronic-health-re-protocol-5b47a1ab50c7d7.6397256515314210993309.jp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222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39688"/>
            <a:ext cx="8397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3" y="1160463"/>
            <a:ext cx="84518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3" y="4562475"/>
            <a:ext cx="45259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Box 12"/>
          <p:cNvSpPr txBox="1">
            <a:spLocks noChangeArrowheads="1"/>
          </p:cNvSpPr>
          <p:nvPr/>
        </p:nvSpPr>
        <p:spPr bwMode="auto">
          <a:xfrm>
            <a:off x="769938" y="549275"/>
            <a:ext cx="877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Реестр сведений, необходимых для назначения и выплаты   ежемесячного пособия по уходу за ребенком</a:t>
            </a:r>
          </a:p>
        </p:txBody>
      </p:sp>
      <p:sp>
        <p:nvSpPr>
          <p:cNvPr id="52231" name="TextBox 2"/>
          <p:cNvSpPr txBox="1">
            <a:spLocks noChangeArrowheads="1"/>
          </p:cNvSpPr>
          <p:nvPr/>
        </p:nvSpPr>
        <p:spPr bwMode="auto">
          <a:xfrm>
            <a:off x="5032375" y="4448175"/>
            <a:ext cx="46069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для назначения (или продолжения выплаты) пособия по  уходу за ребенком до 1,5 лет или реестр сведений представляются в отделение Фонда один раз.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дальнейшем, страхователь представляет в отделение Фонда только информацию, которая влияет  на выплату пособия (сведения о выходе на работу, о прекращении отпуска, смерти ребенка и т.д.). </a:t>
            </a:r>
          </a:p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17513" y="1447800"/>
            <a:ext cx="9155112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Суммы пособий излишне выплаченные работнику (застрахованному лицу), а также расходы, излишне понесенные страховщиком подлежат возмещению в случае: </a:t>
            </a: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документов с заведомо неверными сведениями, в том числе справки (справок) о сумме заработка, из которого исчисляются указанные пособия,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сокрытие данных, влияющих на получение пособия и его размер,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недостоверностью представленных страхователем сведений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другие случаи. </a:t>
            </a:r>
          </a:p>
        </p:txBody>
      </p:sp>
      <p:pic>
        <p:nvPicPr>
          <p:cNvPr id="5427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FF0000"/>
                </a:solidFill>
              </a:rPr>
              <a:t>Важно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/>
          <p:cNvSpPr txBox="1">
            <a:spLocks noChangeArrowheads="1"/>
          </p:cNvSpPr>
          <p:nvPr/>
        </p:nvSpPr>
        <p:spPr bwMode="auto">
          <a:xfrm>
            <a:off x="763588" y="608013"/>
            <a:ext cx="89328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 sz="20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altLang="ru-RU" sz="2800" b="1">
                <a:latin typeface="Times New Roman" pitchFamily="18" charset="0"/>
              </a:rPr>
              <a:t>АДМИНИСТРАТИВНАЯ</a:t>
            </a:r>
            <a:r>
              <a:rPr lang="ru-RU" altLang="ru-RU" sz="2800" b="1">
                <a:latin typeface="Verdana" pitchFamily="34" charset="0"/>
              </a:rPr>
              <a:t> ОТВЕТСТВЕННОСТЬ</a:t>
            </a:r>
          </a:p>
        </p:txBody>
      </p:sp>
      <p:sp>
        <p:nvSpPr>
          <p:cNvPr id="55298" name="TextBox 17"/>
          <p:cNvSpPr txBox="1">
            <a:spLocks noChangeArrowheads="1"/>
          </p:cNvSpPr>
          <p:nvPr/>
        </p:nvSpPr>
        <p:spPr bwMode="auto">
          <a:xfrm>
            <a:off x="387350" y="1704975"/>
            <a:ext cx="943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Часть 4 ст. 15.33 КоАП</a:t>
            </a:r>
          </a:p>
          <a:p>
            <a:pPr algn="just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документов и (или) иных сведений,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искаженном виде –</a:t>
            </a: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должностных лиц в размере от 300 до 500 рублей</a:t>
            </a:r>
          </a:p>
          <a:p>
            <a:pPr eaLnBrk="0" hangingPunct="0"/>
            <a:endParaRPr lang="ru-RU" altLang="ru-RU" sz="1400">
              <a:latin typeface="Calibri" pitchFamily="34" charset="0"/>
            </a:endParaRPr>
          </a:p>
        </p:txBody>
      </p:sp>
      <p:pic>
        <p:nvPicPr>
          <p:cNvPr id="5529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524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2"/>
          <p:cNvSpPr txBox="1">
            <a:spLocks noChangeArrowheads="1"/>
          </p:cNvSpPr>
          <p:nvPr/>
        </p:nvSpPr>
        <p:spPr bwMode="auto">
          <a:xfrm>
            <a:off x="741363" y="104775"/>
            <a:ext cx="89328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endParaRPr kumimoji="1"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Arial" charset="0"/>
              <a:buNone/>
            </a:pPr>
            <a:r>
              <a:rPr kumimoji="1" lang="ru-RU" altLang="ru-RU" sz="2400" b="1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kumimoji="1" lang="en-US" alt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altLang="ru-RU" sz="2400" b="1">
                <a:latin typeface="Times New Roman" pitchFamily="18" charset="0"/>
                <a:cs typeface="Times New Roman" pitchFamily="18" charset="0"/>
              </a:rPr>
              <a:t>СТРАХОВАТЕЛЯ</a:t>
            </a:r>
          </a:p>
          <a:p>
            <a:pPr algn="ctr" eaLnBrk="0" hangingPunct="0"/>
            <a:endParaRPr lang="ru-RU" altLang="ru-RU" sz="20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7346" name="Прямоугольник 13"/>
          <p:cNvSpPr>
            <a:spLocks noChangeArrowheads="1"/>
          </p:cNvSpPr>
          <p:nvPr/>
        </p:nvSpPr>
        <p:spPr bwMode="auto">
          <a:xfrm>
            <a:off x="96838" y="1123950"/>
            <a:ext cx="9894887" cy="5262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 непредставление (за несвоевременное представление) документов, недостоверность либо сокрытие сведений, влияющих на право получения застрахованным лицом соответствующего вида пособия или исчисление его размера, излишне понесенные страховщиком в связи с сокрытием или недостоверностью представленных страхователем указанных сведений, подлежат возмещению страхователем в соответствии с законодательством Российской Федерации.</a:t>
            </a:r>
          </a:p>
          <a:p>
            <a:pPr algn="ctr" eaLnBrk="0" hangingPunct="0"/>
            <a:r>
              <a:rPr lang="ru-RU" alt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(п.16 Постановление Правительства РФ </a:t>
            </a:r>
          </a:p>
          <a:p>
            <a:pPr algn="ctr" eaLnBrk="0" hangingPunct="0"/>
            <a:r>
              <a:rPr lang="ru-RU" alt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от 21.04.2011 № 294)</a:t>
            </a:r>
          </a:p>
          <a:p>
            <a:pPr algn="ctr" eaLnBrk="0" hangingPunct="0"/>
            <a:endParaRPr lang="ru-RU" altLang="ru-RU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algn="ctr" eaLnBrk="0" hangingPunct="0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За полнотой и достоверностью сведений осуществляют территориальные органы Фонда в установленном порядке</a:t>
            </a:r>
          </a:p>
        </p:txBody>
      </p:sp>
      <p:pic>
        <p:nvPicPr>
          <p:cNvPr id="5734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52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584200" y="774700"/>
            <a:ext cx="8890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Обеспечить техническую готовность к передаче электронных реестров сведений, необходимых для назначения и выплаты пособия, с помощью программного обеспечения (СБИС, 1 С, Контур, Парус и др.)</a:t>
            </a:r>
          </a:p>
        </p:txBody>
      </p:sp>
      <p:sp>
        <p:nvSpPr>
          <p:cNvPr id="3" name="Овал 2"/>
          <p:cNvSpPr/>
          <p:nvPr/>
        </p:nvSpPr>
        <p:spPr>
          <a:xfrm>
            <a:off x="61913" y="4714875"/>
            <a:ext cx="701675" cy="61118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6250" y="5995988"/>
            <a:ext cx="604838" cy="52387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18538" y="5084763"/>
            <a:ext cx="703262" cy="58896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66888" y="5673725"/>
            <a:ext cx="755650" cy="7080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35725" y="5938838"/>
            <a:ext cx="803275" cy="61118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93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865688"/>
            <a:ext cx="4794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6" descr="Картинки по запросу парус компания"/>
          <p:cNvPicPr>
            <a:picLocks noChangeAspect="1" noChangeArrowheads="1"/>
          </p:cNvPicPr>
          <p:nvPr/>
        </p:nvPicPr>
        <p:blipFill>
          <a:blip r:embed="rId3"/>
          <a:srcRect l="24899" r="5069" b="22214"/>
          <a:stretch>
            <a:fillRect/>
          </a:stretch>
        </p:blipFill>
        <p:spPr bwMode="auto">
          <a:xfrm>
            <a:off x="4413250" y="6027738"/>
            <a:ext cx="3508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8" descr="Картинки по запросу скб контур"/>
          <p:cNvPicPr>
            <a:picLocks noChangeAspect="1" noChangeArrowheads="1"/>
          </p:cNvPicPr>
          <p:nvPr/>
        </p:nvPicPr>
        <p:blipFill>
          <a:blip r:embed="rId4"/>
          <a:srcRect l="33347" t="23940" r="33041" b="41177"/>
          <a:stretch>
            <a:fillRect/>
          </a:stretch>
        </p:blipFill>
        <p:spPr bwMode="auto">
          <a:xfrm>
            <a:off x="8734425" y="5191125"/>
            <a:ext cx="4699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2" descr="Картинки по запросу сбис"/>
          <p:cNvPicPr>
            <a:picLocks noChangeAspect="1" noChangeArrowheads="1"/>
          </p:cNvPicPr>
          <p:nvPr/>
        </p:nvPicPr>
        <p:blipFill>
          <a:blip r:embed="rId5"/>
          <a:srcRect l="21423" t="2856" r="26547" b="24258"/>
          <a:stretch>
            <a:fillRect/>
          </a:stretch>
        </p:blipFill>
        <p:spPr bwMode="auto">
          <a:xfrm>
            <a:off x="1914525" y="5795963"/>
            <a:ext cx="46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2" descr="ÐÐ°ÑÑÐ¸Ð½ÐºÐ¸ Ð¿Ð¾ Ð·Ð°Ð¿ÑÐ¾ÑÑ ÑÐºÐ·-rjvgfc"/>
          <p:cNvPicPr>
            <a:picLocks noChangeAspect="1" noChangeArrowheads="1"/>
          </p:cNvPicPr>
          <p:nvPr/>
        </p:nvPicPr>
        <p:blipFill>
          <a:blip r:embed="rId6"/>
          <a:srcRect t="34244" b="34157"/>
          <a:stretch>
            <a:fillRect/>
          </a:stretch>
        </p:blipFill>
        <p:spPr bwMode="auto">
          <a:xfrm>
            <a:off x="6551613" y="6153150"/>
            <a:ext cx="627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13" y="14288"/>
            <a:ext cx="7524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071563"/>
            <a:ext cx="2886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право 17">
            <a:extLst/>
          </p:cNvPr>
          <p:cNvSpPr/>
          <p:nvPr/>
        </p:nvSpPr>
        <p:spPr>
          <a:xfrm>
            <a:off x="4391025" y="1489075"/>
            <a:ext cx="1246188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0419" name="Рисунок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4350" y="1114425"/>
            <a:ext cx="15922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Прямоугольник 1"/>
          <p:cNvSpPr>
            <a:spLocks noChangeArrowheads="1"/>
          </p:cNvSpPr>
          <p:nvPr/>
        </p:nvSpPr>
        <p:spPr bwMode="auto">
          <a:xfrm>
            <a:off x="2466975" y="3594100"/>
            <a:ext cx="6992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Проверить срок действия усиленной квалифицированной электронно-цифровой подписи.</a:t>
            </a:r>
            <a:r>
              <a:rPr lang="ru-RU" sz="36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олния 2"/>
          <p:cNvSpPr/>
          <p:nvPr/>
        </p:nvSpPr>
        <p:spPr>
          <a:xfrm>
            <a:off x="906463" y="4043363"/>
            <a:ext cx="1022350" cy="104933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6042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" y="53975"/>
            <a:ext cx="8366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4868863"/>
            <a:ext cx="20335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39688"/>
            <a:ext cx="836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381000" y="2124075"/>
            <a:ext cx="8661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Изучить законодательство РФ</a:t>
            </a:r>
          </a:p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 в сфере обязательного социального страхования в части перехода на  «прямые выплаты»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646113" y="474663"/>
            <a:ext cx="88646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Налоговый Кодекс РФ</a:t>
            </a:r>
            <a:r>
              <a:rPr lang="ru-RU" sz="5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4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с 1 января 2021 года пункт 9 статьи 431 Налогового Кодекса утратит силу</a:t>
            </a:r>
          </a:p>
          <a:p>
            <a:pPr algn="ctr"/>
            <a:endParaRPr lang="ru-RU" sz="4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01.01.2021</a:t>
            </a:r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Свердловская область переходит на «Прямые выплаты».</a:t>
            </a:r>
          </a:p>
          <a:p>
            <a:pPr algn="ctr"/>
            <a:endParaRPr lang="ru-RU" sz="32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ВАЖНО! Право выбора «переходить» или «нет» не будет</a:t>
            </a:r>
          </a:p>
          <a:p>
            <a:pPr algn="ctr"/>
            <a:endParaRPr lang="ru-RU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7731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39688"/>
            <a:ext cx="8366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592138" y="695325"/>
            <a:ext cx="86598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21.04.2011 № 294 «Об особенностях финансового обеспечения, назначения и выплаты….»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92138" y="2981325"/>
            <a:ext cx="8659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Приказ Фонда социального страхования РФ от 24.11.2017 № 579 «Об утверждении форм реестров сведений»</a:t>
            </a: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534988" y="4991100"/>
            <a:ext cx="8659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Приказ Фонда социального страхования РФ от 24.11.2017 № 578 «Об утверждении форм документов, применяемых для выплаты»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7413" y="1000125"/>
            <a:ext cx="8277225" cy="463232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Предусмотреть в полном объеме финансовые средства для оплаты страховых взносов:</a:t>
            </a:r>
          </a:p>
          <a:p>
            <a:pPr marL="571500" indent="-571500" algn="just"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обязательному социальному страхованию от несчастных случаев на производстве и профессиональных заболеваниях;</a:t>
            </a:r>
          </a:p>
          <a:p>
            <a:pPr marL="571500" indent="-571500" algn="just">
              <a:buFontTx/>
              <a:buChar char="-"/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обязательному социальному страхованию на случай временной нетрудоспособности и в связи с материнством.</a:t>
            </a:r>
          </a:p>
          <a:p>
            <a:pPr marL="571500" indent="-571500" algn="just">
              <a:buFontTx/>
              <a:buChar char="-"/>
              <a:defRPr/>
            </a:pPr>
            <a:endParaRPr lang="ru-RU" sz="44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656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66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6" descr="C:\Users\AbramenkoEV\Desktop\доклад_Пилот\Mon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5076825"/>
            <a:ext cx="151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       При наличии задолженности Фонда (перерасход), обратиться за возмещением понесенных расходов в филиал Свердловского отделения, по месту регистрации страхователя (при необходимости провести сверку расчетов</a:t>
            </a:r>
            <a:r>
              <a:rPr lang="ru-RU" smtClean="0"/>
              <a:t>)</a:t>
            </a:r>
          </a:p>
        </p:txBody>
      </p:sp>
      <p:pic>
        <p:nvPicPr>
          <p:cNvPr id="68610" name="Рисунок 8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0838" y="322263"/>
            <a:ext cx="1336675" cy="1143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7"/>
          <p:cNvSpPr txBox="1">
            <a:spLocks noChangeArrowheads="1"/>
          </p:cNvSpPr>
          <p:nvPr/>
        </p:nvSpPr>
        <p:spPr bwMode="auto">
          <a:xfrm>
            <a:off x="1139825" y="150813"/>
            <a:ext cx="8166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ЭЛН помощник по переходу на прямые выплаты</a:t>
            </a:r>
          </a:p>
        </p:txBody>
      </p:sp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5059363" y="2232025"/>
            <a:ext cx="457993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Электронный больничный лист </a:t>
            </a:r>
          </a:p>
          <a:p>
            <a:pPr algn="ctr" eaLnBrk="0" hangingPunct="0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при  «прямых выплатах» поможет Вам:</a:t>
            </a:r>
          </a:p>
          <a:p>
            <a:pPr algn="ctr" eaLnBrk="0" hangingPunct="0"/>
            <a:endParaRPr lang="ru-RU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сократит время на ввод первичной документации</a:t>
            </a:r>
          </a:p>
          <a:p>
            <a:pPr algn="ctr"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 ошибки при вводе информации в реестры</a:t>
            </a:r>
          </a:p>
          <a:p>
            <a:pPr algn="ctr" eaLnBrk="0" hangingPunct="0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ü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упростит взаимодействие с ФСС</a:t>
            </a:r>
          </a:p>
        </p:txBody>
      </p:sp>
      <p:pic>
        <p:nvPicPr>
          <p:cNvPr id="6963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39688"/>
            <a:ext cx="8366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8" y="2930525"/>
            <a:ext cx="473233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31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590550"/>
            <a:ext cx="8993188" cy="371475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466850" y="128588"/>
            <a:ext cx="829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005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 КАБИНЕТЫ     </a:t>
            </a:r>
            <a:r>
              <a:rPr lang="ru-RU" altLang="ru-RU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lk.fss.ru</a:t>
            </a:r>
            <a:r>
              <a:rPr lang="ru-RU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1149350" y="4505325"/>
            <a:ext cx="77041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 страхователя размещен в интернете по адресу:</a:t>
            </a:r>
          </a:p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https://cabinets.fss.ru/insurer/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 получателя услуг - по адресу: </a:t>
            </a:r>
          </a:p>
          <a:p>
            <a:pPr algn="ctr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https://lk.fss.ru/recipient/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доступа в личные кабинеты  используются те же логин и пароль,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 для Единого портала госуслуг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31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695325"/>
            <a:ext cx="2544762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213" y="14288"/>
            <a:ext cx="2411412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925513"/>
            <a:ext cx="2676525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450" y="39688"/>
            <a:ext cx="83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138113" y="828675"/>
            <a:ext cx="95202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Довести порядок получения пособий в рамках </a:t>
            </a: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«Прямых выплат» </a:t>
            </a: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до работников</a:t>
            </a:r>
          </a:p>
        </p:txBody>
      </p:sp>
      <p:pic>
        <p:nvPicPr>
          <p:cNvPr id="7577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1263" y="3248025"/>
            <a:ext cx="222091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450" y="39688"/>
            <a:ext cx="83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114300" y="1752600"/>
            <a:ext cx="9520238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Проинформировать работников о необходимости предоставления заявления, находящимся в отпуске по уходу за ребенком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(перечисление осуществляется ежемесячно с 1 по 15 число)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8"/>
          <p:cNvSpPr>
            <a:spLocks noGrp="1"/>
          </p:cNvSpPr>
          <p:nvPr>
            <p:ph type="title"/>
          </p:nvPr>
        </p:nvSpPr>
        <p:spPr>
          <a:xfrm>
            <a:off x="384175" y="1190625"/>
            <a:ext cx="9212263" cy="408622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Проинформировать работников о возможных способах получения пособий: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на номер карты «МИР»,</a:t>
            </a:r>
            <a:b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(с 01.05.2019 Постановление Правительства РФ от 11.04.2019 № 419)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банковский счет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который не предусматривает использование платежных карт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почтовый перевод</a:t>
            </a:r>
            <a:r>
              <a:rPr lang="ru-RU" sz="1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46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8" y="4937125"/>
            <a:ext cx="2603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8"/>
          <p:cNvSpPr>
            <a:spLocks noGrp="1"/>
          </p:cNvSpPr>
          <p:nvPr>
            <p:ph type="title"/>
          </p:nvPr>
        </p:nvSpPr>
        <p:spPr>
          <a:xfrm>
            <a:off x="384175" y="1190625"/>
            <a:ext cx="9521825" cy="40862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«МИР»- национальная платежная система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минимальный срок зачисления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надежная защита, независимость от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международных платежных систем</a:t>
            </a:r>
            <a:r>
              <a:rPr lang="ru-RU" sz="40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46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1577975" y="0"/>
            <a:ext cx="7669213" cy="13255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Порядок уплаты страховых взносов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 прямых выплатах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88084" y="1649227"/>
            <a:ext cx="4133701" cy="1826604"/>
            <a:chOff x="-889107" y="-619374"/>
            <a:chExt cx="3534852" cy="1516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889107" y="-619374"/>
              <a:ext cx="3534852" cy="1418318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Страховые взносы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18335" y="4228804"/>
            <a:ext cx="4496790" cy="2019300"/>
            <a:chOff x="-1093131" y="-90846"/>
            <a:chExt cx="4659881" cy="13259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093131" y="-90846"/>
              <a:ext cx="4659881" cy="1325994"/>
            </a:xfrm>
            <a:prstGeom prst="roundRect">
              <a:avLst/>
            </a:prstGeom>
            <a:noFill/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44607" y="120278"/>
              <a:ext cx="2172448" cy="7768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24765" rIns="49530" bIns="2476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dirty="0"/>
            </a:p>
          </p:txBody>
        </p:sp>
      </p:grpSp>
      <p:grpSp>
        <p:nvGrpSpPr>
          <p:cNvPr id="28" name="Diagram group"/>
          <p:cNvGrpSpPr/>
          <p:nvPr/>
        </p:nvGrpSpPr>
        <p:grpSpPr>
          <a:xfrm>
            <a:off x="90511" y="1212515"/>
            <a:ext cx="2470724" cy="1847850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Стрелка вправо 31"/>
          <p:cNvSpPr/>
          <p:nvPr/>
        </p:nvSpPr>
        <p:spPr>
          <a:xfrm flipH="1">
            <a:off x="5610225" y="5056188"/>
            <a:ext cx="1966913" cy="6667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49213" y="3070225"/>
            <a:ext cx="29384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Страхователь Работодатель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048375" y="2528888"/>
            <a:ext cx="1849438" cy="5905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5821363" y="42354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Перечисление,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возмещение</a:t>
            </a:r>
          </a:p>
        </p:txBody>
      </p:sp>
      <p:sp>
        <p:nvSpPr>
          <p:cNvPr id="21513" name="TextBox 30"/>
          <p:cNvSpPr txBox="1">
            <a:spLocks noChangeArrowheads="1"/>
          </p:cNvSpPr>
          <p:nvPr/>
        </p:nvSpPr>
        <p:spPr bwMode="auto">
          <a:xfrm>
            <a:off x="5954713" y="1649413"/>
            <a:ext cx="1866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Уплата в полном объеме (100%) </a:t>
            </a:r>
          </a:p>
        </p:txBody>
      </p:sp>
      <p:pic>
        <p:nvPicPr>
          <p:cNvPr id="2151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4418013"/>
            <a:ext cx="1714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2876550" y="1019175"/>
            <a:ext cx="4924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01 января 2021 года</a:t>
            </a:r>
          </a:p>
        </p:txBody>
      </p:sp>
      <p:pic>
        <p:nvPicPr>
          <p:cNvPr id="21517" name="Picture 5" descr="C:\Users\AbramenkoEV\Desktop\доклад_Пилот\141794158192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4014788"/>
            <a:ext cx="13874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649288" y="5722938"/>
            <a:ext cx="2938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Работник </a:t>
            </a:r>
          </a:p>
        </p:txBody>
      </p:sp>
      <p:pic>
        <p:nvPicPr>
          <p:cNvPr id="21519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9775" y="2051050"/>
            <a:ext cx="14573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8"/>
          <p:cNvSpPr>
            <a:spLocks noGrp="1"/>
          </p:cNvSpPr>
          <p:nvPr>
            <p:ph type="title"/>
          </p:nvPr>
        </p:nvSpPr>
        <p:spPr>
          <a:xfrm>
            <a:off x="1041400" y="-47625"/>
            <a:ext cx="8642350" cy="1184275"/>
          </a:xfrm>
        </p:spPr>
        <p:txBody>
          <a:bodyPr/>
          <a:lstStyle/>
          <a:p>
            <a:r>
              <a:rPr lang="ru-RU" sz="2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Хранение документов, послуживших основанием для назначения и выплаты страхового обеспечения</a:t>
            </a:r>
          </a:p>
        </p:txBody>
      </p:sp>
      <p:grpSp>
        <p:nvGrpSpPr>
          <p:cNvPr id="12" name="Diagram group"/>
          <p:cNvGrpSpPr/>
          <p:nvPr/>
        </p:nvGrpSpPr>
        <p:grpSpPr>
          <a:xfrm>
            <a:off x="559248" y="1397465"/>
            <a:ext cx="2350680" cy="2769475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Штриховая стрелка вправо 28"/>
          <p:cNvSpPr/>
          <p:nvPr/>
        </p:nvSpPr>
        <p:spPr>
          <a:xfrm rot="10800000" flipV="1">
            <a:off x="3429000" y="2782888"/>
            <a:ext cx="3362325" cy="1500187"/>
          </a:xfrm>
          <a:prstGeom prst="stripedRightArrow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Возврат заявлений и документов по описи</a:t>
            </a:r>
          </a:p>
        </p:txBody>
      </p:sp>
      <p:pic>
        <p:nvPicPr>
          <p:cNvPr id="83972" name="FSS-logo_png_transparent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88" cy="735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3973" name="FSS-logo_png_transparent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914525"/>
            <a:ext cx="2590800" cy="2047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" name="Штриховая стрелка вправо 13"/>
          <p:cNvSpPr/>
          <p:nvPr/>
        </p:nvSpPr>
        <p:spPr>
          <a:xfrm rot="10800000" flipH="1" flipV="1">
            <a:off x="3429000" y="1295400"/>
            <a:ext cx="3886200" cy="1487488"/>
          </a:xfrm>
          <a:prstGeom prst="stripedRightArrow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предоставление заявлений и документов по описи  </a:t>
            </a:r>
          </a:p>
        </p:txBody>
      </p:sp>
      <p:sp>
        <p:nvSpPr>
          <p:cNvPr id="15" name="TextBox 22">
            <a:extLst/>
          </p:cNvPr>
          <p:cNvSpPr txBox="1">
            <a:spLocks noChangeArrowheads="1"/>
          </p:cNvSpPr>
          <p:nvPr/>
        </p:nvSpPr>
        <p:spPr bwMode="auto">
          <a:xfrm>
            <a:off x="228600" y="4167188"/>
            <a:ext cx="9467850" cy="2584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работодатель представляет в 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электронные реестры - документы на бумажном носителе не представляются и хранятся в организации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kumimoji="0"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и документы, представленные страхователем 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отделение </a:t>
            </a: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на бумажном носителе, после назначения и принятия решений о назначении или отказе в выплате пособий, возвращаются страхователю</a:t>
            </a:r>
          </a:p>
          <a:p>
            <a:pPr marL="0" indent="0">
              <a:buClr>
                <a:srgbClr val="FF0000"/>
              </a:buClr>
              <a:defRPr/>
            </a:pPr>
            <a:endParaRPr kumimoji="0"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осуществляет хранение документов в порядке и сроки, установленные законодательством</a:t>
            </a:r>
            <a:r>
              <a:rPr kumimoji="0"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Box 10"/>
          <p:cNvSpPr txBox="1">
            <a:spLocks noChangeArrowheads="1"/>
          </p:cNvSpPr>
          <p:nvPr/>
        </p:nvSpPr>
        <p:spPr bwMode="auto">
          <a:xfrm>
            <a:off x="1130300" y="115888"/>
            <a:ext cx="79279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ПЕРЕХОДНЫЙ ПЕРИОД</a:t>
            </a:r>
          </a:p>
          <a:p>
            <a:pPr algn="ctr" eaLnBrk="0" hangingPunct="0"/>
            <a:endParaRPr lang="ru-RU" altLang="ru-RU" sz="20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extLst/>
          </p:cNvPr>
          <p:cNvSpPr/>
          <p:nvPr/>
        </p:nvSpPr>
        <p:spPr>
          <a:xfrm>
            <a:off x="430213" y="1079500"/>
            <a:ext cx="8810625" cy="18446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E46C0A"/>
              </a:buClr>
            </a:pP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страховым случаям, по которым страхователь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произвел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назначение пособия 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01.01.2021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но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выплатил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до  указанной даты, суммы не выплаченных пособий должны быть включены в Расчет (ф-4ФСС) за 2020 год. Выплату страхователь может осуществить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январе 2021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кругленный прямоугольник 12">
            <a:extLst/>
          </p:cNvPr>
          <p:cNvSpPr/>
          <p:nvPr/>
        </p:nvSpPr>
        <p:spPr>
          <a:xfrm>
            <a:off x="412750" y="3709988"/>
            <a:ext cx="8815388" cy="193833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E46C0A"/>
              </a:buClr>
              <a:defRPr/>
            </a:pPr>
            <a:r>
              <a:rPr kumimoji="0"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листок  нетрудоспособности открыт застрахованному лицу в декабре </a:t>
            </a:r>
            <a:r>
              <a:rPr kumimoji="0"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kumimoji="0"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 продолжается в январе </a:t>
            </a:r>
            <a:r>
              <a:rPr kumimoji="0"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2021, </a:t>
            </a:r>
            <a:r>
              <a:rPr kumimoji="0"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после окончания нетрудоспособности за назначением и выплатой пособия по такому листку нетрудоспособности следует обращаться в территориальный орган Фонда.</a:t>
            </a:r>
          </a:p>
        </p:txBody>
      </p:sp>
      <p:pic>
        <p:nvPicPr>
          <p:cNvPr id="86020" name="FSS-logo_png_transparen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85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3875" y="1079500"/>
            <a:ext cx="8829675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3875" y="3709988"/>
            <a:ext cx="8829675" cy="2347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6A7B3B-9AEE-4BE9-9A08-CB06E6431FAD}" type="slidenum">
              <a:rPr lang="ru-RU" altLang="ru-RU" sz="1400" smtClean="0">
                <a:solidFill>
                  <a:schemeClr val="tx1"/>
                </a:solidFill>
              </a:rPr>
              <a:pPr/>
              <a:t>42</a:t>
            </a:fld>
            <a:endParaRPr lang="ru-RU" altLang="ru-RU" sz="1400" smtClean="0">
              <a:solidFill>
                <a:schemeClr val="tx1"/>
              </a:solidFill>
            </a:endParaRPr>
          </a:p>
        </p:txBody>
      </p:sp>
      <p:sp>
        <p:nvSpPr>
          <p:cNvPr id="88066" name="Прямоугольник 5"/>
          <p:cNvSpPr>
            <a:spLocks noChangeArrowheads="1"/>
          </p:cNvSpPr>
          <p:nvPr/>
        </p:nvSpPr>
        <p:spPr bwMode="auto">
          <a:xfrm>
            <a:off x="271463" y="868363"/>
            <a:ext cx="9383712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solidFill>
                <a:srgbClr val="01314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600">
                <a:solidFill>
                  <a:srgbClr val="0131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*</a:t>
            </a: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Повышение социальной защищенности граждан;</a:t>
            </a:r>
          </a:p>
          <a:p>
            <a:pPr>
              <a:lnSpc>
                <a:spcPct val="200000"/>
              </a:lnSpc>
            </a:pP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Снижение издержек страхователя на обработку и расчет пособий;</a:t>
            </a:r>
          </a:p>
          <a:p>
            <a:pPr>
              <a:lnSpc>
                <a:spcPct val="200000"/>
              </a:lnSpc>
            </a:pP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Создание прозрачного механизма назначения и выплаты пособия;</a:t>
            </a:r>
          </a:p>
          <a:p>
            <a:pPr>
              <a:lnSpc>
                <a:spcPct val="200000"/>
              </a:lnSpc>
            </a:pP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Исключение нарушений при назначении и расчете пособий;</a:t>
            </a:r>
          </a:p>
          <a:p>
            <a:pPr>
              <a:lnSpc>
                <a:spcPct val="200000"/>
              </a:lnSpc>
            </a:pPr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Автоматизация функций, связанных с начислением и выплатой страхового обеспечения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8067" name="TextBox 8"/>
          <p:cNvSpPr txBox="1">
            <a:spLocks noChangeArrowheads="1"/>
          </p:cNvSpPr>
          <p:nvPr/>
        </p:nvSpPr>
        <p:spPr bwMode="auto">
          <a:xfrm>
            <a:off x="762000" y="242888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</a:rPr>
              <a:t>ПРЕИМУЩЕСТВА ПРЯМЫХ ВЫПЛАТ: </a:t>
            </a:r>
          </a:p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88068" name="FSS-logo_png_transparen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85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2"/>
          <p:cNvSpPr txBox="1">
            <a:spLocks noChangeArrowheads="1"/>
          </p:cNvSpPr>
          <p:nvPr/>
        </p:nvSpPr>
        <p:spPr bwMode="auto">
          <a:xfrm>
            <a:off x="857250" y="44450"/>
            <a:ext cx="893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ТИПИЧНЫЕ  ОШИБКИ </a:t>
            </a:r>
          </a:p>
        </p:txBody>
      </p:sp>
      <p:sp>
        <p:nvSpPr>
          <p:cNvPr id="90114" name="AutoShape 2" descr="http://clipart-library.com/new_gallery/23-233787_red-x-mark-transparent-background.pn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90115" name="Прямоугольник 1"/>
          <p:cNvSpPr>
            <a:spLocks noChangeArrowheads="1"/>
          </p:cNvSpPr>
          <p:nvPr/>
        </p:nvSpPr>
        <p:spPr bwMode="auto">
          <a:xfrm>
            <a:off x="322263" y="658813"/>
            <a:ext cx="9534525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неверные банковские реквизиты или адрес доставки почтового перевода застрахованному лицу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изменение страхового стажа в разных листках нетрудоспособности при одном страховом случае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неправомерное указание не страховых периодов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неверное указание периода оплаты за счет ФСС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неверное определение дат отпуска по уходу за ребенком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неверный̆ перенос сведений с листка нетрудоспособности в бухгалтерскую программу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указано количество дней, использованных по уходу за больным ребенком в текущем  календарном году до перехода на прямые выплаты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неверно указана дата выдачи паспорта – данные должны полностью соответствовать указанным в документе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исчисления при инвалидности застрахованного </a:t>
            </a:r>
          </a:p>
          <a:p>
            <a:pPr marL="285750" indent="-285750" eaLnBrk="0" hangingPunct="0">
              <a:buFont typeface="Wingdings" pitchFamily="2" charset="2"/>
              <a:buChar char="Ø"/>
            </a:pPr>
            <a:endParaRPr lang="ru-RU"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</a:pPr>
            <a:r>
              <a:rPr lang="ru-RU" sz="1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двойное направление пособия при постановке на учет на ранних сроках беременности </a:t>
            </a:r>
          </a:p>
        </p:txBody>
      </p:sp>
      <p:pic>
        <p:nvPicPr>
          <p:cNvPr id="90116" name="FSS-logo_png_transparen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85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Box 2"/>
          <p:cNvSpPr txBox="1">
            <a:spLocks noChangeArrowheads="1"/>
          </p:cNvSpPr>
          <p:nvPr/>
        </p:nvSpPr>
        <p:spPr bwMode="auto">
          <a:xfrm>
            <a:off x="857250" y="149225"/>
            <a:ext cx="893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ТИПИЧНЫЕ  ОШИБКИ </a:t>
            </a:r>
          </a:p>
        </p:txBody>
      </p:sp>
      <p:sp>
        <p:nvSpPr>
          <p:cNvPr id="91138" name="AutoShape 2" descr="http://clipart-library.com/new_gallery/23-233787_red-x-mark-transparent-background.pn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322263" y="811213"/>
            <a:ext cx="9326562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полей необязательных для данного страхового случая – например, указание даты начала работы для бессрочных трудовых договоров;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листков нетрудоспособности, не подлежащих оплате;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направлении сведений для назначения и выплаты пособия по беременности и родам, не указана дата родов;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некорректное указание ФИО ребенка;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указание очередности рождения детей;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данных о среднемесячном заработке при осуществлении ухода за несколькими детьми;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указание районного коэффициента, применяемого при исчислении пособия;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сведений о справке второго родителя о неполучении пособия.</a:t>
            </a:r>
          </a:p>
          <a:p>
            <a:pPr eaLnBrk="0" hangingPunct="0"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0" name="FSS-logo_png_transparen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85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Box 2"/>
          <p:cNvSpPr txBox="1">
            <a:spLocks noChangeArrowheads="1"/>
          </p:cNvSpPr>
          <p:nvPr/>
        </p:nvSpPr>
        <p:spPr bwMode="auto">
          <a:xfrm>
            <a:off x="857250" y="150813"/>
            <a:ext cx="893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b="1">
                <a:latin typeface="Times New Roman" pitchFamily="18" charset="0"/>
                <a:cs typeface="Times New Roman" pitchFamily="18" charset="0"/>
              </a:rPr>
              <a:t>ТИПИЧНЫЕ  ОШИБКИ </a:t>
            </a:r>
          </a:p>
        </p:txBody>
      </p:sp>
      <p:sp>
        <p:nvSpPr>
          <p:cNvPr id="92162" name="AutoShape 2" descr="http://clipart-library.com/new_gallery/23-233787_red-x-mark-transparent-background.png"/>
          <p:cNvSpPr>
            <a:spLocks noChangeAspect="1" noChangeArrowheads="1"/>
          </p:cNvSpPr>
          <p:nvPr/>
        </p:nvSpPr>
        <p:spPr bwMode="auto">
          <a:xfrm>
            <a:off x="157163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57163" y="798513"/>
            <a:ext cx="9398000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отсутствует запись об отце в свидетельстве о рождении ребенка, в поле делается запись "отца нет"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ставки получателя ежемесячного пособия по уходу за ребенком следует указывать всегда 1 – размер пособия не зависит от размера ставки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"Дата преждевременного выхода на работу" указывается дата окончания пособия. Это ошибка: пособие будет прекращено на 1 день раньше положенного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второй ребёнок, при этом не заполнены данные о первом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"Дата окончания отпуска" указывается день, предшествующий дню наступления ребенку 1,5 лет. В этом случае пособие будет прекращено на 1 день раньше положенного 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"Условия исчисления" ошибочно указывается код 44 (работа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районах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Крайнего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Севера).</a:t>
            </a: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hangingPunct="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 листка нетрудоспособности 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отметкои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"Дубликат" в реестре сведений в графе "Дубликат" также следует делать отметку </a:t>
            </a:r>
          </a:p>
        </p:txBody>
      </p:sp>
      <p:pic>
        <p:nvPicPr>
          <p:cNvPr id="92164" name="FSS-logo_png_transparen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857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Прямоугольник 1"/>
          <p:cNvSpPr>
            <a:spLocks noChangeArrowheads="1"/>
          </p:cNvSpPr>
          <p:nvPr/>
        </p:nvSpPr>
        <p:spPr bwMode="auto">
          <a:xfrm>
            <a:off x="742950" y="30163"/>
            <a:ext cx="8782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«ИНФОРМИРОВАНИЕ СТРАХОВАТЕЛЕЙ </a:t>
            </a:r>
          </a:p>
          <a:p>
            <a:pPr algn="ctr" defTabSz="912813" eaLnBrk="0" hangingPunct="0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ЭЛЕКТРОННОЙ ПОЧТЕ»</a:t>
            </a:r>
          </a:p>
        </p:txBody>
      </p:sp>
      <p:sp>
        <p:nvSpPr>
          <p:cNvPr id="93186" name="Прямоугольник 1"/>
          <p:cNvSpPr>
            <a:spLocks noChangeArrowheads="1"/>
          </p:cNvSpPr>
          <p:nvPr/>
        </p:nvSpPr>
        <p:spPr bwMode="auto">
          <a:xfrm rot="10800000" flipV="1">
            <a:off x="7527925" y="1223963"/>
            <a:ext cx="213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80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Объект 2"/>
          <p:cNvSpPr txBox="1">
            <a:spLocks/>
          </p:cNvSpPr>
          <p:nvPr/>
        </p:nvSpPr>
        <p:spPr bwMode="auto">
          <a:xfrm>
            <a:off x="320675" y="993775"/>
            <a:ext cx="944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2100" y="1624013"/>
            <a:ext cx="9440863" cy="157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Своевременное информирование страхователей, направленное на повышение собираемости страховых взносов, 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темпа роста недоимки, </a:t>
            </a:r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количества жалоб.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2575" y="4152900"/>
            <a:ext cx="9440863" cy="7604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Регулярное и оперативное доведение до страхователей информации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1" name="Объект 2"/>
          <p:cNvSpPr txBox="1">
            <a:spLocks/>
          </p:cNvSpPr>
          <p:nvPr/>
        </p:nvSpPr>
        <p:spPr bwMode="auto">
          <a:xfrm>
            <a:off x="320675" y="3260725"/>
            <a:ext cx="944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Задача проекта 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897813" y="1423988"/>
            <a:ext cx="1677987" cy="14922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5234" name="TextBox 36"/>
          <p:cNvSpPr txBox="1">
            <a:spLocks noChangeArrowheads="1"/>
          </p:cNvSpPr>
          <p:nvPr/>
        </p:nvSpPr>
        <p:spPr bwMode="auto">
          <a:xfrm>
            <a:off x="4316413" y="4689475"/>
            <a:ext cx="17891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Подтверждение основного вида деятельности</a:t>
            </a:r>
          </a:p>
        </p:txBody>
      </p:sp>
      <p:sp>
        <p:nvSpPr>
          <p:cNvPr id="95235" name="Прямоугольник 37"/>
          <p:cNvSpPr>
            <a:spLocks noChangeArrowheads="1"/>
          </p:cNvSpPr>
          <p:nvPr/>
        </p:nvSpPr>
        <p:spPr bwMode="auto">
          <a:xfrm>
            <a:off x="31750" y="5541963"/>
            <a:ext cx="1831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регистрация и снятие с регистрационного учета страхователей</a:t>
            </a:r>
          </a:p>
          <a:p>
            <a:pPr algn="ctr" defTabSz="912813" eaLnBrk="0" hangingPunct="0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TextBox 39"/>
          <p:cNvSpPr txBox="1">
            <a:spLocks noChangeArrowheads="1"/>
          </p:cNvSpPr>
          <p:nvPr/>
        </p:nvSpPr>
        <p:spPr bwMode="auto">
          <a:xfrm>
            <a:off x="1530350" y="4659313"/>
            <a:ext cx="1758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в законодательстве об ОСС</a:t>
            </a:r>
          </a:p>
        </p:txBody>
      </p:sp>
      <p:sp>
        <p:nvSpPr>
          <p:cNvPr id="95237" name="Прямоугольник 1"/>
          <p:cNvSpPr>
            <a:spLocks noChangeArrowheads="1"/>
          </p:cNvSpPr>
          <p:nvPr/>
        </p:nvSpPr>
        <p:spPr bwMode="auto">
          <a:xfrm rot="10800000" flipV="1">
            <a:off x="7527925" y="1223963"/>
            <a:ext cx="213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20675" y="1600200"/>
            <a:ext cx="1677988" cy="14922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5239" name="Picture 2" descr="Logo1_color_CMY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" y="1871663"/>
            <a:ext cx="1149350" cy="949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5240" name="TextBox 14"/>
          <p:cNvSpPr txBox="1">
            <a:spLocks noChangeArrowheads="1"/>
          </p:cNvSpPr>
          <p:nvPr/>
        </p:nvSpPr>
        <p:spPr bwMode="auto">
          <a:xfrm>
            <a:off x="323850" y="3622675"/>
            <a:ext cx="1697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 ФСС РФ </a:t>
            </a:r>
          </a:p>
        </p:txBody>
      </p:sp>
      <p:pic>
        <p:nvPicPr>
          <p:cNvPr id="95241" name="Рисунок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2925" y="1624013"/>
            <a:ext cx="1243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2" name="TextBox 3"/>
          <p:cNvSpPr txBox="1">
            <a:spLocks noChangeArrowheads="1"/>
          </p:cNvSpPr>
          <p:nvPr/>
        </p:nvSpPr>
        <p:spPr bwMode="auto">
          <a:xfrm>
            <a:off x="8091488" y="3098800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</a:p>
        </p:txBody>
      </p:sp>
      <p:sp>
        <p:nvSpPr>
          <p:cNvPr id="95243" name="Прямоугольник 37"/>
          <p:cNvSpPr>
            <a:spLocks noChangeArrowheads="1"/>
          </p:cNvSpPr>
          <p:nvPr/>
        </p:nvSpPr>
        <p:spPr bwMode="auto">
          <a:xfrm>
            <a:off x="2938463" y="5364163"/>
            <a:ext cx="19939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сдачи отчетности и уплаты страховых взносов</a:t>
            </a:r>
          </a:p>
          <a:p>
            <a:pPr algn="ctr" defTabSz="912813" eaLnBrk="0" hangingPunct="0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4" name="Прямоугольник 37"/>
          <p:cNvSpPr>
            <a:spLocks noChangeArrowheads="1"/>
          </p:cNvSpPr>
          <p:nvPr/>
        </p:nvSpPr>
        <p:spPr bwMode="auto">
          <a:xfrm>
            <a:off x="7099300" y="4651375"/>
            <a:ext cx="14938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изменении реквизитов для уплаты страховых взносов</a:t>
            </a:r>
          </a:p>
          <a:p>
            <a:pPr algn="ctr" defTabSz="912813" eaLnBrk="0" hangingPunct="0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5" name="Прямоугольник 37"/>
          <p:cNvSpPr>
            <a:spLocks noChangeArrowheads="1"/>
          </p:cNvSpPr>
          <p:nvPr/>
        </p:nvSpPr>
        <p:spPr bwMode="auto">
          <a:xfrm>
            <a:off x="5392738" y="5561013"/>
            <a:ext cx="1912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предстоящие обучения страхователей по ОСС</a:t>
            </a:r>
          </a:p>
          <a:p>
            <a:pPr algn="ctr" defTabSz="912813" eaLnBrk="0" hangingPunct="0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6" name="Прямоугольник 37"/>
          <p:cNvSpPr>
            <a:spLocks noChangeArrowheads="1"/>
          </p:cNvSpPr>
          <p:nvPr/>
        </p:nvSpPr>
        <p:spPr bwMode="auto">
          <a:xfrm>
            <a:off x="8424863" y="5327650"/>
            <a:ext cx="149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оперативная информация</a:t>
            </a:r>
          </a:p>
          <a:p>
            <a:pPr algn="ctr" defTabSz="912813" eaLnBrk="0" hangingPunct="0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366963" y="2432050"/>
            <a:ext cx="5148262" cy="2587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8925" y="4570413"/>
            <a:ext cx="1050925" cy="901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524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0" y="977900"/>
            <a:ext cx="1292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1841500" y="3768725"/>
            <a:ext cx="1050925" cy="901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89300" y="4427538"/>
            <a:ext cx="1050925" cy="9032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613275" y="3794125"/>
            <a:ext cx="1049338" cy="9032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54725" y="4657725"/>
            <a:ext cx="1050925" cy="9032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243763" y="3768725"/>
            <a:ext cx="1050925" cy="901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632825" y="4440238"/>
            <a:ext cx="1050925" cy="9032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525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75" y="4757738"/>
            <a:ext cx="571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7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5688" y="4003675"/>
            <a:ext cx="6524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8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3263" y="3957638"/>
            <a:ext cx="7635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9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7263" y="4570413"/>
            <a:ext cx="6715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0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3638" y="4802188"/>
            <a:ext cx="6651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1" name="Рисунок 11"/>
          <p:cNvPicPr>
            <a:picLocks noChangeAspect="1"/>
          </p:cNvPicPr>
          <p:nvPr/>
        </p:nvPicPr>
        <p:blipFill>
          <a:blip r:embed="rId11"/>
          <a:srcRect l="12201" t="6950" r="9052" b="9052"/>
          <a:stretch>
            <a:fillRect/>
          </a:stretch>
        </p:blipFill>
        <p:spPr bwMode="auto">
          <a:xfrm>
            <a:off x="7485063" y="3948113"/>
            <a:ext cx="606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2" name="Рисунок 12"/>
          <p:cNvPicPr>
            <a:picLocks noChangeAspect="1"/>
          </p:cNvPicPr>
          <p:nvPr/>
        </p:nvPicPr>
        <p:blipFill>
          <a:blip r:embed="rId12"/>
          <a:srcRect l="30174" t="10101" r="32507" b="10101"/>
          <a:stretch>
            <a:fillRect/>
          </a:stretch>
        </p:blipFill>
        <p:spPr bwMode="auto">
          <a:xfrm>
            <a:off x="8975725" y="4570413"/>
            <a:ext cx="304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497263" y="2998788"/>
            <a:ext cx="819150" cy="2000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713163" y="3087688"/>
            <a:ext cx="639762" cy="3952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159250" y="3148013"/>
            <a:ext cx="319088" cy="51593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49838" y="3109913"/>
            <a:ext cx="485775" cy="34925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89525" y="3022600"/>
            <a:ext cx="771525" cy="1397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703763" y="3198813"/>
            <a:ext cx="22225" cy="5699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895850" y="3186113"/>
            <a:ext cx="328613" cy="45243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70" name="Рисунок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13" y="14288"/>
            <a:ext cx="80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Прямоугольник 1"/>
          <p:cNvSpPr>
            <a:spLocks noChangeArrowheads="1"/>
          </p:cNvSpPr>
          <p:nvPr/>
        </p:nvSpPr>
        <p:spPr bwMode="auto">
          <a:xfrm rot="10800000" flipV="1">
            <a:off x="7527925" y="1223963"/>
            <a:ext cx="213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2" name="Прямоугольник 45"/>
          <p:cNvSpPr>
            <a:spLocks noChangeArrowheads="1"/>
          </p:cNvSpPr>
          <p:nvPr/>
        </p:nvSpPr>
        <p:spPr bwMode="auto">
          <a:xfrm>
            <a:off x="414338" y="1412875"/>
            <a:ext cx="92487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Свердловское региональное отделение  участником проекта «Информирование страхователей по электронной почте»</a:t>
            </a:r>
            <a:r>
              <a:rPr lang="ru-RU" sz="3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включилось в проект с 1 сентября 2018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  Информация о включении  в проект направлена более 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132 000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страхователям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728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80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Прямоугольник 1"/>
          <p:cNvSpPr>
            <a:spLocks noChangeArrowheads="1"/>
          </p:cNvSpPr>
          <p:nvPr/>
        </p:nvSpPr>
        <p:spPr bwMode="auto">
          <a:xfrm rot="10800000" flipV="1">
            <a:off x="7527925" y="1223963"/>
            <a:ext cx="213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Прямоугольник 45"/>
          <p:cNvSpPr>
            <a:spLocks noChangeArrowheads="1"/>
          </p:cNvSpPr>
          <p:nvPr/>
        </p:nvSpPr>
        <p:spPr bwMode="auto">
          <a:xfrm>
            <a:off x="561975" y="1624013"/>
            <a:ext cx="87820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68 000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(или 45% от стоящих на учете) страхователей дали согласие на получение от регионального отделения информации  по электронной почте.</a:t>
            </a:r>
          </a:p>
          <a:p>
            <a:pPr algn="just"/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80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>
            <a:spLocks noGrp="1"/>
          </p:cNvSpPr>
          <p:nvPr>
            <p:ph sz="half" idx="2"/>
          </p:nvPr>
        </p:nvSpPr>
        <p:spPr>
          <a:xfrm>
            <a:off x="977900" y="3125788"/>
            <a:ext cx="4375150" cy="1311275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1 647 515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застрахованных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 flipH="1">
            <a:off x="1057275" y="1285875"/>
            <a:ext cx="470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151 051</a:t>
            </a:r>
          </a:p>
          <a:p>
            <a:pPr eaLnBrk="0" hangingPunct="0"/>
            <a:r>
              <a:rPr lang="ru-RU" altLang="ru-RU" sz="4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страхователь</a:t>
            </a:r>
            <a:endParaRPr lang="ru-RU" altLang="ru-RU" sz="4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5"/>
          <p:cNvPicPr>
            <a:picLocks noChangeAspect="1" noChangeArrowheads="1"/>
          </p:cNvPicPr>
          <p:nvPr/>
        </p:nvPicPr>
        <p:blipFill>
          <a:blip r:embed="rId3"/>
          <a:srcRect b="34926"/>
          <a:stretch>
            <a:fillRect/>
          </a:stretch>
        </p:blipFill>
        <p:spPr bwMode="auto">
          <a:xfrm>
            <a:off x="6662738" y="1466850"/>
            <a:ext cx="164306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/>
          <p:cNvPicPr>
            <a:picLocks noChangeAspect="1" noChangeArrowheads="1"/>
          </p:cNvPicPr>
          <p:nvPr/>
        </p:nvPicPr>
        <p:blipFill>
          <a:blip r:embed="rId4"/>
          <a:srcRect r="3304" b="21651"/>
          <a:stretch>
            <a:fillRect/>
          </a:stretch>
        </p:blipFill>
        <p:spPr bwMode="auto">
          <a:xfrm>
            <a:off x="6561138" y="3533775"/>
            <a:ext cx="20542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0"/>
            <a:ext cx="7731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66750" y="5076825"/>
            <a:ext cx="68103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2018 году:</a:t>
            </a:r>
          </a:p>
          <a:p>
            <a:pPr eaLnBrk="0" hangingPunct="0"/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временной нетрудоспособности 1 211,4 тыс. листов </a:t>
            </a:r>
          </a:p>
          <a:p>
            <a:pPr eaLnBrk="0" hangingPunct="0"/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 – 32,0 тыс. случаев</a:t>
            </a:r>
          </a:p>
          <a:p>
            <a:pPr eaLnBrk="0" hangingPunct="0"/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уходу за ребенком 107,8  тыс. получателей</a:t>
            </a:r>
          </a:p>
          <a:p>
            <a:pPr eaLnBrk="0" hangingPunct="0"/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пособие на рождение ребенка  36,1 тыс. пособий</a:t>
            </a:r>
            <a:endParaRPr lang="ru-RU" altLang="ru-RU" sz="14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Прямоугольник 1"/>
          <p:cNvSpPr>
            <a:spLocks noChangeArrowheads="1"/>
          </p:cNvSpPr>
          <p:nvPr/>
        </p:nvSpPr>
        <p:spPr bwMode="auto">
          <a:xfrm rot="10800000" flipV="1">
            <a:off x="7527925" y="1223963"/>
            <a:ext cx="213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8" name="Прямоугольник 45"/>
          <p:cNvSpPr>
            <a:spLocks noChangeArrowheads="1"/>
          </p:cNvSpPr>
          <p:nvPr/>
        </p:nvSpPr>
        <p:spPr bwMode="auto">
          <a:xfrm>
            <a:off x="552450" y="1376363"/>
            <a:ext cx="8982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>
                <a:latin typeface="Times New Roman" pitchFamily="18" charset="0"/>
                <a:cs typeface="Times New Roman" pitchFamily="18" charset="0"/>
              </a:rPr>
              <a:t>Отделение Фонда направило страхователям более </a:t>
            </a:r>
            <a:r>
              <a:rPr lang="ru-RU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700000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>
                <a:latin typeface="Times New Roman" pitchFamily="18" charset="0"/>
                <a:cs typeface="Times New Roman" pitchFamily="18" charset="0"/>
              </a:rPr>
              <a:t>сообщений по электронной почте.</a:t>
            </a:r>
          </a:p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80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Прямоугольник 1"/>
          <p:cNvSpPr>
            <a:spLocks noChangeArrowheads="1"/>
          </p:cNvSpPr>
          <p:nvPr/>
        </p:nvSpPr>
        <p:spPr bwMode="auto">
          <a:xfrm rot="10800000" flipV="1">
            <a:off x="7527925" y="1223963"/>
            <a:ext cx="213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80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8138" y="676275"/>
            <a:ext cx="9328150" cy="5257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«Анкета о согласии на получение информации по каналам связи» размещена на сайте регионального отделения: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www.r66.fss.ru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«Проект информирование страхователей по электронной почте».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4288"/>
            <a:ext cx="746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38275" y="180975"/>
            <a:ext cx="7756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Реквизиты уплаты страховых взносов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890588" y="657225"/>
            <a:ext cx="936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обязательное страхование от несчастных случаев на производстве и профессиональных заболеваний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9050" y="1292225"/>
          <a:ext cx="7839075" cy="45545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581"/>
                <a:gridCol w="3844910"/>
                <a:gridCol w="3940392"/>
                <a:gridCol w="26581"/>
              </a:tblGrid>
              <a:tr h="697940">
                <a:tc>
                  <a:txBody>
                    <a:bodyPr/>
                    <a:lstStyle/>
                    <a:p>
                      <a:pPr algn="ctr"/>
                      <a:r>
                        <a:rPr lang="ru-RU" sz="200" dirty="0"/>
                        <a:t>Получатель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УФК по Свердловской области (Государственное учреждение - Свердловское региональное отделение Фонда социального страхования Российской Федерации)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  <a:tr h="431333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ИНН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6660013279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75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КПП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667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01001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005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СЧЕТ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40101810500000010010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723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Банк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Уральское ГУ Банка России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01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БИК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046577001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382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Взносы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393 102 02050 071000 160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676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Пени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393 102 02050 072100 160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071">
                <a:tc>
                  <a:txBody>
                    <a:bodyPr/>
                    <a:lstStyle/>
                    <a:p>
                      <a:pPr algn="ctr"/>
                      <a:endParaRPr lang="ru-RU" sz="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393 102 02050 073000 160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519" name="TextBox 7"/>
          <p:cNvSpPr txBox="1">
            <a:spLocks noChangeArrowheads="1"/>
          </p:cNvSpPr>
          <p:nvPr/>
        </p:nvSpPr>
        <p:spPr bwMode="auto">
          <a:xfrm>
            <a:off x="1241425" y="5934075"/>
            <a:ext cx="795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размещены на сайте Свердловского регионального отделения </a:t>
            </a:r>
            <a:r>
              <a:rPr lang="en-US" b="1">
                <a:latin typeface="Times New Roman" pitchFamily="18" charset="0"/>
                <a:cs typeface="Times New Roman" pitchFamily="18" charset="0"/>
                <a:hlinkClick r:id="rId4"/>
              </a:rPr>
              <a:t>www.r66.fss.ru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Раздел «для юридических лиц и ИП»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4288"/>
            <a:ext cx="806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957388" y="260350"/>
            <a:ext cx="671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Контакты филиалов отделения Фонда</a:t>
            </a:r>
          </a:p>
        </p:txBody>
      </p:sp>
      <p:sp>
        <p:nvSpPr>
          <p:cNvPr id="107523" name="TextBox 4"/>
          <p:cNvSpPr txBox="1">
            <a:spLocks noChangeArrowheads="1"/>
          </p:cNvSpPr>
          <p:nvPr/>
        </p:nvSpPr>
        <p:spPr bwMode="auto">
          <a:xfrm>
            <a:off x="161925" y="574675"/>
            <a:ext cx="466407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№ 1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624933, г. Карпинск, Почтамтская, д. 29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(34383) 3-16-67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d_fil_01@ro66.fss.ru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2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Адрес: 623851, г. Ирбит, ул. Советская, д. 93.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(34355) 6-62-34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E-mail: fil_02@ro66.fss.ru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3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Адрес: 622022, г. Нижний Тагил, ул. Выйская, д. 70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Телефон: (3435) 24-02-29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E-mail: b_fil_03@ro66.fss.ru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4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Адрес: 623101, г. Первоуральск, пр. Ильича, 13а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(3439) 64-15-10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E-mail: fil_04@ro66.fss.ru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4743450" y="742950"/>
            <a:ext cx="507841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5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623406, г. Каменск-Уральский, ул. Уральская, д. 43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(3439) 34-75-26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fil_05@ro66.fss.ru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13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620100, г. Екатеринбург, ул. Буторина, д. 6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(343) 211-89-70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fil_13@ro66.fss.ru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15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620144, г. Екатеринбург, ул. Айвазовского, д. 53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(343) 266-59-10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fil_15@ro66.fss.ru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Филиал 18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Адрес: 624992, г. Серов, ул. Луначарского, д. 91 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Телефон: (34385) 6-31-87 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fil_18@ro66.fss.ru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0"/>
          <p:cNvSpPr txBox="1">
            <a:spLocks noChangeArrowheads="1"/>
          </p:cNvSpPr>
          <p:nvPr/>
        </p:nvSpPr>
        <p:spPr bwMode="auto">
          <a:xfrm>
            <a:off x="130175" y="133350"/>
            <a:ext cx="9731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kumimoji="1" lang="ru-RU" altLang="ru-RU" sz="2800" b="1">
                <a:latin typeface="Times New Roman" pitchFamily="18" charset="0"/>
                <a:cs typeface="Times New Roman" pitchFamily="18" charset="0"/>
              </a:rPr>
              <a:t>ПЕРЕЧИСЛЕНИЕ ПОСОБИЙ РАБОТНИКАМ</a:t>
            </a:r>
          </a:p>
          <a:p>
            <a:pPr algn="ctr" eaLnBrk="0" hangingPunct="0"/>
            <a:endParaRPr lang="ru-RU" altLang="ru-RU" sz="28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809625" y="909638"/>
            <a:ext cx="8736013" cy="500062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809625" y="1733550"/>
            <a:ext cx="8736013" cy="48577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Пособие по беременности и родам</a:t>
            </a:r>
          </a:p>
        </p:txBody>
      </p:sp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809625" y="2493963"/>
            <a:ext cx="8677275" cy="868362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hangingPunct="0">
              <a:buFont typeface="Wingdings" pitchFamily="2" charset="2"/>
              <a:buChar char="ü"/>
              <a:defRPr/>
            </a:pPr>
            <a:endParaRPr lang="ru-RU" altLang="ru-RU" b="1" dirty="0">
              <a:solidFill>
                <a:srgbClr val="0070C0"/>
              </a:solidFill>
              <a:cs typeface="Arial" charset="0"/>
            </a:endParaRPr>
          </a:p>
          <a:p>
            <a:pPr marL="285750" indent="-285750" algn="ctr" eaLnBrk="0" hangingPunct="0">
              <a:defRPr/>
            </a:pPr>
            <a:r>
              <a:rPr lang="ru-RU" altLang="ru-RU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женщинам, вставшим на учет в ранние сроки беременности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endParaRPr lang="ru-RU" altLang="ru-RU" sz="3200" b="1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809625" y="3733800"/>
            <a:ext cx="8677275" cy="6286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на рождение ребенка</a:t>
            </a:r>
            <a:endParaRPr lang="ru-RU" alt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>
            <a:extLst/>
          </p:cNvPr>
          <p:cNvSpPr/>
          <p:nvPr/>
        </p:nvSpPr>
        <p:spPr>
          <a:xfrm>
            <a:off x="838200" y="4610100"/>
            <a:ext cx="8677275" cy="55245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по уходу за ребенком</a:t>
            </a:r>
            <a:endParaRPr lang="ru-RU" alt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868363" y="5457825"/>
            <a:ext cx="8677275" cy="126682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Оплата отпуска (сверх ежегодного оплачиваемого отпуска) на весь период лечения и проезда к месту лечения и обратно</a:t>
            </a:r>
            <a:endParaRPr lang="ru-RU" altLang="ru-RU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8"/>
          <p:cNvSpPr>
            <a:spLocks noGrp="1"/>
          </p:cNvSpPr>
          <p:nvPr>
            <p:ph type="title"/>
          </p:nvPr>
        </p:nvSpPr>
        <p:spPr>
          <a:xfrm>
            <a:off x="904875" y="0"/>
            <a:ext cx="8839200" cy="13255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Сроки направления документов для назначения пособия по временной нетрудоспособности в связи с материнством</a:t>
            </a:r>
          </a:p>
        </p:txBody>
      </p:sp>
      <p:pic>
        <p:nvPicPr>
          <p:cNvPr id="2662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AbramenkoEV\Desktop\доклад_Пилот\14179415819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17414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Diagram group"/>
          <p:cNvGrpSpPr/>
          <p:nvPr/>
        </p:nvGrpSpPr>
        <p:grpSpPr>
          <a:xfrm>
            <a:off x="4575868" y="1310323"/>
            <a:ext cx="2470724" cy="1847850"/>
            <a:chOff x="3998449" y="443652"/>
            <a:chExt cx="2363860" cy="236386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998449" y="443652"/>
              <a:ext cx="2363860" cy="2363860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sp3d z="-5400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-440331"/>
                <a:satOff val="-38085"/>
                <a:lumOff val="437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173038" y="563880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Работник</a:t>
            </a:r>
          </a:p>
        </p:txBody>
      </p:sp>
      <p:sp>
        <p:nvSpPr>
          <p:cNvPr id="26630" name="TextBox 13"/>
          <p:cNvSpPr txBox="1">
            <a:spLocks noChangeArrowheads="1"/>
          </p:cNvSpPr>
          <p:nvPr/>
        </p:nvSpPr>
        <p:spPr bwMode="auto">
          <a:xfrm>
            <a:off x="4362450" y="3195638"/>
            <a:ext cx="305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</a:p>
        </p:txBody>
      </p:sp>
      <p:sp>
        <p:nvSpPr>
          <p:cNvPr id="4" name="Стрелка вправо 3"/>
          <p:cNvSpPr/>
          <p:nvPr/>
        </p:nvSpPr>
        <p:spPr>
          <a:xfrm rot="20154939">
            <a:off x="1336675" y="2292350"/>
            <a:ext cx="2925763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 rot="-1451599">
            <a:off x="1455738" y="1697038"/>
            <a:ext cx="1754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6 месяцев</a:t>
            </a:r>
          </a:p>
        </p:txBody>
      </p:sp>
      <p:pic>
        <p:nvPicPr>
          <p:cNvPr id="2663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2238" y="3286125"/>
            <a:ext cx="21637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1542363">
            <a:off x="7310438" y="2416175"/>
            <a:ext cx="1489075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5" name="TextBox 5"/>
          <p:cNvSpPr txBox="1">
            <a:spLocks noChangeArrowheads="1"/>
          </p:cNvSpPr>
          <p:nvPr/>
        </p:nvSpPr>
        <p:spPr bwMode="auto">
          <a:xfrm rot="1530660">
            <a:off x="7473950" y="1828800"/>
            <a:ext cx="202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5 календарных дней</a:t>
            </a: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3330575" y="5246688"/>
            <a:ext cx="472440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3781425" y="5962650"/>
            <a:ext cx="427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10 календарных дней</a:t>
            </a:r>
          </a:p>
        </p:txBody>
      </p:sp>
      <p:sp>
        <p:nvSpPr>
          <p:cNvPr id="19" name="TextBox 18"/>
          <p:cNvSpPr txBox="1"/>
          <p:nvPr/>
        </p:nvSpPr>
        <p:spPr>
          <a:xfrm rot="20126599">
            <a:off x="1581150" y="2989263"/>
            <a:ext cx="27368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выплате пособия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53026" y="5214571"/>
            <a:ext cx="4257674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Первоначальная выплата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календарных дней, последующая с 1 по 15 число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месяца, следующего за месяцем, за который выплачивается пособие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43703" y="1248243"/>
            <a:ext cx="3966972" cy="35394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календарных дней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 дня получения заявления и документов или сведений, которые необходимы для назначения и выплаты соответствующего вида пособия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66800" y="33338"/>
            <a:ext cx="8658225" cy="865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Установленные сроки для назначения и выплаты пособий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90499" y="875157"/>
          <a:ext cx="4519803" cy="547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7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13" y="14288"/>
            <a:ext cx="7985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1"/>
          <p:cNvSpPr txBox="1">
            <a:spLocks noChangeArrowheads="1"/>
          </p:cNvSpPr>
          <p:nvPr/>
        </p:nvSpPr>
        <p:spPr bwMode="auto">
          <a:xfrm>
            <a:off x="895350" y="66675"/>
            <a:ext cx="850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ПРЕКРАЩЕНИЕ ПРАВА ЗАСТРАХОВАННОГО ЛИЦА НА ПОЛУЧЕНИЕ ЕЖЕМЕСЯЧНОГО ПОСОБИЯ ПО УХОДУ ЗА РЕБЕНКОМ</a:t>
            </a:r>
          </a:p>
        </p:txBody>
      </p:sp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104775" y="990600"/>
            <a:ext cx="990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Страхователь в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3-дневный срок </a:t>
            </a: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 в региональное отделение Фонда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уведомление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прекращении права </a:t>
            </a: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застрахованного лица на получение ежемесячного пособия по уходу за ребенком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следующих случаях</a:t>
            </a:r>
          </a:p>
        </p:txBody>
      </p:sp>
      <p:sp>
        <p:nvSpPr>
          <p:cNvPr id="16" name="Овал 15">
            <a:extLst/>
          </p:cNvPr>
          <p:cNvSpPr/>
          <p:nvPr/>
        </p:nvSpPr>
        <p:spPr>
          <a:xfrm>
            <a:off x="974725" y="1882775"/>
            <a:ext cx="1608138" cy="15113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26" name="Прямоугольник 7"/>
          <p:cNvSpPr>
            <a:spLocks noChangeArrowheads="1"/>
          </p:cNvSpPr>
          <p:nvPr/>
        </p:nvSpPr>
        <p:spPr bwMode="auto">
          <a:xfrm>
            <a:off x="228600" y="3503613"/>
            <a:ext cx="30861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с работником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отношений</a:t>
            </a:r>
          </a:p>
        </p:txBody>
      </p:sp>
      <p:pic>
        <p:nvPicPr>
          <p:cNvPr id="28677" name="Рисунок 23"/>
          <p:cNvPicPr>
            <a:picLocks noChangeAspect="1"/>
          </p:cNvPicPr>
          <p:nvPr/>
        </p:nvPicPr>
        <p:blipFill>
          <a:blip r:embed="rId3"/>
          <a:srcRect l="57372" t="19334" r="8609" b="21651"/>
          <a:stretch>
            <a:fillRect/>
          </a:stretch>
        </p:blipFill>
        <p:spPr bwMode="auto">
          <a:xfrm>
            <a:off x="1430338" y="2006600"/>
            <a:ext cx="7191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>
            <a:extLst/>
          </p:cNvPr>
          <p:cNvSpPr/>
          <p:nvPr/>
        </p:nvSpPr>
        <p:spPr>
          <a:xfrm>
            <a:off x="3924300" y="2416175"/>
            <a:ext cx="1643063" cy="150653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29" name="Прямоугольник 10"/>
          <p:cNvSpPr>
            <a:spLocks noChangeArrowheads="1"/>
          </p:cNvSpPr>
          <p:nvPr/>
        </p:nvSpPr>
        <p:spPr bwMode="auto">
          <a:xfrm>
            <a:off x="3516313" y="3984625"/>
            <a:ext cx="2840037" cy="738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(возобновление) его работы на условиях полного рабочего дня</a:t>
            </a:r>
          </a:p>
        </p:txBody>
      </p:sp>
      <p:pic>
        <p:nvPicPr>
          <p:cNvPr id="28680" name="Рисунок 29"/>
          <p:cNvPicPr>
            <a:picLocks noChangeAspect="1"/>
          </p:cNvPicPr>
          <p:nvPr/>
        </p:nvPicPr>
        <p:blipFill>
          <a:blip r:embed="rId4"/>
          <a:srcRect l="12782" t="6390" r="10519" b="16910"/>
          <a:stretch>
            <a:fillRect/>
          </a:stretch>
        </p:blipFill>
        <p:spPr bwMode="auto">
          <a:xfrm>
            <a:off x="4216400" y="2609850"/>
            <a:ext cx="10572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Прямоугольник 13"/>
          <p:cNvSpPr>
            <a:spLocks noChangeArrowheads="1"/>
          </p:cNvSpPr>
          <p:nvPr/>
        </p:nvSpPr>
        <p:spPr bwMode="auto">
          <a:xfrm>
            <a:off x="6526213" y="3394075"/>
            <a:ext cx="3208337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его ребенка,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лишение родительских прав</a:t>
            </a:r>
          </a:p>
        </p:txBody>
      </p:sp>
      <p:sp>
        <p:nvSpPr>
          <p:cNvPr id="34" name="Овал 33">
            <a:extLst/>
          </p:cNvPr>
          <p:cNvSpPr/>
          <p:nvPr/>
        </p:nvSpPr>
        <p:spPr>
          <a:xfrm>
            <a:off x="6986588" y="1785938"/>
            <a:ext cx="1647825" cy="15208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83" name="Рисунок 34"/>
          <p:cNvPicPr>
            <a:picLocks noChangeAspect="1"/>
          </p:cNvPicPr>
          <p:nvPr/>
        </p:nvPicPr>
        <p:blipFill>
          <a:blip r:embed="rId5"/>
          <a:srcRect l="7372" t="2100" r="10049" b="8652"/>
          <a:stretch>
            <a:fillRect/>
          </a:stretch>
        </p:blipFill>
        <p:spPr bwMode="auto">
          <a:xfrm>
            <a:off x="7361238" y="1985963"/>
            <a:ext cx="9001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Прямоугольник 15"/>
          <p:cNvSpPr>
            <a:spLocks noChangeArrowheads="1"/>
          </p:cNvSpPr>
          <p:nvPr/>
        </p:nvSpPr>
        <p:spPr bwMode="auto">
          <a:xfrm>
            <a:off x="193675" y="5772150"/>
            <a:ext cx="3190875" cy="738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ежегодный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лица, работающего на условиях неполного рабочего времени</a:t>
            </a:r>
          </a:p>
        </p:txBody>
      </p:sp>
      <p:sp>
        <p:nvSpPr>
          <p:cNvPr id="56335" name="Прямоугольник 17"/>
          <p:cNvSpPr>
            <a:spLocks noChangeArrowheads="1"/>
          </p:cNvSpPr>
          <p:nvPr/>
        </p:nvSpPr>
        <p:spPr bwMode="auto">
          <a:xfrm>
            <a:off x="3516313" y="6294438"/>
            <a:ext cx="2840037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отпуска по беременности и родам</a:t>
            </a:r>
          </a:p>
        </p:txBody>
      </p:sp>
      <p:sp>
        <p:nvSpPr>
          <p:cNvPr id="56336" name="TextBox 8"/>
          <p:cNvSpPr txBox="1">
            <a:spLocks noChangeArrowheads="1"/>
          </p:cNvSpPr>
          <p:nvPr/>
        </p:nvSpPr>
        <p:spPr bwMode="auto">
          <a:xfrm>
            <a:off x="6526213" y="5564188"/>
            <a:ext cx="3282950" cy="11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случая прекращения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обстоятельств, наличие которых  явилось основанием  для назначения и выплаты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пособия</a:t>
            </a:r>
          </a:p>
        </p:txBody>
      </p:sp>
      <p:sp>
        <p:nvSpPr>
          <p:cNvPr id="47" name="Овал 46">
            <a:extLst/>
          </p:cNvPr>
          <p:cNvSpPr/>
          <p:nvPr/>
        </p:nvSpPr>
        <p:spPr>
          <a:xfrm>
            <a:off x="955675" y="4197350"/>
            <a:ext cx="1608138" cy="15113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88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429125"/>
            <a:ext cx="11604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>
            <a:extLst/>
          </p:cNvPr>
          <p:cNvSpPr/>
          <p:nvPr/>
        </p:nvSpPr>
        <p:spPr>
          <a:xfrm>
            <a:off x="3870325" y="4722813"/>
            <a:ext cx="1606550" cy="15113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90" name="Рисунок 4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95775" y="4924425"/>
            <a:ext cx="9001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Овал 50">
            <a:extLst/>
          </p:cNvPr>
          <p:cNvSpPr/>
          <p:nvPr/>
        </p:nvSpPr>
        <p:spPr>
          <a:xfrm>
            <a:off x="7361238" y="4005263"/>
            <a:ext cx="1609725" cy="15081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92" name="Рисунок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3163" y="4294188"/>
            <a:ext cx="11382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638"/>
            <a:ext cx="8366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6895</TotalTime>
  <Words>2620</Words>
  <Application>Microsoft Office PowerPoint</Application>
  <PresentationFormat>Лист A4 (210x297 мм)</PresentationFormat>
  <Paragraphs>462</Paragraphs>
  <Slides>53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Переход Свердловской области на  «Прямые выплаты»</vt:lpstr>
      <vt:lpstr>Порядок уплаты страховых взносов при «зачетном принципе» </vt:lpstr>
      <vt:lpstr>Презентация PowerPoint</vt:lpstr>
      <vt:lpstr> Порядок уплаты страховых взносов при прямых выплатах </vt:lpstr>
      <vt:lpstr>Презентация PowerPoint</vt:lpstr>
      <vt:lpstr>Презентация PowerPoint</vt:lpstr>
      <vt:lpstr>Сроки направления документов для назначения пособия по временной нетрудоспособности в связи с материнством</vt:lpstr>
      <vt:lpstr>Установленные сроки для назначения и выплаты пособий</vt:lpstr>
      <vt:lpstr>Презентация PowerPoint</vt:lpstr>
      <vt:lpstr>Презентация PowerPoint</vt:lpstr>
      <vt:lpstr>Возмещение расходов страхователю на оплату  4 дополнительных выходных дней одному из родителей</vt:lpstr>
      <vt:lpstr>Возмещение расходов страхователю выплату социального пособия на погребение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взаимодействия ФСС и страхователя при предоставлении недостающих сведений</vt:lpstr>
      <vt:lpstr>ЭЛЕКТРОННЫЕ РЕЕСТРЫ СВЕДЕНИЙ  </vt:lpstr>
      <vt:lpstr>ФОРМЫ РЕЕСТРОВ  </vt:lpstr>
      <vt:lpstr>Презентация PowerPoint</vt:lpstr>
      <vt:lpstr>Важно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Проинформировать работников о возможных способах получения пособий: - на номер карты «МИР», (с 01.05.2019 Постановление Правительства РФ от 11.04.2019 № 419) - на банковский счет, который не предусматривает использование платежных карт - почтовый перевод </vt:lpstr>
      <vt:lpstr>Карта «МИР»- национальная платежная система  минимальный срок зачисления  надежная защита, независимость от  международных платежных систем </vt:lpstr>
      <vt:lpstr>Хранение документов, послуживших основанием для назначения и выплаты страхового обеспечения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churbanova</dc:creator>
  <cp:lastModifiedBy>san</cp:lastModifiedBy>
  <cp:revision>589</cp:revision>
  <cp:lastPrinted>2019-12-20T07:04:53Z</cp:lastPrinted>
  <dcterms:created xsi:type="dcterms:W3CDTF">2016-06-07T03:12:22Z</dcterms:created>
  <dcterms:modified xsi:type="dcterms:W3CDTF">2019-12-30T05:25:20Z</dcterms:modified>
</cp:coreProperties>
</file>