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9"/>
  </p:notesMasterIdLst>
  <p:sldIdLst>
    <p:sldId id="327" r:id="rId2"/>
    <p:sldId id="425" r:id="rId3"/>
    <p:sldId id="424" r:id="rId4"/>
    <p:sldId id="426" r:id="rId5"/>
    <p:sldId id="431" r:id="rId6"/>
    <p:sldId id="429" r:id="rId7"/>
    <p:sldId id="432" r:id="rId8"/>
    <p:sldId id="451" r:id="rId9"/>
    <p:sldId id="446" r:id="rId10"/>
    <p:sldId id="484" r:id="rId11"/>
    <p:sldId id="486" r:id="rId12"/>
    <p:sldId id="428" r:id="rId13"/>
    <p:sldId id="485" r:id="rId14"/>
    <p:sldId id="457" r:id="rId15"/>
    <p:sldId id="458" r:id="rId16"/>
    <p:sldId id="447" r:id="rId17"/>
    <p:sldId id="427" r:id="rId18"/>
    <p:sldId id="430" r:id="rId19"/>
    <p:sldId id="472" r:id="rId20"/>
    <p:sldId id="467" r:id="rId21"/>
    <p:sldId id="459" r:id="rId22"/>
    <p:sldId id="478" r:id="rId23"/>
    <p:sldId id="488" r:id="rId24"/>
    <p:sldId id="449" r:id="rId25"/>
    <p:sldId id="475" r:id="rId26"/>
    <p:sldId id="482" r:id="rId27"/>
    <p:sldId id="481" r:id="rId28"/>
    <p:sldId id="474" r:id="rId29"/>
    <p:sldId id="464" r:id="rId30"/>
    <p:sldId id="433" r:id="rId31"/>
    <p:sldId id="406" r:id="rId32"/>
    <p:sldId id="418" r:id="rId33"/>
    <p:sldId id="376" r:id="rId34"/>
    <p:sldId id="417" r:id="rId35"/>
    <p:sldId id="434" r:id="rId36"/>
    <p:sldId id="421" r:id="rId37"/>
    <p:sldId id="476" r:id="rId38"/>
    <p:sldId id="377" r:id="rId39"/>
    <p:sldId id="361" r:id="rId40"/>
    <p:sldId id="461" r:id="rId41"/>
    <p:sldId id="401" r:id="rId42"/>
    <p:sldId id="497" r:id="rId43"/>
    <p:sldId id="435" r:id="rId44"/>
    <p:sldId id="413" r:id="rId45"/>
    <p:sldId id="483" r:id="rId46"/>
    <p:sldId id="436" r:id="rId47"/>
    <p:sldId id="452" r:id="rId48"/>
    <p:sldId id="463" r:id="rId49"/>
    <p:sldId id="369" r:id="rId50"/>
    <p:sldId id="439" r:id="rId51"/>
    <p:sldId id="479" r:id="rId52"/>
    <p:sldId id="489" r:id="rId53"/>
    <p:sldId id="490" r:id="rId54"/>
    <p:sldId id="492" r:id="rId55"/>
    <p:sldId id="493" r:id="rId56"/>
    <p:sldId id="498" r:id="rId57"/>
    <p:sldId id="480" r:id="rId58"/>
  </p:sldIdLst>
  <p:sldSz cx="9906000" cy="6858000" type="A4"/>
  <p:notesSz cx="6858000" cy="99472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5CE2"/>
    <a:srgbClr val="FF3300"/>
    <a:srgbClr val="6E5CD8"/>
    <a:srgbClr val="990000"/>
    <a:srgbClr val="00CC00"/>
    <a:srgbClr val="00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9175" autoAdjust="0"/>
  </p:normalViewPr>
  <p:slideViewPr>
    <p:cSldViewPr snapToGrid="0">
      <p:cViewPr>
        <p:scale>
          <a:sx n="110" d="100"/>
          <a:sy n="110" d="100"/>
        </p:scale>
        <p:origin x="-72" y="21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hyperlink" Target="http://www.gosuslugi.ru/"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gosuslugi.ru/"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65EDD-C5B2-47D4-BE1B-D9A902168526}" type="doc">
      <dgm:prSet loTypeId="urn:microsoft.com/office/officeart/2005/8/layout/vList6" loCatId="list" qsTypeId="urn:microsoft.com/office/officeart/2005/8/quickstyle/3d2" qsCatId="3D" csTypeId="urn:microsoft.com/office/officeart/2005/8/colors/colorful3" csCatId="colorful" phldr="1"/>
      <dgm:spPr/>
      <dgm:t>
        <a:bodyPr/>
        <a:lstStyle/>
        <a:p>
          <a:endParaRPr lang="ru-RU"/>
        </a:p>
      </dgm:t>
    </dgm:pt>
    <dgm:pt modelId="{3247171F-D5BF-46FC-9132-D363FE471A7F}">
      <dgm:prSet phldrT="[Текст]" custT="1"/>
      <dgm:spPr>
        <a:noFill/>
        <a:effectLst/>
      </dgm:spPr>
      <dgm:t>
        <a:bodyPr/>
        <a:lstStyle/>
        <a:p>
          <a:r>
            <a:rPr lang="ru-RU" sz="1800" b="1" dirty="0" smtClean="0">
              <a:solidFill>
                <a:schemeClr val="tx2">
                  <a:lumMod val="60000"/>
                  <a:lumOff val="40000"/>
                </a:schemeClr>
              </a:solidFill>
              <a:latin typeface="Times New Roman" pitchFamily="18" charset="0"/>
              <a:cs typeface="Times New Roman" pitchFamily="18" charset="0"/>
            </a:rPr>
            <a:t>Пособие по временной нетрудоспособности</a:t>
          </a:r>
          <a:endParaRPr lang="ru-RU" sz="1800" b="1" dirty="0">
            <a:solidFill>
              <a:schemeClr val="tx2">
                <a:lumMod val="60000"/>
                <a:lumOff val="40000"/>
              </a:schemeClr>
            </a:solidFill>
            <a:latin typeface="Times New Roman" pitchFamily="18" charset="0"/>
            <a:cs typeface="Times New Roman" pitchFamily="18" charset="0"/>
          </a:endParaRPr>
        </a:p>
      </dgm:t>
    </dgm:pt>
    <dgm:pt modelId="{8C73DB2F-7B71-489F-954E-BB6B1C940C91}" type="parTrans" cxnId="{ECC92C84-D7DA-4CA8-ADAD-789CD11122D7}">
      <dgm:prSet/>
      <dgm:spPr/>
      <dgm:t>
        <a:bodyPr/>
        <a:lstStyle/>
        <a:p>
          <a:endParaRPr lang="ru-RU"/>
        </a:p>
      </dgm:t>
    </dgm:pt>
    <dgm:pt modelId="{63D7177F-5679-451A-9971-8F0973C85D34}" type="sibTrans" cxnId="{ECC92C84-D7DA-4CA8-ADAD-789CD11122D7}">
      <dgm:prSet/>
      <dgm:spPr/>
      <dgm:t>
        <a:bodyPr/>
        <a:lstStyle/>
        <a:p>
          <a:endParaRPr lang="ru-RU"/>
        </a:p>
      </dgm:t>
    </dgm:pt>
    <dgm:pt modelId="{AA4D89DE-D842-4F20-84BC-D3BD60746B9F}">
      <dgm:prSet phldrT="[Текст]" custT="1"/>
      <dgm:spPr>
        <a:noFill/>
        <a:effectLst/>
      </dgm:spPr>
      <dgm:t>
        <a:bodyPr/>
        <a:lstStyle/>
        <a:p>
          <a:r>
            <a:rPr lang="ru-RU" sz="1600" b="1" dirty="0" smtClean="0">
              <a:solidFill>
                <a:schemeClr val="tx2">
                  <a:lumMod val="60000"/>
                  <a:lumOff val="40000"/>
                </a:schemeClr>
              </a:solidFill>
              <a:latin typeface="Times New Roman" pitchFamily="18" charset="0"/>
              <a:cs typeface="Times New Roman" pitchFamily="18" charset="0"/>
            </a:rPr>
            <a:t>Единовременное пособие, женщинам, вставшим на учет в ранние сроки беременности</a:t>
          </a:r>
          <a:endParaRPr lang="ru-RU" sz="1600" b="1" dirty="0">
            <a:solidFill>
              <a:schemeClr val="tx2">
                <a:lumMod val="60000"/>
                <a:lumOff val="40000"/>
              </a:schemeClr>
            </a:solidFill>
            <a:latin typeface="Times New Roman" pitchFamily="18" charset="0"/>
            <a:cs typeface="Times New Roman" pitchFamily="18" charset="0"/>
          </a:endParaRPr>
        </a:p>
      </dgm:t>
    </dgm:pt>
    <dgm:pt modelId="{87E9FE77-F0E9-4361-9DA2-3AF8C051FBE5}" type="parTrans" cxnId="{D67FC0B8-6AC4-4113-9EEA-34967AA4FA43}">
      <dgm:prSet/>
      <dgm:spPr/>
      <dgm:t>
        <a:bodyPr/>
        <a:lstStyle/>
        <a:p>
          <a:endParaRPr lang="ru-RU"/>
        </a:p>
      </dgm:t>
    </dgm:pt>
    <dgm:pt modelId="{D6142BC2-EB3C-4F7B-8185-39BD8643976B}" type="sibTrans" cxnId="{D67FC0B8-6AC4-4113-9EEA-34967AA4FA43}">
      <dgm:prSet/>
      <dgm:spPr/>
      <dgm:t>
        <a:bodyPr/>
        <a:lstStyle/>
        <a:p>
          <a:endParaRPr lang="ru-RU"/>
        </a:p>
      </dgm:t>
    </dgm:pt>
    <dgm:pt modelId="{F2FF9982-298A-4409-BA77-ACE515C54719}">
      <dgm:prSet phldrT="[Текст]"/>
      <dgm:spPr>
        <a:noFill/>
        <a:effectLst/>
      </dgm:spPr>
      <dgm:t>
        <a:bodyPr/>
        <a:lstStyle/>
        <a:p>
          <a:r>
            <a:rPr lang="ru-RU" b="1" dirty="0" smtClean="0">
              <a:solidFill>
                <a:schemeClr val="tx2">
                  <a:lumMod val="60000"/>
                  <a:lumOff val="40000"/>
                </a:schemeClr>
              </a:solidFill>
              <a:latin typeface="Times New Roman" pitchFamily="18" charset="0"/>
              <a:cs typeface="Times New Roman" pitchFamily="18" charset="0"/>
            </a:rPr>
            <a:t>Единовременное пособие при рождении ребенка</a:t>
          </a:r>
          <a:endParaRPr lang="ru-RU" b="1" dirty="0">
            <a:solidFill>
              <a:schemeClr val="tx2">
                <a:lumMod val="60000"/>
                <a:lumOff val="40000"/>
              </a:schemeClr>
            </a:solidFill>
            <a:latin typeface="Times New Roman" pitchFamily="18" charset="0"/>
            <a:cs typeface="Times New Roman" pitchFamily="18" charset="0"/>
          </a:endParaRPr>
        </a:p>
      </dgm:t>
    </dgm:pt>
    <dgm:pt modelId="{B19DF98B-8B87-48D5-875D-6B9BF5B8FB9E}" type="parTrans" cxnId="{9C603681-EDAF-4454-8358-D59667DBC395}">
      <dgm:prSet/>
      <dgm:spPr/>
      <dgm:t>
        <a:bodyPr/>
        <a:lstStyle/>
        <a:p>
          <a:endParaRPr lang="ru-RU"/>
        </a:p>
      </dgm:t>
    </dgm:pt>
    <dgm:pt modelId="{1571AC1D-4480-44D9-8484-2FFBEE165F98}" type="sibTrans" cxnId="{9C603681-EDAF-4454-8358-D59667DBC395}">
      <dgm:prSet/>
      <dgm:spPr/>
      <dgm:t>
        <a:bodyPr/>
        <a:lstStyle/>
        <a:p>
          <a:endParaRPr lang="ru-RU"/>
        </a:p>
      </dgm:t>
    </dgm:pt>
    <dgm:pt modelId="{16CC0A64-1D17-4BE4-92AD-61702D2D2A1D}">
      <dgm:prSet phldrT="[Текст]"/>
      <dgm:spPr>
        <a:noFill/>
        <a:effectLst/>
      </dgm:spPr>
      <dgm:t>
        <a:bodyPr/>
        <a:lstStyle/>
        <a:p>
          <a:r>
            <a:rPr lang="ru-RU" b="1" dirty="0" smtClean="0">
              <a:solidFill>
                <a:schemeClr val="tx2">
                  <a:lumMod val="60000"/>
                  <a:lumOff val="40000"/>
                </a:schemeClr>
              </a:solidFill>
            </a:rPr>
            <a:t>Ежемесячные пособие по уходу за ребенком до полутора лет</a:t>
          </a:r>
          <a:endParaRPr lang="ru-RU" b="1" dirty="0">
            <a:solidFill>
              <a:schemeClr val="tx2">
                <a:lumMod val="60000"/>
                <a:lumOff val="40000"/>
              </a:schemeClr>
            </a:solidFill>
          </a:endParaRPr>
        </a:p>
      </dgm:t>
    </dgm:pt>
    <dgm:pt modelId="{7CF12F74-DB5E-41BE-B1DB-A965ADF2B9D8}" type="parTrans" cxnId="{CCCA792C-1DF1-4F4B-AF03-327987C49138}">
      <dgm:prSet/>
      <dgm:spPr/>
      <dgm:t>
        <a:bodyPr/>
        <a:lstStyle/>
        <a:p>
          <a:endParaRPr lang="ru-RU"/>
        </a:p>
      </dgm:t>
    </dgm:pt>
    <dgm:pt modelId="{0D8A980A-708E-495C-B060-734280FF4BBB}" type="sibTrans" cxnId="{CCCA792C-1DF1-4F4B-AF03-327987C49138}">
      <dgm:prSet/>
      <dgm:spPr/>
      <dgm:t>
        <a:bodyPr/>
        <a:lstStyle/>
        <a:p>
          <a:endParaRPr lang="ru-RU"/>
        </a:p>
      </dgm:t>
    </dgm:pt>
    <dgm:pt modelId="{A3E8C0DD-6111-4859-A91E-199A0DEAC8F4}">
      <dgm:prSet phldrT="[Текст]" custT="1"/>
      <dgm:spPr>
        <a:noFill/>
        <a:effectLst/>
      </dgm:spPr>
      <dgm:t>
        <a:bodyPr/>
        <a:lstStyle/>
        <a:p>
          <a:r>
            <a:rPr lang="ru-RU" sz="1800" b="1" dirty="0" smtClean="0">
              <a:solidFill>
                <a:schemeClr val="tx2">
                  <a:lumMod val="60000"/>
                  <a:lumOff val="40000"/>
                </a:schemeClr>
              </a:solidFill>
              <a:latin typeface="Times New Roman" pitchFamily="18" charset="0"/>
              <a:cs typeface="Times New Roman" pitchFamily="18" charset="0"/>
            </a:rPr>
            <a:t>Пособие по беременности и родам</a:t>
          </a:r>
          <a:endParaRPr lang="ru-RU" sz="1800" b="1" dirty="0">
            <a:solidFill>
              <a:schemeClr val="tx2">
                <a:lumMod val="60000"/>
                <a:lumOff val="40000"/>
              </a:schemeClr>
            </a:solidFill>
            <a:latin typeface="Times New Roman" pitchFamily="18" charset="0"/>
            <a:cs typeface="Times New Roman" pitchFamily="18" charset="0"/>
          </a:endParaRPr>
        </a:p>
      </dgm:t>
    </dgm:pt>
    <dgm:pt modelId="{4F978F3B-8D53-4769-A34E-919DC1DFB61F}" type="parTrans" cxnId="{AA55238F-0DFC-4B47-99E7-363D2D53B173}">
      <dgm:prSet/>
      <dgm:spPr/>
      <dgm:t>
        <a:bodyPr/>
        <a:lstStyle/>
        <a:p>
          <a:endParaRPr lang="ru-RU"/>
        </a:p>
      </dgm:t>
    </dgm:pt>
    <dgm:pt modelId="{E3F4C709-A61B-4285-98F0-599F3DE406CE}" type="sibTrans" cxnId="{AA55238F-0DFC-4B47-99E7-363D2D53B173}">
      <dgm:prSet/>
      <dgm:spPr/>
      <dgm:t>
        <a:bodyPr/>
        <a:lstStyle/>
        <a:p>
          <a:endParaRPr lang="ru-RU"/>
        </a:p>
      </dgm:t>
    </dgm:pt>
    <dgm:pt modelId="{76D0D7A2-7BCE-4F35-B3D2-759E132D9763}" type="pres">
      <dgm:prSet presAssocID="{AA365EDD-C5B2-47D4-BE1B-D9A902168526}" presName="Name0" presStyleCnt="0">
        <dgm:presLayoutVars>
          <dgm:dir/>
          <dgm:animLvl val="lvl"/>
          <dgm:resizeHandles/>
        </dgm:presLayoutVars>
      </dgm:prSet>
      <dgm:spPr/>
      <dgm:t>
        <a:bodyPr/>
        <a:lstStyle/>
        <a:p>
          <a:endParaRPr lang="ru-RU"/>
        </a:p>
      </dgm:t>
    </dgm:pt>
    <dgm:pt modelId="{892258B5-4218-44C6-90E5-6AA389258A2D}" type="pres">
      <dgm:prSet presAssocID="{3247171F-D5BF-46FC-9132-D363FE471A7F}" presName="linNode" presStyleCnt="0"/>
      <dgm:spPr/>
    </dgm:pt>
    <dgm:pt modelId="{7FB518E8-F9F1-4F8B-83E7-5698FCA3631E}" type="pres">
      <dgm:prSet presAssocID="{3247171F-D5BF-46FC-9132-D363FE471A7F}" presName="parentShp" presStyleLbl="node1" presStyleIdx="0" presStyleCnt="5" custScaleX="182051" custScaleY="84930">
        <dgm:presLayoutVars>
          <dgm:bulletEnabled val="1"/>
        </dgm:presLayoutVars>
      </dgm:prSet>
      <dgm:spPr/>
      <dgm:t>
        <a:bodyPr/>
        <a:lstStyle/>
        <a:p>
          <a:endParaRPr lang="ru-RU"/>
        </a:p>
      </dgm:t>
    </dgm:pt>
    <dgm:pt modelId="{0822BC4F-7F9F-4EE3-95AB-B50033A5FEED}" type="pres">
      <dgm:prSet presAssocID="{3247171F-D5BF-46FC-9132-D363FE471A7F}" presName="childShp" presStyleLbl="bgAccFollowNode1" presStyleIdx="0" presStyleCnt="5" custScaleY="53960">
        <dgm:presLayoutVars>
          <dgm:bulletEnabled val="1"/>
        </dgm:presLayoutVars>
      </dgm:prSet>
      <dgm:spPr>
        <a:prstGeom prst="rightArrow">
          <a:avLst/>
        </a:prstGeom>
      </dgm:spPr>
      <dgm:t>
        <a:bodyPr/>
        <a:lstStyle/>
        <a:p>
          <a:endParaRPr lang="ru-RU"/>
        </a:p>
      </dgm:t>
    </dgm:pt>
    <dgm:pt modelId="{E7CF9E69-0903-4128-B037-E795591CEAFA}" type="pres">
      <dgm:prSet presAssocID="{63D7177F-5679-451A-9971-8F0973C85D34}" presName="spacing" presStyleCnt="0"/>
      <dgm:spPr/>
    </dgm:pt>
    <dgm:pt modelId="{AD5C4A68-BBD9-47E0-9627-CEA030C8C96D}" type="pres">
      <dgm:prSet presAssocID="{A3E8C0DD-6111-4859-A91E-199A0DEAC8F4}" presName="linNode" presStyleCnt="0"/>
      <dgm:spPr/>
    </dgm:pt>
    <dgm:pt modelId="{56152464-AB46-49BD-BA82-1F4592DEA8CE}" type="pres">
      <dgm:prSet presAssocID="{A3E8C0DD-6111-4859-A91E-199A0DEAC8F4}" presName="parentShp" presStyleLbl="node1" presStyleIdx="1" presStyleCnt="5" custScaleX="173584">
        <dgm:presLayoutVars>
          <dgm:bulletEnabled val="1"/>
        </dgm:presLayoutVars>
      </dgm:prSet>
      <dgm:spPr/>
      <dgm:t>
        <a:bodyPr/>
        <a:lstStyle/>
        <a:p>
          <a:endParaRPr lang="ru-RU"/>
        </a:p>
      </dgm:t>
    </dgm:pt>
    <dgm:pt modelId="{25EF91E1-8976-4C71-8230-57E15FF5B3C4}" type="pres">
      <dgm:prSet presAssocID="{A3E8C0DD-6111-4859-A91E-199A0DEAC8F4}" presName="childShp" presStyleLbl="bgAccFollowNode1" presStyleIdx="1" presStyleCnt="5" custScaleY="38896">
        <dgm:presLayoutVars>
          <dgm:bulletEnabled val="1"/>
        </dgm:presLayoutVars>
      </dgm:prSet>
      <dgm:spPr/>
    </dgm:pt>
    <dgm:pt modelId="{BD8CF085-28E6-4270-A47C-8E32741B0BED}" type="pres">
      <dgm:prSet presAssocID="{E3F4C709-A61B-4285-98F0-599F3DE406CE}" presName="spacing" presStyleCnt="0"/>
      <dgm:spPr/>
    </dgm:pt>
    <dgm:pt modelId="{398158A5-F4E0-4D3D-B593-2343B1E9A3DD}" type="pres">
      <dgm:prSet presAssocID="{AA4D89DE-D842-4F20-84BC-D3BD60746B9F}" presName="linNode" presStyleCnt="0"/>
      <dgm:spPr/>
    </dgm:pt>
    <dgm:pt modelId="{FAA47462-AB07-4E29-BA98-C617E6043667}" type="pres">
      <dgm:prSet presAssocID="{AA4D89DE-D842-4F20-84BC-D3BD60746B9F}" presName="parentShp" presStyleLbl="node1" presStyleIdx="2" presStyleCnt="5" custScaleX="173584">
        <dgm:presLayoutVars>
          <dgm:bulletEnabled val="1"/>
        </dgm:presLayoutVars>
      </dgm:prSet>
      <dgm:spPr/>
      <dgm:t>
        <a:bodyPr/>
        <a:lstStyle/>
        <a:p>
          <a:endParaRPr lang="ru-RU"/>
        </a:p>
      </dgm:t>
    </dgm:pt>
    <dgm:pt modelId="{DACDB314-374C-4F75-A2A9-2FAD3811EDE4}" type="pres">
      <dgm:prSet presAssocID="{AA4D89DE-D842-4F20-84BC-D3BD60746B9F}" presName="childShp" presStyleLbl="bgAccFollowNode1" presStyleIdx="2" presStyleCnt="5" custScaleY="47185">
        <dgm:presLayoutVars>
          <dgm:bulletEnabled val="1"/>
        </dgm:presLayoutVars>
      </dgm:prSet>
      <dgm:spPr/>
    </dgm:pt>
    <dgm:pt modelId="{70D03E22-110D-4A38-B4AC-78E47B719174}" type="pres">
      <dgm:prSet presAssocID="{D6142BC2-EB3C-4F7B-8185-39BD8643976B}" presName="spacing" presStyleCnt="0"/>
      <dgm:spPr/>
    </dgm:pt>
    <dgm:pt modelId="{6001589C-8FED-48E3-AA8E-05C47AB62E6C}" type="pres">
      <dgm:prSet presAssocID="{F2FF9982-298A-4409-BA77-ACE515C54719}" presName="linNode" presStyleCnt="0"/>
      <dgm:spPr/>
    </dgm:pt>
    <dgm:pt modelId="{18131441-DF26-4C74-8049-4FC0AC721BDC}" type="pres">
      <dgm:prSet presAssocID="{F2FF9982-298A-4409-BA77-ACE515C54719}" presName="parentShp" presStyleLbl="node1" presStyleIdx="3" presStyleCnt="5" custScaleX="171616">
        <dgm:presLayoutVars>
          <dgm:bulletEnabled val="1"/>
        </dgm:presLayoutVars>
      </dgm:prSet>
      <dgm:spPr/>
      <dgm:t>
        <a:bodyPr/>
        <a:lstStyle/>
        <a:p>
          <a:endParaRPr lang="ru-RU"/>
        </a:p>
      </dgm:t>
    </dgm:pt>
    <dgm:pt modelId="{CB309BE4-2029-41DE-92B1-6B85CEBD2C10}" type="pres">
      <dgm:prSet presAssocID="{F2FF9982-298A-4409-BA77-ACE515C54719}" presName="childShp" presStyleLbl="bgAccFollowNode1" presStyleIdx="3" presStyleCnt="5" custScaleY="45217" custLinFactNeighborX="2564" custLinFactNeighborY="-1264">
        <dgm:presLayoutVars>
          <dgm:bulletEnabled val="1"/>
        </dgm:presLayoutVars>
      </dgm:prSet>
      <dgm:spPr/>
    </dgm:pt>
    <dgm:pt modelId="{3C5BC297-2BDB-4FBF-98EB-3D7B26D47701}" type="pres">
      <dgm:prSet presAssocID="{1571AC1D-4480-44D9-8484-2FFBEE165F98}" presName="spacing" presStyleCnt="0"/>
      <dgm:spPr/>
    </dgm:pt>
    <dgm:pt modelId="{D70F0327-2497-4550-8130-DC66FA7E4D61}" type="pres">
      <dgm:prSet presAssocID="{16CC0A64-1D17-4BE4-92AD-61702D2D2A1D}" presName="linNode" presStyleCnt="0"/>
      <dgm:spPr/>
    </dgm:pt>
    <dgm:pt modelId="{B2B59976-3A84-497A-A373-FCE26D906E53}" type="pres">
      <dgm:prSet presAssocID="{16CC0A64-1D17-4BE4-92AD-61702D2D2A1D}" presName="parentShp" presStyleLbl="node1" presStyleIdx="4" presStyleCnt="5" custScaleX="157537">
        <dgm:presLayoutVars>
          <dgm:bulletEnabled val="1"/>
        </dgm:presLayoutVars>
      </dgm:prSet>
      <dgm:spPr/>
      <dgm:t>
        <a:bodyPr/>
        <a:lstStyle/>
        <a:p>
          <a:endParaRPr lang="ru-RU"/>
        </a:p>
      </dgm:t>
    </dgm:pt>
    <dgm:pt modelId="{9D6207C8-ED38-49D5-B763-D7D2FD9A094F}" type="pres">
      <dgm:prSet presAssocID="{16CC0A64-1D17-4BE4-92AD-61702D2D2A1D}" presName="childShp" presStyleLbl="bgAccFollowNode1" presStyleIdx="4" presStyleCnt="5" custScaleY="41475" custLinFactNeighborY="185">
        <dgm:presLayoutVars>
          <dgm:bulletEnabled val="1"/>
        </dgm:presLayoutVars>
      </dgm:prSet>
      <dgm:spPr/>
    </dgm:pt>
  </dgm:ptLst>
  <dgm:cxnLst>
    <dgm:cxn modelId="{EF8478FE-D7A3-4667-A1A3-799F349841E9}" type="presOf" srcId="{AA365EDD-C5B2-47D4-BE1B-D9A902168526}" destId="{76D0D7A2-7BCE-4F35-B3D2-759E132D9763}" srcOrd="0" destOrd="0" presId="urn:microsoft.com/office/officeart/2005/8/layout/vList6"/>
    <dgm:cxn modelId="{8A3C59C0-E3A8-4B2E-BB2E-AD8AD11BF493}" type="presOf" srcId="{3247171F-D5BF-46FC-9132-D363FE471A7F}" destId="{7FB518E8-F9F1-4F8B-83E7-5698FCA3631E}" srcOrd="0" destOrd="0" presId="urn:microsoft.com/office/officeart/2005/8/layout/vList6"/>
    <dgm:cxn modelId="{CCCA792C-1DF1-4F4B-AF03-327987C49138}" srcId="{AA365EDD-C5B2-47D4-BE1B-D9A902168526}" destId="{16CC0A64-1D17-4BE4-92AD-61702D2D2A1D}" srcOrd="4" destOrd="0" parTransId="{7CF12F74-DB5E-41BE-B1DB-A965ADF2B9D8}" sibTransId="{0D8A980A-708E-495C-B060-734280FF4BBB}"/>
    <dgm:cxn modelId="{D67FC0B8-6AC4-4113-9EEA-34967AA4FA43}" srcId="{AA365EDD-C5B2-47D4-BE1B-D9A902168526}" destId="{AA4D89DE-D842-4F20-84BC-D3BD60746B9F}" srcOrd="2" destOrd="0" parTransId="{87E9FE77-F0E9-4361-9DA2-3AF8C051FBE5}" sibTransId="{D6142BC2-EB3C-4F7B-8185-39BD8643976B}"/>
    <dgm:cxn modelId="{9C603681-EDAF-4454-8358-D59667DBC395}" srcId="{AA365EDD-C5B2-47D4-BE1B-D9A902168526}" destId="{F2FF9982-298A-4409-BA77-ACE515C54719}" srcOrd="3" destOrd="0" parTransId="{B19DF98B-8B87-48D5-875D-6B9BF5B8FB9E}" sibTransId="{1571AC1D-4480-44D9-8484-2FFBEE165F98}"/>
    <dgm:cxn modelId="{D92F1EAA-C2AB-4A2E-8264-3E9CA8ABBABB}" type="presOf" srcId="{A3E8C0DD-6111-4859-A91E-199A0DEAC8F4}" destId="{56152464-AB46-49BD-BA82-1F4592DEA8CE}" srcOrd="0" destOrd="0" presId="urn:microsoft.com/office/officeart/2005/8/layout/vList6"/>
    <dgm:cxn modelId="{3B53684E-CCC4-4C73-A5B9-EDE5E8EFFE21}" type="presOf" srcId="{16CC0A64-1D17-4BE4-92AD-61702D2D2A1D}" destId="{B2B59976-3A84-497A-A373-FCE26D906E53}" srcOrd="0" destOrd="0" presId="urn:microsoft.com/office/officeart/2005/8/layout/vList6"/>
    <dgm:cxn modelId="{33EEAB59-FAF3-413A-85DD-88BBBC6C9EA1}" type="presOf" srcId="{F2FF9982-298A-4409-BA77-ACE515C54719}" destId="{18131441-DF26-4C74-8049-4FC0AC721BDC}" srcOrd="0" destOrd="0" presId="urn:microsoft.com/office/officeart/2005/8/layout/vList6"/>
    <dgm:cxn modelId="{ECC92C84-D7DA-4CA8-ADAD-789CD11122D7}" srcId="{AA365EDD-C5B2-47D4-BE1B-D9A902168526}" destId="{3247171F-D5BF-46FC-9132-D363FE471A7F}" srcOrd="0" destOrd="0" parTransId="{8C73DB2F-7B71-489F-954E-BB6B1C940C91}" sibTransId="{63D7177F-5679-451A-9971-8F0973C85D34}"/>
    <dgm:cxn modelId="{45697B70-8F89-4B41-9FB0-18D1E5278593}" type="presOf" srcId="{AA4D89DE-D842-4F20-84BC-D3BD60746B9F}" destId="{FAA47462-AB07-4E29-BA98-C617E6043667}" srcOrd="0" destOrd="0" presId="urn:microsoft.com/office/officeart/2005/8/layout/vList6"/>
    <dgm:cxn modelId="{AA55238F-0DFC-4B47-99E7-363D2D53B173}" srcId="{AA365EDD-C5B2-47D4-BE1B-D9A902168526}" destId="{A3E8C0DD-6111-4859-A91E-199A0DEAC8F4}" srcOrd="1" destOrd="0" parTransId="{4F978F3B-8D53-4769-A34E-919DC1DFB61F}" sibTransId="{E3F4C709-A61B-4285-98F0-599F3DE406CE}"/>
    <dgm:cxn modelId="{AE4F2986-502A-4F77-B579-BFBFD61756E1}" type="presParOf" srcId="{76D0D7A2-7BCE-4F35-B3D2-759E132D9763}" destId="{892258B5-4218-44C6-90E5-6AA389258A2D}" srcOrd="0" destOrd="0" presId="urn:microsoft.com/office/officeart/2005/8/layout/vList6"/>
    <dgm:cxn modelId="{B168059A-EC88-43FF-8261-BE74697F77B7}" type="presParOf" srcId="{892258B5-4218-44C6-90E5-6AA389258A2D}" destId="{7FB518E8-F9F1-4F8B-83E7-5698FCA3631E}" srcOrd="0" destOrd="0" presId="urn:microsoft.com/office/officeart/2005/8/layout/vList6"/>
    <dgm:cxn modelId="{58B5230C-9861-4C94-9318-19E9F25136AB}" type="presParOf" srcId="{892258B5-4218-44C6-90E5-6AA389258A2D}" destId="{0822BC4F-7F9F-4EE3-95AB-B50033A5FEED}" srcOrd="1" destOrd="0" presId="urn:microsoft.com/office/officeart/2005/8/layout/vList6"/>
    <dgm:cxn modelId="{0DA0BD60-CCF3-44CC-91C2-8AC9537E3460}" type="presParOf" srcId="{76D0D7A2-7BCE-4F35-B3D2-759E132D9763}" destId="{E7CF9E69-0903-4128-B037-E795591CEAFA}" srcOrd="1" destOrd="0" presId="urn:microsoft.com/office/officeart/2005/8/layout/vList6"/>
    <dgm:cxn modelId="{794F8A51-3321-4109-AFDF-714E0DAF7BB1}" type="presParOf" srcId="{76D0D7A2-7BCE-4F35-B3D2-759E132D9763}" destId="{AD5C4A68-BBD9-47E0-9627-CEA030C8C96D}" srcOrd="2" destOrd="0" presId="urn:microsoft.com/office/officeart/2005/8/layout/vList6"/>
    <dgm:cxn modelId="{08D0D3A0-22ED-42A3-9C0B-42937C7C1E04}" type="presParOf" srcId="{AD5C4A68-BBD9-47E0-9627-CEA030C8C96D}" destId="{56152464-AB46-49BD-BA82-1F4592DEA8CE}" srcOrd="0" destOrd="0" presId="urn:microsoft.com/office/officeart/2005/8/layout/vList6"/>
    <dgm:cxn modelId="{AC987461-9F77-4E05-9980-6D82D7221386}" type="presParOf" srcId="{AD5C4A68-BBD9-47E0-9627-CEA030C8C96D}" destId="{25EF91E1-8976-4C71-8230-57E15FF5B3C4}" srcOrd="1" destOrd="0" presId="urn:microsoft.com/office/officeart/2005/8/layout/vList6"/>
    <dgm:cxn modelId="{B6DE5DAB-8C81-4355-B4D6-251B5FF7029C}" type="presParOf" srcId="{76D0D7A2-7BCE-4F35-B3D2-759E132D9763}" destId="{BD8CF085-28E6-4270-A47C-8E32741B0BED}" srcOrd="3" destOrd="0" presId="urn:microsoft.com/office/officeart/2005/8/layout/vList6"/>
    <dgm:cxn modelId="{E6FE88AB-151A-49ED-B737-FDC0607BBDDF}" type="presParOf" srcId="{76D0D7A2-7BCE-4F35-B3D2-759E132D9763}" destId="{398158A5-F4E0-4D3D-B593-2343B1E9A3DD}" srcOrd="4" destOrd="0" presId="urn:microsoft.com/office/officeart/2005/8/layout/vList6"/>
    <dgm:cxn modelId="{C16C05AD-1F2F-41C0-BF26-A8B8A06E4118}" type="presParOf" srcId="{398158A5-F4E0-4D3D-B593-2343B1E9A3DD}" destId="{FAA47462-AB07-4E29-BA98-C617E6043667}" srcOrd="0" destOrd="0" presId="urn:microsoft.com/office/officeart/2005/8/layout/vList6"/>
    <dgm:cxn modelId="{60128673-2DB7-4525-9B0D-DE5CFCD9A909}" type="presParOf" srcId="{398158A5-F4E0-4D3D-B593-2343B1E9A3DD}" destId="{DACDB314-374C-4F75-A2A9-2FAD3811EDE4}" srcOrd="1" destOrd="0" presId="urn:microsoft.com/office/officeart/2005/8/layout/vList6"/>
    <dgm:cxn modelId="{A8DE6649-CB27-4E70-AA0A-226F3ED5C21E}" type="presParOf" srcId="{76D0D7A2-7BCE-4F35-B3D2-759E132D9763}" destId="{70D03E22-110D-4A38-B4AC-78E47B719174}" srcOrd="5" destOrd="0" presId="urn:microsoft.com/office/officeart/2005/8/layout/vList6"/>
    <dgm:cxn modelId="{260218A3-29F3-4787-883A-6378E572DA11}" type="presParOf" srcId="{76D0D7A2-7BCE-4F35-B3D2-759E132D9763}" destId="{6001589C-8FED-48E3-AA8E-05C47AB62E6C}" srcOrd="6" destOrd="0" presId="urn:microsoft.com/office/officeart/2005/8/layout/vList6"/>
    <dgm:cxn modelId="{A2A69FFA-F65A-45C2-9CEB-F367ACF9271B}" type="presParOf" srcId="{6001589C-8FED-48E3-AA8E-05C47AB62E6C}" destId="{18131441-DF26-4C74-8049-4FC0AC721BDC}" srcOrd="0" destOrd="0" presId="urn:microsoft.com/office/officeart/2005/8/layout/vList6"/>
    <dgm:cxn modelId="{04FCC4F6-A0F4-4627-B9BB-7F6687593FC8}" type="presParOf" srcId="{6001589C-8FED-48E3-AA8E-05C47AB62E6C}" destId="{CB309BE4-2029-41DE-92B1-6B85CEBD2C10}" srcOrd="1" destOrd="0" presId="urn:microsoft.com/office/officeart/2005/8/layout/vList6"/>
    <dgm:cxn modelId="{FEB0A641-5947-4265-B4DC-46EE2A7B154A}" type="presParOf" srcId="{76D0D7A2-7BCE-4F35-B3D2-759E132D9763}" destId="{3C5BC297-2BDB-4FBF-98EB-3D7B26D47701}" srcOrd="7" destOrd="0" presId="urn:microsoft.com/office/officeart/2005/8/layout/vList6"/>
    <dgm:cxn modelId="{C21A453A-9692-4DC1-9C9E-D63B2749C222}" type="presParOf" srcId="{76D0D7A2-7BCE-4F35-B3D2-759E132D9763}" destId="{D70F0327-2497-4550-8130-DC66FA7E4D61}" srcOrd="8" destOrd="0" presId="urn:microsoft.com/office/officeart/2005/8/layout/vList6"/>
    <dgm:cxn modelId="{572B989D-45B7-4FD1-AE8A-10AD4512A984}" type="presParOf" srcId="{D70F0327-2497-4550-8130-DC66FA7E4D61}" destId="{B2B59976-3A84-497A-A373-FCE26D906E53}" srcOrd="0" destOrd="0" presId="urn:microsoft.com/office/officeart/2005/8/layout/vList6"/>
    <dgm:cxn modelId="{A2AE2D39-5F53-4DE0-990F-402B3D32A921}" type="presParOf" srcId="{D70F0327-2497-4550-8130-DC66FA7E4D61}" destId="{9D6207C8-ED38-49D5-B763-D7D2FD9A094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6F68F-3470-4D0C-9FF4-DD9686B0AB7C}" type="doc">
      <dgm:prSet loTypeId="urn:microsoft.com/office/officeart/2005/8/layout/hList6" loCatId="list" qsTypeId="urn:microsoft.com/office/officeart/2005/8/quickstyle/simple3" qsCatId="simple" csTypeId="urn:microsoft.com/office/officeart/2005/8/colors/accent1_2#10" csCatId="accent1" phldr="1"/>
      <dgm:spPr/>
      <dgm:t>
        <a:bodyPr/>
        <a:lstStyle/>
        <a:p>
          <a:endParaRPr lang="ru-RU"/>
        </a:p>
      </dgm:t>
    </dgm:pt>
    <dgm:pt modelId="{BC51354F-2EC9-4A90-9A37-13C70559871A}">
      <dgm:prSet phldrT="[Текст]" custT="1"/>
      <dgm:spPr/>
      <dgm:t>
        <a:bodyPr/>
        <a:lstStyle/>
        <a:p>
          <a:r>
            <a:rPr lang="ru-RU" sz="1700" b="1" dirty="0" smtClean="0"/>
            <a:t>Порядок подтверждения основного вида экономической деятельности страхователя </a:t>
          </a:r>
        </a:p>
        <a:p>
          <a:endParaRPr lang="ru-RU" sz="1700" b="1" dirty="0" smtClean="0"/>
        </a:p>
        <a:p>
          <a:endParaRPr lang="ru-RU" sz="1700" b="1" dirty="0" smtClean="0"/>
        </a:p>
        <a:p>
          <a:r>
            <a:rPr lang="ru-RU" sz="1700" b="1" dirty="0" smtClean="0"/>
            <a:t>Приказ </a:t>
          </a:r>
          <a:r>
            <a:rPr lang="ru-RU" sz="1700" b="1" dirty="0" err="1" smtClean="0"/>
            <a:t>Минздравсоцразвития</a:t>
          </a:r>
          <a:r>
            <a:rPr lang="ru-RU" sz="1700" b="1" dirty="0" smtClean="0"/>
            <a:t> России от 31.01.2006 </a:t>
          </a:r>
          <a:br>
            <a:rPr lang="ru-RU" sz="1700" b="1" dirty="0" smtClean="0"/>
          </a:br>
          <a:r>
            <a:rPr lang="ru-RU" sz="1700" b="1" dirty="0" smtClean="0"/>
            <a:t>№ 55)</a:t>
          </a:r>
          <a:endParaRPr lang="ru-RU" sz="1700" b="1" dirty="0"/>
        </a:p>
      </dgm:t>
    </dgm:pt>
    <dgm:pt modelId="{B7CC0B89-24C5-4C2B-A97B-C8AEA7C62A7C}" type="parTrans" cxnId="{6409E823-955A-4150-BC3C-827597C384C7}">
      <dgm:prSet/>
      <dgm:spPr/>
      <dgm:t>
        <a:bodyPr/>
        <a:lstStyle/>
        <a:p>
          <a:endParaRPr lang="ru-RU"/>
        </a:p>
      </dgm:t>
    </dgm:pt>
    <dgm:pt modelId="{AF6B0900-A439-44B6-81AB-40E27C74B5AB}" type="sibTrans" cxnId="{6409E823-955A-4150-BC3C-827597C384C7}">
      <dgm:prSet/>
      <dgm:spPr/>
      <dgm:t>
        <a:bodyPr/>
        <a:lstStyle/>
        <a:p>
          <a:endParaRPr lang="ru-RU"/>
        </a:p>
      </dgm:t>
    </dgm:pt>
    <dgm:pt modelId="{A3B9CE0F-C810-4C20-9640-36AC0E2410B4}">
      <dgm:prSet phldrT="[Текст]" custT="1"/>
      <dgm:spPr/>
      <dgm:t>
        <a:bodyPr/>
        <a:lstStyle/>
        <a:p>
          <a:r>
            <a:rPr lang="ru-RU" sz="1600" b="1" dirty="0" smtClean="0"/>
            <a:t>Административный регламент по предоставлению государственной услуги по подтверждению основного вида экономической деятельности страхователя  </a:t>
          </a:r>
        </a:p>
        <a:p>
          <a:r>
            <a:rPr lang="ru-RU" sz="1600" b="1" dirty="0" smtClean="0"/>
            <a:t>Приказ Фонда социального страхования Российской Федерации от 25.04.2019 </a:t>
          </a:r>
          <a:br>
            <a:rPr lang="ru-RU" sz="1600" b="1" dirty="0" smtClean="0"/>
          </a:br>
          <a:r>
            <a:rPr lang="ru-RU" sz="1600" b="1" dirty="0" smtClean="0"/>
            <a:t>№ 230</a:t>
          </a:r>
          <a:endParaRPr lang="ru-RU" sz="1600" b="1" dirty="0"/>
        </a:p>
      </dgm:t>
    </dgm:pt>
    <dgm:pt modelId="{10D0A1E4-7486-41F8-976B-7C28AF9C4CFB}" type="parTrans" cxnId="{13564B0D-E133-4A8C-BCCC-0C1663C54EE5}">
      <dgm:prSet/>
      <dgm:spPr/>
      <dgm:t>
        <a:bodyPr/>
        <a:lstStyle/>
        <a:p>
          <a:endParaRPr lang="ru-RU"/>
        </a:p>
      </dgm:t>
    </dgm:pt>
    <dgm:pt modelId="{85FE2A87-9176-48A8-8CF3-E1C543FB89C5}" type="sibTrans" cxnId="{13564B0D-E133-4A8C-BCCC-0C1663C54EE5}">
      <dgm:prSet/>
      <dgm:spPr/>
      <dgm:t>
        <a:bodyPr/>
        <a:lstStyle/>
        <a:p>
          <a:endParaRPr lang="ru-RU"/>
        </a:p>
      </dgm:t>
    </dgm:pt>
    <dgm:pt modelId="{888FD0B0-996F-49A4-9F00-ABD80FE7749E}">
      <dgm:prSet phldrT="[Текст]" custT="1"/>
      <dgm:spPr/>
      <dgm:t>
        <a:bodyPr/>
        <a:lstStyle/>
        <a:p>
          <a:r>
            <a:rPr lang="ru-RU" sz="1700" b="1" dirty="0" smtClean="0"/>
            <a:t>Правила отнесения видов экономической деятельности к классу профессионального риска </a:t>
          </a:r>
        </a:p>
        <a:p>
          <a:endParaRPr lang="ru-RU" sz="1700" b="1" dirty="0" smtClean="0"/>
        </a:p>
        <a:p>
          <a:endParaRPr lang="ru-RU" sz="1700" b="1" dirty="0" smtClean="0"/>
        </a:p>
        <a:p>
          <a:r>
            <a:rPr lang="ru-RU" sz="1700" b="1" dirty="0" smtClean="0"/>
            <a:t>Постановление Правительства Российской Федерации от 01.12.2005 </a:t>
          </a:r>
          <a:br>
            <a:rPr lang="ru-RU" sz="1700" b="1" dirty="0" smtClean="0"/>
          </a:br>
          <a:r>
            <a:rPr lang="ru-RU" sz="1700" b="1" dirty="0" smtClean="0"/>
            <a:t>№ 713  </a:t>
          </a:r>
          <a:endParaRPr lang="ru-RU" sz="1700" b="1" dirty="0"/>
        </a:p>
      </dgm:t>
    </dgm:pt>
    <dgm:pt modelId="{0B433119-A716-43E8-9E48-B0B6D29FAE39}" type="parTrans" cxnId="{48F9C4DB-9202-4B65-8910-5ABD159BC3A0}">
      <dgm:prSet/>
      <dgm:spPr/>
      <dgm:t>
        <a:bodyPr/>
        <a:lstStyle/>
        <a:p>
          <a:endParaRPr lang="ru-RU"/>
        </a:p>
      </dgm:t>
    </dgm:pt>
    <dgm:pt modelId="{D56D5C18-2070-475B-AE18-0DCCA8779BEF}" type="sibTrans" cxnId="{48F9C4DB-9202-4B65-8910-5ABD159BC3A0}">
      <dgm:prSet/>
      <dgm:spPr/>
      <dgm:t>
        <a:bodyPr/>
        <a:lstStyle/>
        <a:p>
          <a:endParaRPr lang="ru-RU"/>
        </a:p>
      </dgm:t>
    </dgm:pt>
    <dgm:pt modelId="{7C9B5442-34D7-4FA7-8E62-49AFD245B596}" type="pres">
      <dgm:prSet presAssocID="{3D76F68F-3470-4D0C-9FF4-DD9686B0AB7C}" presName="Name0" presStyleCnt="0">
        <dgm:presLayoutVars>
          <dgm:dir/>
          <dgm:resizeHandles val="exact"/>
        </dgm:presLayoutVars>
      </dgm:prSet>
      <dgm:spPr/>
      <dgm:t>
        <a:bodyPr/>
        <a:lstStyle/>
        <a:p>
          <a:endParaRPr lang="ru-RU"/>
        </a:p>
      </dgm:t>
    </dgm:pt>
    <dgm:pt modelId="{C41736A4-F994-4788-8A6B-6033D0942A67}" type="pres">
      <dgm:prSet presAssocID="{BC51354F-2EC9-4A90-9A37-13C70559871A}" presName="node" presStyleLbl="node1" presStyleIdx="0" presStyleCnt="3">
        <dgm:presLayoutVars>
          <dgm:bulletEnabled val="1"/>
        </dgm:presLayoutVars>
      </dgm:prSet>
      <dgm:spPr/>
      <dgm:t>
        <a:bodyPr/>
        <a:lstStyle/>
        <a:p>
          <a:endParaRPr lang="ru-RU"/>
        </a:p>
      </dgm:t>
    </dgm:pt>
    <dgm:pt modelId="{3CA329C9-0A2A-456E-A73F-A4839AC0EB94}" type="pres">
      <dgm:prSet presAssocID="{AF6B0900-A439-44B6-81AB-40E27C74B5AB}" presName="sibTrans" presStyleCnt="0"/>
      <dgm:spPr/>
    </dgm:pt>
    <dgm:pt modelId="{BCB3B4FD-583B-46E2-B120-CEB31B5DB179}" type="pres">
      <dgm:prSet presAssocID="{A3B9CE0F-C810-4C20-9640-36AC0E2410B4}" presName="node" presStyleLbl="node1" presStyleIdx="1" presStyleCnt="3">
        <dgm:presLayoutVars>
          <dgm:bulletEnabled val="1"/>
        </dgm:presLayoutVars>
      </dgm:prSet>
      <dgm:spPr/>
      <dgm:t>
        <a:bodyPr/>
        <a:lstStyle/>
        <a:p>
          <a:endParaRPr lang="ru-RU"/>
        </a:p>
      </dgm:t>
    </dgm:pt>
    <dgm:pt modelId="{B86823D7-A2DD-4BD7-B68F-3DAE79A26B9F}" type="pres">
      <dgm:prSet presAssocID="{85FE2A87-9176-48A8-8CF3-E1C543FB89C5}" presName="sibTrans" presStyleCnt="0"/>
      <dgm:spPr/>
    </dgm:pt>
    <dgm:pt modelId="{22B9DC43-7A0F-403C-BDE1-2FBB0899F53F}" type="pres">
      <dgm:prSet presAssocID="{888FD0B0-996F-49A4-9F00-ABD80FE7749E}" presName="node" presStyleLbl="node1" presStyleIdx="2" presStyleCnt="3">
        <dgm:presLayoutVars>
          <dgm:bulletEnabled val="1"/>
        </dgm:presLayoutVars>
      </dgm:prSet>
      <dgm:spPr/>
      <dgm:t>
        <a:bodyPr/>
        <a:lstStyle/>
        <a:p>
          <a:endParaRPr lang="ru-RU"/>
        </a:p>
      </dgm:t>
    </dgm:pt>
  </dgm:ptLst>
  <dgm:cxnLst>
    <dgm:cxn modelId="{48F9C4DB-9202-4B65-8910-5ABD159BC3A0}" srcId="{3D76F68F-3470-4D0C-9FF4-DD9686B0AB7C}" destId="{888FD0B0-996F-49A4-9F00-ABD80FE7749E}" srcOrd="2" destOrd="0" parTransId="{0B433119-A716-43E8-9E48-B0B6D29FAE39}" sibTransId="{D56D5C18-2070-475B-AE18-0DCCA8779BEF}"/>
    <dgm:cxn modelId="{A05157AD-CF97-4D38-8A7F-9A73C20E5B31}" type="presOf" srcId="{888FD0B0-996F-49A4-9F00-ABD80FE7749E}" destId="{22B9DC43-7A0F-403C-BDE1-2FBB0899F53F}" srcOrd="0" destOrd="0" presId="urn:microsoft.com/office/officeart/2005/8/layout/hList6"/>
    <dgm:cxn modelId="{DC3FF871-08D6-4546-BD5D-AD7FE9425612}" type="presOf" srcId="{3D76F68F-3470-4D0C-9FF4-DD9686B0AB7C}" destId="{7C9B5442-34D7-4FA7-8E62-49AFD245B596}" srcOrd="0" destOrd="0" presId="urn:microsoft.com/office/officeart/2005/8/layout/hList6"/>
    <dgm:cxn modelId="{B8FDAAA0-F3A9-4C79-8758-CDB2C770DDDD}" type="presOf" srcId="{A3B9CE0F-C810-4C20-9640-36AC0E2410B4}" destId="{BCB3B4FD-583B-46E2-B120-CEB31B5DB179}" srcOrd="0" destOrd="0" presId="urn:microsoft.com/office/officeart/2005/8/layout/hList6"/>
    <dgm:cxn modelId="{308F8E0F-E22E-4B3D-9324-175A2D4523B3}" type="presOf" srcId="{BC51354F-2EC9-4A90-9A37-13C70559871A}" destId="{C41736A4-F994-4788-8A6B-6033D0942A67}" srcOrd="0" destOrd="0" presId="urn:microsoft.com/office/officeart/2005/8/layout/hList6"/>
    <dgm:cxn modelId="{13564B0D-E133-4A8C-BCCC-0C1663C54EE5}" srcId="{3D76F68F-3470-4D0C-9FF4-DD9686B0AB7C}" destId="{A3B9CE0F-C810-4C20-9640-36AC0E2410B4}" srcOrd="1" destOrd="0" parTransId="{10D0A1E4-7486-41F8-976B-7C28AF9C4CFB}" sibTransId="{85FE2A87-9176-48A8-8CF3-E1C543FB89C5}"/>
    <dgm:cxn modelId="{6409E823-955A-4150-BC3C-827597C384C7}" srcId="{3D76F68F-3470-4D0C-9FF4-DD9686B0AB7C}" destId="{BC51354F-2EC9-4A90-9A37-13C70559871A}" srcOrd="0" destOrd="0" parTransId="{B7CC0B89-24C5-4C2B-A97B-C8AEA7C62A7C}" sibTransId="{AF6B0900-A439-44B6-81AB-40E27C74B5AB}"/>
    <dgm:cxn modelId="{44EB6A45-A186-4236-AE4C-7318B7A70BCE}" type="presParOf" srcId="{7C9B5442-34D7-4FA7-8E62-49AFD245B596}" destId="{C41736A4-F994-4788-8A6B-6033D0942A67}" srcOrd="0" destOrd="0" presId="urn:microsoft.com/office/officeart/2005/8/layout/hList6"/>
    <dgm:cxn modelId="{7348980A-9844-4EB2-9D8C-55FF92AABA23}" type="presParOf" srcId="{7C9B5442-34D7-4FA7-8E62-49AFD245B596}" destId="{3CA329C9-0A2A-456E-A73F-A4839AC0EB94}" srcOrd="1" destOrd="0" presId="urn:microsoft.com/office/officeart/2005/8/layout/hList6"/>
    <dgm:cxn modelId="{6401B52C-826D-48F3-827C-FF44A2DA8854}" type="presParOf" srcId="{7C9B5442-34D7-4FA7-8E62-49AFD245B596}" destId="{BCB3B4FD-583B-46E2-B120-CEB31B5DB179}" srcOrd="2" destOrd="0" presId="urn:microsoft.com/office/officeart/2005/8/layout/hList6"/>
    <dgm:cxn modelId="{89A7D706-1030-42D4-9FD7-3A3A75FC4052}" type="presParOf" srcId="{7C9B5442-34D7-4FA7-8E62-49AFD245B596}" destId="{B86823D7-A2DD-4BD7-B68F-3DAE79A26B9F}" srcOrd="3" destOrd="0" presId="urn:microsoft.com/office/officeart/2005/8/layout/hList6"/>
    <dgm:cxn modelId="{CF52B557-988F-4F15-8A1F-C3DC5FE3B093}" type="presParOf" srcId="{7C9B5442-34D7-4FA7-8E62-49AFD245B596}" destId="{22B9DC43-7A0F-403C-BDE1-2FBB0899F53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D1DF0-6389-4622-9182-7C8891116F00}" type="doc">
      <dgm:prSet loTypeId="urn:microsoft.com/office/officeart/2005/8/layout/vList2" loCatId="list" qsTypeId="urn:microsoft.com/office/officeart/2005/8/quickstyle/simple3" qsCatId="simple" csTypeId="urn:microsoft.com/office/officeart/2005/8/colors/accent1_2#11" csCatId="accent1" phldr="1"/>
      <dgm:spPr/>
      <dgm:t>
        <a:bodyPr/>
        <a:lstStyle/>
        <a:p>
          <a:endParaRPr lang="ru-RU"/>
        </a:p>
      </dgm:t>
    </dgm:pt>
    <dgm:pt modelId="{78CAE77E-408E-4F56-A099-C70CF4C45A08}">
      <dgm:prSet phldrT="[Текст]"/>
      <dgm:spPr/>
      <dgm:t>
        <a:bodyPr/>
        <a:lstStyle/>
        <a:p>
          <a:r>
            <a:rPr lang="ru-RU" b="1" dirty="0" smtClean="0"/>
            <a:t>Портал государственных и муниципальных услуг </a:t>
          </a:r>
          <a:r>
            <a:rPr lang="ru-RU" dirty="0" smtClean="0"/>
            <a:t>- </a:t>
          </a:r>
          <a:r>
            <a:rPr lang="ru-RU" u="sng" dirty="0" smtClean="0">
              <a:hlinkClick xmlns:r="http://schemas.openxmlformats.org/officeDocument/2006/relationships" r:id="rId1"/>
            </a:rPr>
            <a:t>www.gosuslugi.ru</a:t>
          </a:r>
          <a:endParaRPr lang="ru-RU" dirty="0"/>
        </a:p>
      </dgm:t>
    </dgm:pt>
    <dgm:pt modelId="{CC1416BB-2B9A-47E0-88BF-26948E5AD3D8}" type="parTrans" cxnId="{91401F66-9FF5-4AB1-9A8D-CBB000AE1E01}">
      <dgm:prSet/>
      <dgm:spPr/>
      <dgm:t>
        <a:bodyPr/>
        <a:lstStyle/>
        <a:p>
          <a:endParaRPr lang="ru-RU"/>
        </a:p>
      </dgm:t>
    </dgm:pt>
    <dgm:pt modelId="{A8978BD5-85C7-4F41-A440-01A4A8135A47}" type="sibTrans" cxnId="{91401F66-9FF5-4AB1-9A8D-CBB000AE1E01}">
      <dgm:prSet/>
      <dgm:spPr/>
      <dgm:t>
        <a:bodyPr/>
        <a:lstStyle/>
        <a:p>
          <a:endParaRPr lang="ru-RU"/>
        </a:p>
      </dgm:t>
    </dgm:pt>
    <dgm:pt modelId="{F6B02C59-D460-4605-9E6C-47FB8BDD7005}">
      <dgm:prSet phldrT="[Текст]"/>
      <dgm:spPr/>
      <dgm:t>
        <a:bodyPr/>
        <a:lstStyle/>
        <a:p>
          <a:r>
            <a:rPr lang="ru-RU" dirty="0" smtClean="0"/>
            <a:t>Оператор электронной отчетности (Контур-Экстерн (СКБ Контур), </a:t>
          </a:r>
          <a:r>
            <a:rPr lang="ru-RU" dirty="0" err="1" smtClean="0"/>
            <a:t>Сбис</a:t>
          </a:r>
          <a:r>
            <a:rPr lang="ru-RU" dirty="0" smtClean="0"/>
            <a:t> (Тензор), </a:t>
          </a:r>
          <a:br>
            <a:rPr lang="ru-RU" dirty="0" smtClean="0"/>
          </a:br>
          <a:r>
            <a:rPr lang="ru-RU" dirty="0" smtClean="0"/>
            <a:t>1С и другие).</a:t>
          </a:r>
          <a:endParaRPr lang="ru-RU" dirty="0"/>
        </a:p>
      </dgm:t>
    </dgm:pt>
    <dgm:pt modelId="{9F5BC098-9207-4552-B1B8-EADC01C69D05}" type="parTrans" cxnId="{A5FCB7D2-F35D-4A12-8972-8394B4BED905}">
      <dgm:prSet/>
      <dgm:spPr/>
      <dgm:t>
        <a:bodyPr/>
        <a:lstStyle/>
        <a:p>
          <a:endParaRPr lang="ru-RU"/>
        </a:p>
      </dgm:t>
    </dgm:pt>
    <dgm:pt modelId="{85F0C09D-97D6-48B9-B904-9372D2AB261D}" type="sibTrans" cxnId="{A5FCB7D2-F35D-4A12-8972-8394B4BED905}">
      <dgm:prSet/>
      <dgm:spPr/>
      <dgm:t>
        <a:bodyPr/>
        <a:lstStyle/>
        <a:p>
          <a:endParaRPr lang="ru-RU"/>
        </a:p>
      </dgm:t>
    </dgm:pt>
    <dgm:pt modelId="{D53173C0-49B5-4B76-9D34-9EFE316EAC81}" type="pres">
      <dgm:prSet presAssocID="{CA9D1DF0-6389-4622-9182-7C8891116F00}" presName="linear" presStyleCnt="0">
        <dgm:presLayoutVars>
          <dgm:animLvl val="lvl"/>
          <dgm:resizeHandles val="exact"/>
        </dgm:presLayoutVars>
      </dgm:prSet>
      <dgm:spPr/>
      <dgm:t>
        <a:bodyPr/>
        <a:lstStyle/>
        <a:p>
          <a:endParaRPr lang="ru-RU"/>
        </a:p>
      </dgm:t>
    </dgm:pt>
    <dgm:pt modelId="{0F74EA8C-1E23-443D-B6FB-DE8134A93704}" type="pres">
      <dgm:prSet presAssocID="{78CAE77E-408E-4F56-A099-C70CF4C45A08}" presName="parentText" presStyleLbl="node1" presStyleIdx="0" presStyleCnt="2" custLinFactY="106784" custLinFactNeighborX="0" custLinFactNeighborY="200000">
        <dgm:presLayoutVars>
          <dgm:chMax val="0"/>
          <dgm:bulletEnabled val="1"/>
        </dgm:presLayoutVars>
      </dgm:prSet>
      <dgm:spPr/>
      <dgm:t>
        <a:bodyPr/>
        <a:lstStyle/>
        <a:p>
          <a:endParaRPr lang="ru-RU"/>
        </a:p>
      </dgm:t>
    </dgm:pt>
    <dgm:pt modelId="{D0D16A35-2080-4109-AAE7-2AB70B482C2E}" type="pres">
      <dgm:prSet presAssocID="{A8978BD5-85C7-4F41-A440-01A4A8135A47}" presName="spacer" presStyleCnt="0"/>
      <dgm:spPr/>
    </dgm:pt>
    <dgm:pt modelId="{00F3044F-ADE8-4F16-BB8D-15877A8C8673}" type="pres">
      <dgm:prSet presAssocID="{F6B02C59-D460-4605-9E6C-47FB8BDD7005}" presName="parentText" presStyleLbl="node1" presStyleIdx="1" presStyleCnt="2" custLinFactY="-121703" custLinFactNeighborX="2418" custLinFactNeighborY="-200000">
        <dgm:presLayoutVars>
          <dgm:chMax val="0"/>
          <dgm:bulletEnabled val="1"/>
        </dgm:presLayoutVars>
      </dgm:prSet>
      <dgm:spPr/>
      <dgm:t>
        <a:bodyPr/>
        <a:lstStyle/>
        <a:p>
          <a:endParaRPr lang="ru-RU"/>
        </a:p>
      </dgm:t>
    </dgm:pt>
  </dgm:ptLst>
  <dgm:cxnLst>
    <dgm:cxn modelId="{7475028B-F7CF-4781-837D-A020093EC9AE}" type="presOf" srcId="{F6B02C59-D460-4605-9E6C-47FB8BDD7005}" destId="{00F3044F-ADE8-4F16-BB8D-15877A8C8673}" srcOrd="0" destOrd="0" presId="urn:microsoft.com/office/officeart/2005/8/layout/vList2"/>
    <dgm:cxn modelId="{A5FCB7D2-F35D-4A12-8972-8394B4BED905}" srcId="{CA9D1DF0-6389-4622-9182-7C8891116F00}" destId="{F6B02C59-D460-4605-9E6C-47FB8BDD7005}" srcOrd="1" destOrd="0" parTransId="{9F5BC098-9207-4552-B1B8-EADC01C69D05}" sibTransId="{85F0C09D-97D6-48B9-B904-9372D2AB261D}"/>
    <dgm:cxn modelId="{91401F66-9FF5-4AB1-9A8D-CBB000AE1E01}" srcId="{CA9D1DF0-6389-4622-9182-7C8891116F00}" destId="{78CAE77E-408E-4F56-A099-C70CF4C45A08}" srcOrd="0" destOrd="0" parTransId="{CC1416BB-2B9A-47E0-88BF-26948E5AD3D8}" sibTransId="{A8978BD5-85C7-4F41-A440-01A4A8135A47}"/>
    <dgm:cxn modelId="{5E4BD348-E65A-491C-A8EF-81AC5917337A}" type="presOf" srcId="{CA9D1DF0-6389-4622-9182-7C8891116F00}" destId="{D53173C0-49B5-4B76-9D34-9EFE316EAC81}" srcOrd="0" destOrd="0" presId="urn:microsoft.com/office/officeart/2005/8/layout/vList2"/>
    <dgm:cxn modelId="{310AC6A7-9D17-423F-BF41-9C639079B89B}" type="presOf" srcId="{78CAE77E-408E-4F56-A099-C70CF4C45A08}" destId="{0F74EA8C-1E23-443D-B6FB-DE8134A93704}" srcOrd="0" destOrd="0" presId="urn:microsoft.com/office/officeart/2005/8/layout/vList2"/>
    <dgm:cxn modelId="{06D31A3E-CB61-4128-89B5-8FBD0B6F8A7B}" type="presParOf" srcId="{D53173C0-49B5-4B76-9D34-9EFE316EAC81}" destId="{0F74EA8C-1E23-443D-B6FB-DE8134A93704}" srcOrd="0" destOrd="0" presId="urn:microsoft.com/office/officeart/2005/8/layout/vList2"/>
    <dgm:cxn modelId="{A9D28CA3-F34F-43E1-90E0-FBD5565B2AD1}" type="presParOf" srcId="{D53173C0-49B5-4B76-9D34-9EFE316EAC81}" destId="{D0D16A35-2080-4109-AAE7-2AB70B482C2E}" srcOrd="1" destOrd="0" presId="urn:microsoft.com/office/officeart/2005/8/layout/vList2"/>
    <dgm:cxn modelId="{DE7F86A7-7AB2-46EF-B0B4-4760BE7BC883}" type="presParOf" srcId="{D53173C0-49B5-4B76-9D34-9EFE316EAC81}" destId="{00F3044F-ADE8-4F16-BB8D-15877A8C867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2BC4F-7F9F-4EE3-95AB-B50033A5FEED}">
      <dsp:nvSpPr>
        <dsp:cNvPr id="0" name=""/>
        <dsp:cNvSpPr/>
      </dsp:nvSpPr>
      <dsp:spPr>
        <a:xfrm>
          <a:off x="2477763" y="162556"/>
          <a:ext cx="2039207" cy="562850"/>
        </a:xfrm>
        <a:prstGeom prst="rightArrow">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7FB518E8-F9F1-4F8B-83E7-5698FCA3631E}">
      <dsp:nvSpPr>
        <dsp:cNvPr id="0" name=""/>
        <dsp:cNvSpPr/>
      </dsp:nvSpPr>
      <dsp:spPr>
        <a:xfrm>
          <a:off x="2831" y="1033"/>
          <a:ext cx="2474932" cy="885895"/>
        </a:xfrm>
        <a:prstGeom prst="round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60000"/>
                  <a:lumOff val="40000"/>
                </a:schemeClr>
              </a:solidFill>
              <a:latin typeface="Times New Roman" pitchFamily="18" charset="0"/>
              <a:cs typeface="Times New Roman" pitchFamily="18" charset="0"/>
            </a:rPr>
            <a:t>Пособие по временной нетрудоспособности</a:t>
          </a:r>
          <a:endParaRPr lang="ru-RU" sz="1800" b="1" kern="1200" dirty="0">
            <a:solidFill>
              <a:schemeClr val="tx2">
                <a:lumMod val="60000"/>
                <a:lumOff val="40000"/>
              </a:schemeClr>
            </a:solidFill>
            <a:latin typeface="Times New Roman" pitchFamily="18" charset="0"/>
            <a:cs typeface="Times New Roman" pitchFamily="18" charset="0"/>
          </a:endParaRPr>
        </a:p>
      </dsp:txBody>
      <dsp:txXfrm>
        <a:off x="46077" y="44279"/>
        <a:ext cx="2388440" cy="799403"/>
      </dsp:txXfrm>
    </dsp:sp>
    <dsp:sp modelId="{25EF91E1-8976-4C71-8230-57E15FF5B3C4}">
      <dsp:nvSpPr>
        <dsp:cNvPr id="0" name=""/>
        <dsp:cNvSpPr/>
      </dsp:nvSpPr>
      <dsp:spPr>
        <a:xfrm>
          <a:off x="2424582" y="1309922"/>
          <a:ext cx="2094822" cy="405719"/>
        </a:xfrm>
        <a:prstGeom prst="rightArrow">
          <a:avLst>
            <a:gd name="adj1" fmla="val 75000"/>
            <a:gd name="adj2" fmla="val 50000"/>
          </a:avLst>
        </a:prstGeom>
        <a:solidFill>
          <a:schemeClr val="accent3">
            <a:tint val="40000"/>
            <a:alpha val="90000"/>
            <a:hueOff val="2679212"/>
            <a:satOff val="-3448"/>
            <a:lumOff val="-269"/>
            <a:alphaOff val="0"/>
          </a:schemeClr>
        </a:solidFill>
        <a:ln w="9525" cap="flat" cmpd="sng" algn="ctr">
          <a:solidFill>
            <a:schemeClr val="accent3">
              <a:tint val="40000"/>
              <a:alpha val="90000"/>
              <a:hueOff val="2679212"/>
              <a:satOff val="-3448"/>
              <a:lumOff val="-26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56152464-AB46-49BD-BA82-1F4592DEA8CE}">
      <dsp:nvSpPr>
        <dsp:cNvPr id="0" name=""/>
        <dsp:cNvSpPr/>
      </dsp:nvSpPr>
      <dsp:spPr>
        <a:xfrm>
          <a:off x="397" y="991238"/>
          <a:ext cx="2424184" cy="1043088"/>
        </a:xfrm>
        <a:prstGeom prst="round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60000"/>
                  <a:lumOff val="40000"/>
                </a:schemeClr>
              </a:solidFill>
              <a:latin typeface="Times New Roman" pitchFamily="18" charset="0"/>
              <a:cs typeface="Times New Roman" pitchFamily="18" charset="0"/>
            </a:rPr>
            <a:t>Пособие по беременности и родам</a:t>
          </a:r>
          <a:endParaRPr lang="ru-RU" sz="1800" b="1" kern="1200" dirty="0">
            <a:solidFill>
              <a:schemeClr val="tx2">
                <a:lumMod val="60000"/>
                <a:lumOff val="40000"/>
              </a:schemeClr>
            </a:solidFill>
            <a:latin typeface="Times New Roman" pitchFamily="18" charset="0"/>
            <a:cs typeface="Times New Roman" pitchFamily="18" charset="0"/>
          </a:endParaRPr>
        </a:p>
      </dsp:txBody>
      <dsp:txXfrm>
        <a:off x="51316" y="1042157"/>
        <a:ext cx="2322346" cy="941250"/>
      </dsp:txXfrm>
    </dsp:sp>
    <dsp:sp modelId="{DACDB314-374C-4F75-A2A9-2FAD3811EDE4}">
      <dsp:nvSpPr>
        <dsp:cNvPr id="0" name=""/>
        <dsp:cNvSpPr/>
      </dsp:nvSpPr>
      <dsp:spPr>
        <a:xfrm>
          <a:off x="2424582" y="2414089"/>
          <a:ext cx="2094822" cy="492181"/>
        </a:xfrm>
        <a:prstGeom prst="rightArrow">
          <a:avLst>
            <a:gd name="adj1" fmla="val 75000"/>
            <a:gd name="adj2" fmla="val 50000"/>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FAA47462-AB07-4E29-BA98-C617E6043667}">
      <dsp:nvSpPr>
        <dsp:cNvPr id="0" name=""/>
        <dsp:cNvSpPr/>
      </dsp:nvSpPr>
      <dsp:spPr>
        <a:xfrm>
          <a:off x="397" y="2138635"/>
          <a:ext cx="2424184" cy="1043088"/>
        </a:xfrm>
        <a:prstGeom prst="round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2">
                  <a:lumMod val="60000"/>
                  <a:lumOff val="40000"/>
                </a:schemeClr>
              </a:solidFill>
              <a:latin typeface="Times New Roman" pitchFamily="18" charset="0"/>
              <a:cs typeface="Times New Roman" pitchFamily="18" charset="0"/>
            </a:rPr>
            <a:t>Единовременное пособие, женщинам, вставшим на учет в ранние сроки беременности</a:t>
          </a:r>
          <a:endParaRPr lang="ru-RU" sz="1600" b="1" kern="1200" dirty="0">
            <a:solidFill>
              <a:schemeClr val="tx2">
                <a:lumMod val="60000"/>
                <a:lumOff val="40000"/>
              </a:schemeClr>
            </a:solidFill>
            <a:latin typeface="Times New Roman" pitchFamily="18" charset="0"/>
            <a:cs typeface="Times New Roman" pitchFamily="18" charset="0"/>
          </a:endParaRPr>
        </a:p>
      </dsp:txBody>
      <dsp:txXfrm>
        <a:off x="51316" y="2189554"/>
        <a:ext cx="2322346" cy="941250"/>
      </dsp:txXfrm>
    </dsp:sp>
    <dsp:sp modelId="{CB309BE4-2029-41DE-92B1-6B85CEBD2C10}">
      <dsp:nvSpPr>
        <dsp:cNvPr id="0" name=""/>
        <dsp:cNvSpPr/>
      </dsp:nvSpPr>
      <dsp:spPr>
        <a:xfrm>
          <a:off x="2414386" y="3558566"/>
          <a:ext cx="2105416" cy="471653"/>
        </a:xfrm>
        <a:prstGeom prst="rightArrow">
          <a:avLst>
            <a:gd name="adj1" fmla="val 75000"/>
            <a:gd name="adj2" fmla="val 50000"/>
          </a:avLst>
        </a:prstGeom>
        <a:solidFill>
          <a:schemeClr val="accent3">
            <a:tint val="40000"/>
            <a:alpha val="90000"/>
            <a:hueOff val="8037638"/>
            <a:satOff val="-10345"/>
            <a:lumOff val="-806"/>
            <a:alphaOff val="0"/>
          </a:schemeClr>
        </a:solidFill>
        <a:ln w="9525" cap="flat" cmpd="sng" algn="ctr">
          <a:solidFill>
            <a:schemeClr val="accent3">
              <a:tint val="40000"/>
              <a:alpha val="90000"/>
              <a:hueOff val="8037638"/>
              <a:satOff val="-10345"/>
              <a:lumOff val="-80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18131441-DF26-4C74-8049-4FC0AC721BDC}">
      <dsp:nvSpPr>
        <dsp:cNvPr id="0" name=""/>
        <dsp:cNvSpPr/>
      </dsp:nvSpPr>
      <dsp:spPr>
        <a:xfrm>
          <a:off x="2783" y="3286033"/>
          <a:ext cx="2408820" cy="1043088"/>
        </a:xfrm>
        <a:prstGeom prst="round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2">
                  <a:lumMod val="60000"/>
                  <a:lumOff val="40000"/>
                </a:schemeClr>
              </a:solidFill>
              <a:latin typeface="Times New Roman" pitchFamily="18" charset="0"/>
              <a:cs typeface="Times New Roman" pitchFamily="18" charset="0"/>
            </a:rPr>
            <a:t>Единовременное пособие при рождении ребенка</a:t>
          </a:r>
          <a:endParaRPr lang="ru-RU" sz="1600" b="1" kern="1200" dirty="0">
            <a:solidFill>
              <a:schemeClr val="tx2">
                <a:lumMod val="60000"/>
                <a:lumOff val="40000"/>
              </a:schemeClr>
            </a:solidFill>
            <a:latin typeface="Times New Roman" pitchFamily="18" charset="0"/>
            <a:cs typeface="Times New Roman" pitchFamily="18" charset="0"/>
          </a:endParaRPr>
        </a:p>
      </dsp:txBody>
      <dsp:txXfrm>
        <a:off x="53702" y="3336952"/>
        <a:ext cx="2306982" cy="941250"/>
      </dsp:txXfrm>
    </dsp:sp>
    <dsp:sp modelId="{9D6207C8-ED38-49D5-B763-D7D2FD9A094F}">
      <dsp:nvSpPr>
        <dsp:cNvPr id="0" name=""/>
        <dsp:cNvSpPr/>
      </dsp:nvSpPr>
      <dsp:spPr>
        <a:xfrm>
          <a:off x="2315258" y="4740594"/>
          <a:ext cx="2203403" cy="432621"/>
        </a:xfrm>
        <a:prstGeom prst="rightArrow">
          <a:avLst>
            <a:gd name="adj1" fmla="val 75000"/>
            <a:gd name="adj2" fmla="val 50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B2B59976-3A84-497A-A373-FCE26D906E53}">
      <dsp:nvSpPr>
        <dsp:cNvPr id="0" name=""/>
        <dsp:cNvSpPr/>
      </dsp:nvSpPr>
      <dsp:spPr>
        <a:xfrm>
          <a:off x="1140" y="4433431"/>
          <a:ext cx="2314117" cy="1043088"/>
        </a:xfrm>
        <a:prstGeom prst="round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2">
                  <a:lumMod val="60000"/>
                  <a:lumOff val="40000"/>
                </a:schemeClr>
              </a:solidFill>
            </a:rPr>
            <a:t>Ежемесячные пособие по уходу за ребенком до полутора лет</a:t>
          </a:r>
          <a:endParaRPr lang="ru-RU" sz="1600" b="1" kern="1200" dirty="0">
            <a:solidFill>
              <a:schemeClr val="tx2">
                <a:lumMod val="60000"/>
                <a:lumOff val="40000"/>
              </a:schemeClr>
            </a:solidFill>
          </a:endParaRPr>
        </a:p>
      </dsp:txBody>
      <dsp:txXfrm>
        <a:off x="52059" y="4484350"/>
        <a:ext cx="2212279" cy="941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736A4-F994-4788-8A6B-6033D0942A67}">
      <dsp:nvSpPr>
        <dsp:cNvPr id="0" name=""/>
        <dsp:cNvSpPr/>
      </dsp:nvSpPr>
      <dsp:spPr>
        <a:xfrm rot="16200000">
          <a:off x="-847095" y="848184"/>
          <a:ext cx="4525963" cy="2829594"/>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ru-RU" sz="1700" b="1" kern="1200" dirty="0" smtClean="0"/>
            <a:t>Порядок подтверждения основного вида экономической деятельности страхователя </a:t>
          </a:r>
        </a:p>
        <a:p>
          <a:pPr lvl="0" algn="ctr" defTabSz="755650">
            <a:lnSpc>
              <a:spcPct val="90000"/>
            </a:lnSpc>
            <a:spcBef>
              <a:spcPct val="0"/>
            </a:spcBef>
            <a:spcAft>
              <a:spcPct val="35000"/>
            </a:spcAft>
          </a:pPr>
          <a:endParaRPr lang="ru-RU" sz="1700" b="1" kern="1200" dirty="0" smtClean="0"/>
        </a:p>
        <a:p>
          <a:pPr lvl="0" algn="ctr" defTabSz="755650">
            <a:lnSpc>
              <a:spcPct val="90000"/>
            </a:lnSpc>
            <a:spcBef>
              <a:spcPct val="0"/>
            </a:spcBef>
            <a:spcAft>
              <a:spcPct val="35000"/>
            </a:spcAft>
          </a:pPr>
          <a:endParaRPr lang="ru-RU" sz="1700" b="1" kern="1200" dirty="0" smtClean="0"/>
        </a:p>
        <a:p>
          <a:pPr lvl="0" algn="ctr" defTabSz="755650">
            <a:lnSpc>
              <a:spcPct val="90000"/>
            </a:lnSpc>
            <a:spcBef>
              <a:spcPct val="0"/>
            </a:spcBef>
            <a:spcAft>
              <a:spcPct val="35000"/>
            </a:spcAft>
          </a:pPr>
          <a:r>
            <a:rPr lang="ru-RU" sz="1700" b="1" kern="1200" dirty="0" smtClean="0"/>
            <a:t>Приказ </a:t>
          </a:r>
          <a:r>
            <a:rPr lang="ru-RU" sz="1700" b="1" kern="1200" dirty="0" err="1" smtClean="0"/>
            <a:t>Минздравсоцразвития</a:t>
          </a:r>
          <a:r>
            <a:rPr lang="ru-RU" sz="1700" b="1" kern="1200" dirty="0" smtClean="0"/>
            <a:t> России от 31.01.2006 </a:t>
          </a:r>
          <a:br>
            <a:rPr lang="ru-RU" sz="1700" b="1" kern="1200" dirty="0" smtClean="0"/>
          </a:br>
          <a:r>
            <a:rPr lang="ru-RU" sz="1700" b="1" kern="1200" dirty="0" smtClean="0"/>
            <a:t>№ 55)</a:t>
          </a:r>
          <a:endParaRPr lang="ru-RU" sz="1700" b="1" kern="1200" dirty="0"/>
        </a:p>
      </dsp:txBody>
      <dsp:txXfrm rot="5400000">
        <a:off x="1090" y="905192"/>
        <a:ext cx="2829594" cy="2715577"/>
      </dsp:txXfrm>
    </dsp:sp>
    <dsp:sp modelId="{BCB3B4FD-583B-46E2-B120-CEB31B5DB179}">
      <dsp:nvSpPr>
        <dsp:cNvPr id="0" name=""/>
        <dsp:cNvSpPr/>
      </dsp:nvSpPr>
      <dsp:spPr>
        <a:xfrm rot="16200000">
          <a:off x="2194718" y="848184"/>
          <a:ext cx="4525963" cy="2829594"/>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ru-RU" sz="1600" b="1" kern="1200" dirty="0" smtClean="0"/>
            <a:t>Административный регламент по предоставлению государственной услуги по подтверждению основного вида экономической деятельности страхователя  </a:t>
          </a:r>
        </a:p>
        <a:p>
          <a:pPr lvl="0" algn="ctr" defTabSz="711200">
            <a:lnSpc>
              <a:spcPct val="90000"/>
            </a:lnSpc>
            <a:spcBef>
              <a:spcPct val="0"/>
            </a:spcBef>
            <a:spcAft>
              <a:spcPct val="35000"/>
            </a:spcAft>
          </a:pPr>
          <a:r>
            <a:rPr lang="ru-RU" sz="1600" b="1" kern="1200" dirty="0" smtClean="0"/>
            <a:t>Приказ Фонда социального страхования Российской Федерации от 25.04.2019 </a:t>
          </a:r>
          <a:br>
            <a:rPr lang="ru-RU" sz="1600" b="1" kern="1200" dirty="0" smtClean="0"/>
          </a:br>
          <a:r>
            <a:rPr lang="ru-RU" sz="1600" b="1" kern="1200" dirty="0" smtClean="0"/>
            <a:t>№ 230</a:t>
          </a:r>
          <a:endParaRPr lang="ru-RU" sz="1600" b="1" kern="1200" dirty="0"/>
        </a:p>
      </dsp:txBody>
      <dsp:txXfrm rot="5400000">
        <a:off x="3042903" y="905192"/>
        <a:ext cx="2829594" cy="2715577"/>
      </dsp:txXfrm>
    </dsp:sp>
    <dsp:sp modelId="{22B9DC43-7A0F-403C-BDE1-2FBB0899F53F}">
      <dsp:nvSpPr>
        <dsp:cNvPr id="0" name=""/>
        <dsp:cNvSpPr/>
      </dsp:nvSpPr>
      <dsp:spPr>
        <a:xfrm rot="16200000">
          <a:off x="5236532" y="848184"/>
          <a:ext cx="4525963" cy="2829594"/>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ru-RU" sz="1700" b="1" kern="1200" dirty="0" smtClean="0"/>
            <a:t>Правила отнесения видов экономической деятельности к классу профессионального риска </a:t>
          </a:r>
        </a:p>
        <a:p>
          <a:pPr lvl="0" algn="ctr" defTabSz="755650">
            <a:lnSpc>
              <a:spcPct val="90000"/>
            </a:lnSpc>
            <a:spcBef>
              <a:spcPct val="0"/>
            </a:spcBef>
            <a:spcAft>
              <a:spcPct val="35000"/>
            </a:spcAft>
          </a:pPr>
          <a:endParaRPr lang="ru-RU" sz="1700" b="1" kern="1200" dirty="0" smtClean="0"/>
        </a:p>
        <a:p>
          <a:pPr lvl="0" algn="ctr" defTabSz="755650">
            <a:lnSpc>
              <a:spcPct val="90000"/>
            </a:lnSpc>
            <a:spcBef>
              <a:spcPct val="0"/>
            </a:spcBef>
            <a:spcAft>
              <a:spcPct val="35000"/>
            </a:spcAft>
          </a:pPr>
          <a:endParaRPr lang="ru-RU" sz="1700" b="1" kern="1200" dirty="0" smtClean="0"/>
        </a:p>
        <a:p>
          <a:pPr lvl="0" algn="ctr" defTabSz="755650">
            <a:lnSpc>
              <a:spcPct val="90000"/>
            </a:lnSpc>
            <a:spcBef>
              <a:spcPct val="0"/>
            </a:spcBef>
            <a:spcAft>
              <a:spcPct val="35000"/>
            </a:spcAft>
          </a:pPr>
          <a:r>
            <a:rPr lang="ru-RU" sz="1700" b="1" kern="1200" dirty="0" smtClean="0"/>
            <a:t>Постановление Правительства Российской Федерации от 01.12.2005 </a:t>
          </a:r>
          <a:br>
            <a:rPr lang="ru-RU" sz="1700" b="1" kern="1200" dirty="0" smtClean="0"/>
          </a:br>
          <a:r>
            <a:rPr lang="ru-RU" sz="1700" b="1" kern="1200" dirty="0" smtClean="0"/>
            <a:t>№ 713  </a:t>
          </a:r>
          <a:endParaRPr lang="ru-RU" sz="1700" b="1" kern="1200" dirty="0"/>
        </a:p>
      </dsp:txBody>
      <dsp:txXfrm rot="5400000">
        <a:off x="6084717" y="905192"/>
        <a:ext cx="2829594" cy="2715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4EA8C-1E23-443D-B6FB-DE8134A93704}">
      <dsp:nvSpPr>
        <dsp:cNvPr id="0" name=""/>
        <dsp:cNvSpPr/>
      </dsp:nvSpPr>
      <dsp:spPr>
        <a:xfrm>
          <a:off x="0" y="2530850"/>
          <a:ext cx="8930625" cy="195792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ru-RU" sz="3500" b="1" kern="1200" dirty="0" smtClean="0"/>
            <a:t>Портал государственных и муниципальных услуг </a:t>
          </a:r>
          <a:r>
            <a:rPr lang="ru-RU" sz="3500" kern="1200" dirty="0" smtClean="0"/>
            <a:t>- </a:t>
          </a:r>
          <a:r>
            <a:rPr lang="ru-RU" sz="3500" u="sng" kern="1200" dirty="0" smtClean="0">
              <a:hlinkClick xmlns:r="http://schemas.openxmlformats.org/officeDocument/2006/relationships" r:id="rId1"/>
            </a:rPr>
            <a:t>www.gosuslugi.ru</a:t>
          </a:r>
          <a:endParaRPr lang="ru-RU" sz="3500" kern="1200" dirty="0"/>
        </a:p>
      </dsp:txBody>
      <dsp:txXfrm>
        <a:off x="95578" y="2626428"/>
        <a:ext cx="8739469" cy="1766765"/>
      </dsp:txXfrm>
    </dsp:sp>
    <dsp:sp modelId="{00F3044F-ADE8-4F16-BB8D-15877A8C8673}">
      <dsp:nvSpPr>
        <dsp:cNvPr id="0" name=""/>
        <dsp:cNvSpPr/>
      </dsp:nvSpPr>
      <dsp:spPr>
        <a:xfrm>
          <a:off x="0" y="0"/>
          <a:ext cx="8930625" cy="195792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ru-RU" sz="3500" kern="1200" dirty="0" smtClean="0"/>
            <a:t>Оператор электронной отчетности (Контур-Экстерн (СКБ Контур), </a:t>
          </a:r>
          <a:r>
            <a:rPr lang="ru-RU" sz="3500" kern="1200" dirty="0" err="1" smtClean="0"/>
            <a:t>Сбис</a:t>
          </a:r>
          <a:r>
            <a:rPr lang="ru-RU" sz="3500" kern="1200" dirty="0" smtClean="0"/>
            <a:t> (Тензор), </a:t>
          </a:r>
          <a:br>
            <a:rPr lang="ru-RU" sz="3500" kern="1200" dirty="0" smtClean="0"/>
          </a:br>
          <a:r>
            <a:rPr lang="ru-RU" sz="3500" kern="1200" dirty="0" smtClean="0"/>
            <a:t>1С и другие).</a:t>
          </a:r>
          <a:endParaRPr lang="ru-RU" sz="3500" kern="1200" dirty="0"/>
        </a:p>
      </dsp:txBody>
      <dsp:txXfrm>
        <a:off x="95578" y="95578"/>
        <a:ext cx="8739469" cy="176676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8475"/>
          </a:xfrm>
          <a:prstGeom prst="rect">
            <a:avLst/>
          </a:prstGeom>
        </p:spPr>
        <p:txBody>
          <a:bodyPr vert="horz" lIns="92153" tIns="46077" rIns="92153" bIns="46077"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98475"/>
          </a:xfrm>
          <a:prstGeom prst="rect">
            <a:avLst/>
          </a:prstGeom>
        </p:spPr>
        <p:txBody>
          <a:bodyPr vert="horz" lIns="92153" tIns="46077" rIns="92153" bIns="46077" rtlCol="0"/>
          <a:lstStyle>
            <a:lvl1pPr algn="r" fontAlgn="auto">
              <a:spcBef>
                <a:spcPts val="0"/>
              </a:spcBef>
              <a:spcAft>
                <a:spcPts val="0"/>
              </a:spcAft>
              <a:defRPr sz="1200">
                <a:latin typeface="+mn-lt"/>
                <a:cs typeface="+mn-cs"/>
              </a:defRPr>
            </a:lvl1pPr>
          </a:lstStyle>
          <a:p>
            <a:pPr>
              <a:defRPr/>
            </a:pPr>
            <a:fld id="{C9E2EFE2-E8B7-478B-A762-834BC0D2C4F4}" type="datetimeFigureOut">
              <a:rPr lang="ru-RU"/>
              <a:pPr>
                <a:defRPr/>
              </a:pPr>
              <a:t>27.01.2020</a:t>
            </a:fld>
            <a:endParaRPr lang="ru-RU"/>
          </a:p>
        </p:txBody>
      </p:sp>
      <p:sp>
        <p:nvSpPr>
          <p:cNvPr id="4" name="Образ слайда 3"/>
          <p:cNvSpPr>
            <a:spLocks noGrp="1" noRot="1" noChangeAspect="1"/>
          </p:cNvSpPr>
          <p:nvPr>
            <p:ph type="sldImg" idx="2"/>
          </p:nvPr>
        </p:nvSpPr>
        <p:spPr>
          <a:xfrm>
            <a:off x="1004888" y="1243013"/>
            <a:ext cx="4848225" cy="3357562"/>
          </a:xfrm>
          <a:prstGeom prst="rect">
            <a:avLst/>
          </a:prstGeom>
          <a:noFill/>
          <a:ln w="12700">
            <a:solidFill>
              <a:prstClr val="black"/>
            </a:solidFill>
          </a:ln>
        </p:spPr>
        <p:txBody>
          <a:bodyPr vert="horz" lIns="92153" tIns="46077" rIns="92153" bIns="46077" rtlCol="0" anchor="ctr"/>
          <a:lstStyle/>
          <a:p>
            <a:pPr lvl="0"/>
            <a:endParaRPr lang="ru-RU" noProof="0"/>
          </a:p>
        </p:txBody>
      </p:sp>
      <p:sp>
        <p:nvSpPr>
          <p:cNvPr id="5" name="Заметки 4"/>
          <p:cNvSpPr>
            <a:spLocks noGrp="1"/>
          </p:cNvSpPr>
          <p:nvPr>
            <p:ph type="body" sz="quarter" idx="3"/>
          </p:nvPr>
        </p:nvSpPr>
        <p:spPr>
          <a:xfrm>
            <a:off x="685800" y="4787900"/>
            <a:ext cx="5486400" cy="3916363"/>
          </a:xfrm>
          <a:prstGeom prst="rect">
            <a:avLst/>
          </a:prstGeom>
        </p:spPr>
        <p:txBody>
          <a:bodyPr vert="horz" lIns="92153" tIns="46077" rIns="92153" bIns="46077"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8800"/>
            <a:ext cx="2971800" cy="498475"/>
          </a:xfrm>
          <a:prstGeom prst="rect">
            <a:avLst/>
          </a:prstGeom>
        </p:spPr>
        <p:txBody>
          <a:bodyPr vert="horz" lIns="92153" tIns="46077" rIns="92153" bIns="46077"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9448800"/>
            <a:ext cx="2971800" cy="498475"/>
          </a:xfrm>
          <a:prstGeom prst="rect">
            <a:avLst/>
          </a:prstGeom>
        </p:spPr>
        <p:txBody>
          <a:bodyPr vert="horz" lIns="92153" tIns="46077" rIns="92153" bIns="46077" rtlCol="0" anchor="b"/>
          <a:lstStyle>
            <a:lvl1pPr algn="r" fontAlgn="auto">
              <a:spcBef>
                <a:spcPts val="0"/>
              </a:spcBef>
              <a:spcAft>
                <a:spcPts val="0"/>
              </a:spcAft>
              <a:defRPr sz="1200">
                <a:latin typeface="+mn-lt"/>
                <a:cs typeface="+mn-cs"/>
              </a:defRPr>
            </a:lvl1pPr>
          </a:lstStyle>
          <a:p>
            <a:pPr>
              <a:defRPr/>
            </a:pPr>
            <a:fld id="{DCE5D778-80AE-46E0-AEEA-11756A4EADEE}" type="slidenum">
              <a:rPr lang="ru-RU"/>
              <a:pPr>
                <a:defRPr/>
              </a:pPr>
              <a:t>‹#›</a:t>
            </a:fld>
            <a:endParaRPr lang="ru-RU"/>
          </a:p>
        </p:txBody>
      </p:sp>
    </p:spTree>
    <p:extLst>
      <p:ext uri="{BB962C8B-B14F-4D97-AF65-F5344CB8AC3E}">
        <p14:creationId xmlns:p14="http://schemas.microsoft.com/office/powerpoint/2010/main" val="1309926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1C200EB2-14F4-4093-B06B-8709D70F267E}" type="slidenum">
              <a:rPr lang="ru-RU" smtClean="0"/>
              <a:pPr>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54C6DD84-CAE0-42A8-9B4F-B5C1F9353174}" type="slidenum">
              <a:rPr lang="ru-RU" smtClean="0"/>
              <a:pPr>
                <a:defRPr/>
              </a:pPr>
              <a:t>18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4A38C44-6C96-4338-84BC-8BDC1AF2DBC3}" type="slidenum">
              <a:rPr lang="ru-RU" smtClean="0"/>
              <a:pPr>
                <a:defRPr/>
              </a:pPr>
              <a:t>19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435372DD-A217-4617-869A-6EB753CD7423}" type="slidenum">
              <a:rPr lang="ru-RU" smtClean="0"/>
              <a:pPr>
                <a:defRPr/>
              </a:pPr>
              <a:t>20</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noChangeArrowheads="1" noTextEdit="1"/>
          </p:cNvSpPr>
          <p:nvPr>
            <p:ph type="sldImg"/>
          </p:nvPr>
        </p:nvSpPr>
        <p:spPr bwMode="auto">
          <a:xfrm>
            <a:off x="1003300" y="1243013"/>
            <a:ext cx="4851400" cy="3357562"/>
          </a:xfrm>
          <a:noFill/>
          <a:ln>
            <a:solidFill>
              <a:srgbClr val="000000"/>
            </a:solidFill>
            <a:miter lim="800000"/>
            <a:headEnd/>
            <a:tailEnd/>
          </a:ln>
        </p:spPr>
      </p:sp>
      <p:sp>
        <p:nvSpPr>
          <p:cNvPr id="50178" name="Заметки 2"/>
          <p:cNvSpPr>
            <a:spLocks noGrp="1" noChangeArrowheads="1"/>
          </p:cNvSpPr>
          <p:nvPr>
            <p:ph type="body" idx="1"/>
          </p:nvPr>
        </p:nvSpPr>
        <p:spPr bwMode="auto">
          <a:noFill/>
        </p:spPr>
        <p:txBody>
          <a:bodyPr wrap="square" numCol="1" anchor="t" anchorCtr="0" compatLnSpc="1">
            <a:prstTxWarp prst="textNoShape">
              <a:avLst/>
            </a:prstTxWarp>
          </a:bodyPr>
          <a:lstStyle/>
          <a:p>
            <a:endParaRPr lang="ru-RU" altLang="ru-RU" smtClean="0">
              <a:cs typeface="Arial" charset="0"/>
            </a:endParaRPr>
          </a:p>
        </p:txBody>
      </p:sp>
      <p:sp>
        <p:nvSpPr>
          <p:cNvPr id="47107" name="Номер слайда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2FB9F8-9B3A-4B3B-8291-502EF1A9F74A}" type="slidenum">
              <a:rPr lang="ru-RU" altLang="ru-RU" smtClean="0">
                <a:solidFill>
                  <a:srgbClr val="000000"/>
                </a:solidFill>
                <a:cs typeface="Arial" charset="0"/>
              </a:rPr>
              <a:pPr fontAlgn="base">
                <a:spcBef>
                  <a:spcPct val="0"/>
                </a:spcBef>
                <a:spcAft>
                  <a:spcPct val="0"/>
                </a:spcAft>
                <a:defRPr/>
              </a:pPr>
              <a:t>21</a:t>
            </a:fld>
            <a:endParaRPr lang="ru-RU" altLang="ru-RU" smtClean="0">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2BE3753B-CAE7-4E0A-8563-DD1AA8BE223B}" type="slidenum">
              <a:rPr lang="ru-RU" smtClean="0"/>
              <a:pPr>
                <a:defRPr/>
              </a:pPr>
              <a:t>25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bwMode="auto">
          <a:noFill/>
          <a:ln>
            <a:solidFill>
              <a:srgbClr val="000000"/>
            </a:solidFill>
            <a:miter lim="800000"/>
            <a:headEnd/>
            <a:tailEnd/>
          </a:ln>
        </p:spPr>
      </p:sp>
      <p:sp>
        <p:nvSpPr>
          <p:cNvPr id="57346"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79D00F63-F3B3-449B-AC14-602270B6D2AA}" type="slidenum">
              <a:rPr lang="ru-RU" smtClean="0"/>
              <a:pPr>
                <a:defRPr/>
              </a:pPr>
              <a:t>26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Образ слайда 1"/>
          <p:cNvSpPr>
            <a:spLocks noGrp="1" noRot="1" noChangeAspect="1"/>
          </p:cNvSpPr>
          <p:nvPr>
            <p:ph type="sldImg"/>
          </p:nvPr>
        </p:nvSpPr>
        <p:spPr bwMode="auto">
          <a:noFill/>
          <a:ln>
            <a:solidFill>
              <a:srgbClr val="000000"/>
            </a:solidFill>
            <a:miter lim="800000"/>
            <a:headEnd/>
            <a:tailEnd/>
          </a:ln>
        </p:spPr>
      </p:sp>
      <p:sp>
        <p:nvSpPr>
          <p:cNvPr id="59394"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50F8F7C-3B45-4F4D-A8D6-EC45D726EFEB}" type="slidenum">
              <a:rPr lang="ru-RU" smtClean="0"/>
              <a:pPr>
                <a:defRPr/>
              </a:pPr>
              <a:t>27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раз слайда 1"/>
          <p:cNvSpPr>
            <a:spLocks noGrp="1" noRot="1" noChangeAspect="1"/>
          </p:cNvSpPr>
          <p:nvPr>
            <p:ph type="sldImg"/>
          </p:nvPr>
        </p:nvSpPr>
        <p:spPr bwMode="auto">
          <a:noFill/>
          <a:ln>
            <a:solidFill>
              <a:srgbClr val="000000"/>
            </a:solidFill>
            <a:miter lim="800000"/>
            <a:headEnd/>
            <a:tailEnd/>
          </a:ln>
        </p:spPr>
      </p:sp>
      <p:sp>
        <p:nvSpPr>
          <p:cNvPr id="61442"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6A1BB72D-D01D-4D75-B1D4-D9A7DA0114EF}" type="slidenum">
              <a:rPr lang="ru-RU" smtClean="0"/>
              <a:pPr>
                <a:defRPr/>
              </a:pPr>
              <a:t>28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Образ слайда 1"/>
          <p:cNvSpPr>
            <a:spLocks noGrp="1" noRot="1" noChangeAspect="1" noTextEdit="1"/>
          </p:cNvSpPr>
          <p:nvPr>
            <p:ph type="sldImg"/>
          </p:nvPr>
        </p:nvSpPr>
        <p:spPr bwMode="auto">
          <a:noFill/>
          <a:ln>
            <a:solidFill>
              <a:srgbClr val="000000"/>
            </a:solidFill>
            <a:miter lim="800000"/>
            <a:headEnd/>
            <a:tailEnd/>
          </a:ln>
        </p:spPr>
      </p:sp>
      <p:sp>
        <p:nvSpPr>
          <p:cNvPr id="64514"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cs typeface="Arial" charset="0"/>
            </a:endParaRPr>
          </a:p>
        </p:txBody>
      </p:sp>
      <p:sp>
        <p:nvSpPr>
          <p:cNvPr id="3891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8FC51-A131-491E-9E81-7A518D3EF4DF}" type="slidenum">
              <a:rPr lang="ru-RU" altLang="ru-RU" smtClean="0">
                <a:cs typeface="Arial" charset="0"/>
              </a:rPr>
              <a:pPr fontAlgn="base">
                <a:spcBef>
                  <a:spcPct val="0"/>
                </a:spcBef>
                <a:spcAft>
                  <a:spcPct val="0"/>
                </a:spcAft>
                <a:defRPr/>
              </a:pPr>
              <a:t>30</a:t>
            </a:fld>
            <a:endParaRPr lang="ru-RU" altLang="ru-RU"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раз слайда 1"/>
          <p:cNvSpPr>
            <a:spLocks noGrp="1" noRot="1" noChangeAspect="1" noTextEdit="1"/>
          </p:cNvSpPr>
          <p:nvPr>
            <p:ph type="sldImg"/>
          </p:nvPr>
        </p:nvSpPr>
        <p:spPr bwMode="auto">
          <a:noFill/>
          <a:ln>
            <a:solidFill>
              <a:srgbClr val="000000"/>
            </a:solidFill>
            <a:miter lim="800000"/>
            <a:headEnd/>
            <a:tailEnd/>
          </a:ln>
        </p:spPr>
      </p:sp>
      <p:sp>
        <p:nvSpPr>
          <p:cNvPr id="66562"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cs typeface="Arial" charset="0"/>
            </a:endParaRPr>
          </a:p>
        </p:txBody>
      </p:sp>
      <p:sp>
        <p:nvSpPr>
          <p:cNvPr id="3891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BB0366-B207-4482-B413-CA1C72128C1F}" type="slidenum">
              <a:rPr lang="ru-RU" altLang="ru-RU" smtClean="0">
                <a:cs typeface="Arial" charset="0"/>
              </a:rPr>
              <a:pPr fontAlgn="base">
                <a:spcBef>
                  <a:spcPct val="0"/>
                </a:spcBef>
                <a:spcAft>
                  <a:spcPct val="0"/>
                </a:spcAft>
                <a:defRPr/>
              </a:pPr>
              <a:t>31</a:t>
            </a:fld>
            <a:endParaRPr lang="ru-RU" altLang="ru-RU"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39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62A01F-477A-49E1-952C-AD926F7B451D}" type="slidenum">
              <a:rPr lang="ru-RU">
                <a:cs typeface="Arial" charset="0"/>
              </a:rPr>
              <a:pPr fontAlgn="base">
                <a:spcBef>
                  <a:spcPct val="0"/>
                </a:spcBef>
                <a:spcAft>
                  <a:spcPct val="0"/>
                </a:spcAft>
                <a:defRPr/>
              </a:pPr>
              <a:t>2</a:t>
            </a:fld>
            <a:endParaRPr lang="ru-RU">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Образ слайда 1"/>
          <p:cNvSpPr>
            <a:spLocks noGrp="1" noRot="1" noChangeAspect="1"/>
          </p:cNvSpPr>
          <p:nvPr>
            <p:ph type="sldImg"/>
          </p:nvPr>
        </p:nvSpPr>
        <p:spPr bwMode="auto">
          <a:noFill/>
          <a:ln>
            <a:solidFill>
              <a:srgbClr val="000000"/>
            </a:solidFill>
            <a:miter lim="800000"/>
            <a:headEnd/>
            <a:tailEnd/>
          </a:ln>
        </p:spPr>
      </p:sp>
      <p:sp>
        <p:nvSpPr>
          <p:cNvPr id="69634"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44B97EC-B42D-4AAE-ADD6-FA37831D925A}" type="slidenum">
              <a:rPr lang="ru-RU" smtClean="0"/>
              <a:pPr>
                <a:defRPr/>
              </a:pPr>
              <a:t>33</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Образ слайда 1"/>
          <p:cNvSpPr>
            <a:spLocks noGrp="1" noRot="1" noChangeAspect="1"/>
          </p:cNvSpPr>
          <p:nvPr>
            <p:ph type="sldImg"/>
          </p:nvPr>
        </p:nvSpPr>
        <p:spPr bwMode="auto">
          <a:noFill/>
          <a:ln>
            <a:solidFill>
              <a:srgbClr val="000000"/>
            </a:solidFill>
            <a:miter lim="800000"/>
            <a:headEnd/>
            <a:tailEnd/>
          </a:ln>
        </p:spPr>
      </p:sp>
      <p:sp>
        <p:nvSpPr>
          <p:cNvPr id="71682"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3BBCCD1D-F988-487C-9F3C-E879F6C27D98}" type="slidenum">
              <a:rPr lang="ru-RU" smtClean="0"/>
              <a:pPr>
                <a:defRPr/>
              </a:pPr>
              <a:t>34</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Образ слайда 1"/>
          <p:cNvSpPr>
            <a:spLocks noGrp="1" noRot="1" noChangeAspect="1"/>
          </p:cNvSpPr>
          <p:nvPr>
            <p:ph type="sldImg"/>
          </p:nvPr>
        </p:nvSpPr>
        <p:spPr bwMode="auto">
          <a:noFill/>
          <a:ln>
            <a:solidFill>
              <a:srgbClr val="000000"/>
            </a:solidFill>
            <a:miter lim="800000"/>
            <a:headEnd/>
            <a:tailEnd/>
          </a:ln>
        </p:spPr>
      </p:sp>
      <p:sp>
        <p:nvSpPr>
          <p:cNvPr id="7373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40C8B4A6-451D-4438-8773-94EF64E4C6C4}" type="slidenum">
              <a:rPr lang="ru-RU" smtClean="0"/>
              <a:pPr>
                <a:defRPr/>
              </a:pPr>
              <a:t>35</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Образ слайда 1"/>
          <p:cNvSpPr>
            <a:spLocks noGrp="1" noRot="1" noChangeAspect="1"/>
          </p:cNvSpPr>
          <p:nvPr>
            <p:ph type="sldImg"/>
          </p:nvPr>
        </p:nvSpPr>
        <p:spPr bwMode="auto">
          <a:noFill/>
          <a:ln>
            <a:solidFill>
              <a:srgbClr val="000000"/>
            </a:solidFill>
            <a:miter lim="800000"/>
            <a:headEnd/>
            <a:tailEnd/>
          </a:ln>
        </p:spPr>
      </p:sp>
      <p:sp>
        <p:nvSpPr>
          <p:cNvPr id="7577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A2A01308-3B34-40B7-8F57-C93E81786632}" type="slidenum">
              <a:rPr lang="ru-RU" smtClean="0"/>
              <a:pPr>
                <a:defRPr/>
              </a:pPr>
              <a:t>36</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раз слайда 1"/>
          <p:cNvSpPr>
            <a:spLocks noGrp="1" noRot="1" noChangeAspect="1"/>
          </p:cNvSpPr>
          <p:nvPr>
            <p:ph type="sldImg"/>
          </p:nvPr>
        </p:nvSpPr>
        <p:spPr bwMode="auto">
          <a:noFill/>
          <a:ln>
            <a:solidFill>
              <a:srgbClr val="000000"/>
            </a:solidFill>
            <a:miter lim="800000"/>
            <a:headEnd/>
            <a:tailEnd/>
          </a:ln>
        </p:spPr>
      </p:sp>
      <p:sp>
        <p:nvSpPr>
          <p:cNvPr id="7885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1D3A931-8742-4EC0-ACCB-8F10E2094878}" type="slidenum">
              <a:rPr lang="ru-RU" smtClean="0"/>
              <a:pPr>
                <a:defRPr/>
              </a:pPr>
              <a:t>38</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раз слайда 1"/>
          <p:cNvSpPr>
            <a:spLocks noGrp="1" noRot="1" noChangeAspect="1"/>
          </p:cNvSpPr>
          <p:nvPr>
            <p:ph type="sldImg"/>
          </p:nvPr>
        </p:nvSpPr>
        <p:spPr bwMode="auto">
          <a:noFill/>
          <a:ln>
            <a:solidFill>
              <a:srgbClr val="000000"/>
            </a:solidFill>
            <a:miter lim="800000"/>
            <a:headEnd/>
            <a:tailEnd/>
          </a:ln>
        </p:spPr>
      </p:sp>
      <p:sp>
        <p:nvSpPr>
          <p:cNvPr id="8089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0C0A72E-F507-4326-974D-0EE0A168D50B}" type="slidenum">
              <a:rPr lang="ru-RU" smtClean="0"/>
              <a:pPr>
                <a:defRPr/>
              </a:pPr>
              <a:t>39</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p:cNvSpPr>
          <p:nvPr>
            <p:ph type="sldImg"/>
          </p:nvPr>
        </p:nvSpPr>
        <p:spPr bwMode="auto">
          <a:noFill/>
          <a:ln>
            <a:solidFill>
              <a:srgbClr val="000000"/>
            </a:solidFill>
            <a:miter lim="800000"/>
            <a:headEnd/>
            <a:tailEnd/>
          </a:ln>
        </p:spPr>
      </p:sp>
      <p:sp>
        <p:nvSpPr>
          <p:cNvPr id="82946"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FD95F100-D0D7-4185-A4CE-5E990A20545D}" type="slidenum">
              <a:rPr lang="ru-RU" smtClean="0"/>
              <a:pPr>
                <a:defRPr/>
              </a:pPr>
              <a:t>40</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раз слайда 1"/>
          <p:cNvSpPr>
            <a:spLocks noGrp="1" noRot="1" noChangeAspect="1"/>
          </p:cNvSpPr>
          <p:nvPr>
            <p:ph type="sldImg"/>
          </p:nvPr>
        </p:nvSpPr>
        <p:spPr bwMode="auto">
          <a:noFill/>
          <a:ln>
            <a:solidFill>
              <a:srgbClr val="000000"/>
            </a:solidFill>
            <a:miter lim="800000"/>
            <a:headEnd/>
            <a:tailEnd/>
          </a:ln>
        </p:spPr>
      </p:sp>
      <p:sp>
        <p:nvSpPr>
          <p:cNvPr id="84994"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F035D9D-C2DC-41EC-8253-1EDF5BA16BF7}" type="slidenum">
              <a:rPr lang="ru-RU" smtClean="0"/>
              <a:pPr>
                <a:defRPr/>
              </a:pPr>
              <a:t>41</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Образ слайда 1"/>
          <p:cNvSpPr>
            <a:spLocks noGrp="1" noRot="1" noChangeAspect="1"/>
          </p:cNvSpPr>
          <p:nvPr>
            <p:ph type="sldImg"/>
          </p:nvPr>
        </p:nvSpPr>
        <p:spPr bwMode="auto">
          <a:noFill/>
          <a:ln>
            <a:solidFill>
              <a:srgbClr val="000000"/>
            </a:solidFill>
            <a:miter lim="800000"/>
            <a:headEnd/>
            <a:tailEnd/>
          </a:ln>
        </p:spPr>
      </p:sp>
      <p:sp>
        <p:nvSpPr>
          <p:cNvPr id="87042"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2B7CE50B-80FE-492D-A509-341DF14389BD}" type="slidenum">
              <a:rPr lang="ru-RU" smtClean="0"/>
              <a:pPr>
                <a:defRPr/>
              </a:pPr>
              <a:t>42</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раз слайда 1"/>
          <p:cNvSpPr>
            <a:spLocks noGrp="1" noRot="1" noChangeAspect="1"/>
          </p:cNvSpPr>
          <p:nvPr>
            <p:ph type="sldImg"/>
          </p:nvPr>
        </p:nvSpPr>
        <p:spPr bwMode="auto">
          <a:noFill/>
          <a:ln>
            <a:solidFill>
              <a:srgbClr val="000000"/>
            </a:solidFill>
            <a:miter lim="800000"/>
            <a:headEnd/>
            <a:tailEnd/>
          </a:ln>
        </p:spPr>
      </p:sp>
      <p:sp>
        <p:nvSpPr>
          <p:cNvPr id="8909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0554FCF6-F133-4C0F-9A20-E4B85D687738}" type="slidenum">
              <a:rPr lang="ru-RU" smtClean="0"/>
              <a:pPr>
                <a:defRPr/>
              </a:pPr>
              <a:t>43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39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369E9E-B7DF-4F24-AAE0-CA9ABC5850F2}" type="slidenum">
              <a:rPr lang="ru-RU">
                <a:cs typeface="Arial" charset="0"/>
              </a:rPr>
              <a:pPr fontAlgn="base">
                <a:spcBef>
                  <a:spcPct val="0"/>
                </a:spcBef>
                <a:spcAft>
                  <a:spcPct val="0"/>
                </a:spcAft>
                <a:defRPr/>
              </a:pPr>
              <a:t>4</a:t>
            </a:fld>
            <a:endParaRPr lang="ru-RU">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Образ слайда 1"/>
          <p:cNvSpPr>
            <a:spLocks noGrp="1" noRot="1" noChangeAspect="1" noTextEdit="1"/>
          </p:cNvSpPr>
          <p:nvPr>
            <p:ph type="sldImg"/>
          </p:nvPr>
        </p:nvSpPr>
        <p:spPr bwMode="auto">
          <a:noFill/>
          <a:ln>
            <a:solidFill>
              <a:srgbClr val="000000"/>
            </a:solidFill>
            <a:miter lim="800000"/>
            <a:headEnd/>
            <a:tailEnd/>
          </a:ln>
        </p:spPr>
      </p:sp>
      <p:sp>
        <p:nvSpPr>
          <p:cNvPr id="911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F0DABB-E621-4563-8AE5-2EE6FBBA0F74}" type="slidenum">
              <a:rPr lang="ru-RU">
                <a:cs typeface="Arial" charset="0"/>
              </a:rPr>
              <a:pPr fontAlgn="base">
                <a:spcBef>
                  <a:spcPct val="0"/>
                </a:spcBef>
                <a:spcAft>
                  <a:spcPct val="0"/>
                </a:spcAft>
                <a:defRPr/>
              </a:pPr>
              <a:t>44</a:t>
            </a:fld>
            <a:endParaRPr lang="ru-RU">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Образ слайда 1"/>
          <p:cNvSpPr>
            <a:spLocks noGrp="1" noRot="1" noChangeAspect="1" noTextEdit="1"/>
          </p:cNvSpPr>
          <p:nvPr>
            <p:ph type="sldImg"/>
          </p:nvPr>
        </p:nvSpPr>
        <p:spPr bwMode="auto">
          <a:noFill/>
          <a:ln>
            <a:solidFill>
              <a:srgbClr val="000000"/>
            </a:solidFill>
            <a:miter lim="800000"/>
            <a:headEnd/>
            <a:tailEnd/>
          </a:ln>
        </p:spPr>
      </p:sp>
      <p:sp>
        <p:nvSpPr>
          <p:cNvPr id="931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F70901-6288-493C-962C-3FE0F9ED2B89}" type="slidenum">
              <a:rPr lang="ru-RU">
                <a:cs typeface="Arial" charset="0"/>
              </a:rPr>
              <a:pPr fontAlgn="base">
                <a:spcBef>
                  <a:spcPct val="0"/>
                </a:spcBef>
                <a:spcAft>
                  <a:spcPct val="0"/>
                </a:spcAft>
                <a:defRPr/>
              </a:pPr>
              <a:t>45</a:t>
            </a:fld>
            <a:endParaRPr lang="ru-RU">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Образ слайда 1"/>
          <p:cNvSpPr>
            <a:spLocks noGrp="1" noRot="1" noChangeAspect="1" noTextEdit="1"/>
          </p:cNvSpPr>
          <p:nvPr>
            <p:ph type="sldImg"/>
          </p:nvPr>
        </p:nvSpPr>
        <p:spPr bwMode="auto">
          <a:noFill/>
          <a:ln>
            <a:solidFill>
              <a:srgbClr val="000000"/>
            </a:solidFill>
            <a:miter lim="800000"/>
            <a:headEnd/>
            <a:tailEnd/>
          </a:ln>
        </p:spPr>
      </p:sp>
      <p:sp>
        <p:nvSpPr>
          <p:cNvPr id="952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8A0BBF-B669-4AE5-90AA-38046BEA4123}" type="slidenum">
              <a:rPr lang="ru-RU">
                <a:cs typeface="Arial" charset="0"/>
              </a:rPr>
              <a:pPr fontAlgn="base">
                <a:spcBef>
                  <a:spcPct val="0"/>
                </a:spcBef>
                <a:spcAft>
                  <a:spcPct val="0"/>
                </a:spcAft>
                <a:defRPr/>
              </a:pPr>
              <a:t>46</a:t>
            </a:fld>
            <a:endParaRPr lang="ru-RU">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Образ слайда 1"/>
          <p:cNvSpPr>
            <a:spLocks noGrp="1" noRot="1" noChangeAspect="1"/>
          </p:cNvSpPr>
          <p:nvPr>
            <p:ph type="sldImg"/>
          </p:nvPr>
        </p:nvSpPr>
        <p:spPr bwMode="auto">
          <a:noFill/>
          <a:ln>
            <a:solidFill>
              <a:srgbClr val="000000"/>
            </a:solidFill>
            <a:miter lim="800000"/>
            <a:headEnd/>
            <a:tailEnd/>
          </a:ln>
        </p:spPr>
      </p:sp>
      <p:sp>
        <p:nvSpPr>
          <p:cNvPr id="972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57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57FFEF-1C7D-43CB-988C-242F0D51BD06}" type="slidenum">
              <a:rPr lang="ru-RU">
                <a:cs typeface="Arial" charset="0"/>
              </a:rPr>
              <a:pPr fontAlgn="base">
                <a:spcBef>
                  <a:spcPct val="0"/>
                </a:spcBef>
                <a:spcAft>
                  <a:spcPct val="0"/>
                </a:spcAft>
                <a:defRPr/>
              </a:pPr>
              <a:t>47</a:t>
            </a:fld>
            <a:endParaRPr lang="ru-RU">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Образ слайда 1"/>
          <p:cNvSpPr>
            <a:spLocks noGrp="1" noRot="1" noChangeAspect="1" noTextEdit="1"/>
          </p:cNvSpPr>
          <p:nvPr>
            <p:ph type="sldImg"/>
          </p:nvPr>
        </p:nvSpPr>
        <p:spPr bwMode="auto">
          <a:noFill/>
          <a:ln>
            <a:solidFill>
              <a:srgbClr val="000000"/>
            </a:solidFill>
            <a:miter lim="800000"/>
            <a:headEnd/>
            <a:tailEnd/>
          </a:ln>
        </p:spPr>
      </p:sp>
      <p:sp>
        <p:nvSpPr>
          <p:cNvPr id="9933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cs typeface="Arial" charset="0"/>
            </a:endParaRPr>
          </a:p>
        </p:txBody>
      </p:sp>
      <p:sp>
        <p:nvSpPr>
          <p:cNvPr id="911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2E83CB-ED96-430B-A4B0-F5603CB2CBE1}" type="slidenum">
              <a:rPr lang="ru-RU" altLang="ru-RU" smtClean="0">
                <a:cs typeface="Arial" charset="0"/>
              </a:rPr>
              <a:pPr fontAlgn="base">
                <a:spcBef>
                  <a:spcPct val="0"/>
                </a:spcBef>
                <a:spcAft>
                  <a:spcPct val="0"/>
                </a:spcAft>
                <a:defRPr/>
              </a:pPr>
              <a:t>48</a:t>
            </a:fld>
            <a:endParaRPr lang="ru-RU" altLang="ru-RU"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Образ слайда 1"/>
          <p:cNvSpPr>
            <a:spLocks noGrp="1" noRot="1" noChangeAspect="1"/>
          </p:cNvSpPr>
          <p:nvPr>
            <p:ph type="sldImg"/>
          </p:nvPr>
        </p:nvSpPr>
        <p:spPr bwMode="auto">
          <a:noFill/>
          <a:ln>
            <a:solidFill>
              <a:srgbClr val="000000"/>
            </a:solidFill>
            <a:miter lim="800000"/>
            <a:headEnd/>
            <a:tailEnd/>
          </a:ln>
        </p:spPr>
      </p:sp>
      <p:sp>
        <p:nvSpPr>
          <p:cNvPr id="10137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39586209-939F-4882-973E-10F8AC1DC44B}" type="slidenum">
              <a:rPr lang="ru-RU" smtClean="0"/>
              <a:pPr>
                <a:defRPr/>
              </a:pPr>
              <a:t>49</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Образ слайда 1"/>
          <p:cNvSpPr>
            <a:spLocks noGrp="1" noRot="1" noChangeAspect="1" noTextEdit="1"/>
          </p:cNvSpPr>
          <p:nvPr>
            <p:ph type="sldImg"/>
          </p:nvPr>
        </p:nvSpPr>
        <p:spPr bwMode="auto">
          <a:noFill/>
          <a:ln>
            <a:solidFill>
              <a:srgbClr val="000000"/>
            </a:solidFill>
            <a:miter lim="800000"/>
            <a:headEnd/>
            <a:tailEnd/>
          </a:ln>
        </p:spPr>
      </p:sp>
      <p:sp>
        <p:nvSpPr>
          <p:cNvPr id="1034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ltLang="ru-RU" smtClean="0">
              <a:cs typeface="Arial" charset="0"/>
            </a:endParaRPr>
          </a:p>
        </p:txBody>
      </p:sp>
      <p:sp>
        <p:nvSpPr>
          <p:cNvPr id="1034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38150" algn="l"/>
                <a:tab pos="884238" algn="l"/>
                <a:tab pos="1330325" algn="l"/>
                <a:tab pos="1778000" algn="l"/>
                <a:tab pos="2225675" algn="l"/>
                <a:tab pos="2670175" algn="l"/>
                <a:tab pos="3119438" algn="l"/>
                <a:tab pos="3565525" algn="l"/>
                <a:tab pos="4014788" algn="l"/>
                <a:tab pos="4462463" algn="l"/>
                <a:tab pos="4905375" algn="l"/>
                <a:tab pos="5354638" algn="l"/>
                <a:tab pos="5805488" algn="l"/>
                <a:tab pos="6253163" algn="l"/>
                <a:tab pos="6700838" algn="l"/>
                <a:tab pos="7145338" algn="l"/>
                <a:tab pos="7593013" algn="l"/>
                <a:tab pos="8039100" algn="l"/>
                <a:tab pos="8488363" algn="l"/>
                <a:tab pos="8937625" algn="l"/>
              </a:tabLst>
            </a:pPr>
            <a:fld id="{86009043-7812-4ED8-90C0-5F035037C400}" type="slidenum">
              <a:rPr lang="ru-RU" altLang="ru-RU" smtClean="0">
                <a:solidFill>
                  <a:srgbClr val="000000"/>
                </a:solidFill>
                <a:latin typeface="Arial" charset="0"/>
                <a:cs typeface="Arial" charset="0"/>
              </a:rPr>
              <a:pPr fontAlgn="base">
                <a:spcBef>
                  <a:spcPct val="0"/>
                </a:spcBef>
                <a:spcAft>
                  <a:spcPct val="0"/>
                </a:spcAft>
                <a:tabLst>
                  <a:tab pos="0" algn="l"/>
                  <a:tab pos="438150" algn="l"/>
                  <a:tab pos="884238" algn="l"/>
                  <a:tab pos="1330325" algn="l"/>
                  <a:tab pos="1778000" algn="l"/>
                  <a:tab pos="2225675" algn="l"/>
                  <a:tab pos="2670175" algn="l"/>
                  <a:tab pos="3119438" algn="l"/>
                  <a:tab pos="3565525" algn="l"/>
                  <a:tab pos="4014788" algn="l"/>
                  <a:tab pos="4462463" algn="l"/>
                  <a:tab pos="4905375" algn="l"/>
                  <a:tab pos="5354638" algn="l"/>
                  <a:tab pos="5805488" algn="l"/>
                  <a:tab pos="6253163" algn="l"/>
                  <a:tab pos="6700838" algn="l"/>
                  <a:tab pos="7145338" algn="l"/>
                  <a:tab pos="7593013" algn="l"/>
                  <a:tab pos="8039100" algn="l"/>
                  <a:tab pos="8488363" algn="l"/>
                  <a:tab pos="8937625" algn="l"/>
                </a:tabLst>
              </a:pPr>
              <a:t>50</a:t>
            </a:fld>
            <a:endParaRPr lang="ru-RU" altLang="ru-RU" smtClean="0">
              <a:solidFill>
                <a:srgbClr val="000000"/>
              </a:solidFill>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A7D8DE-FB5F-4B12-B45E-D1C23DA73516}" type="slidenum">
              <a:rPr lang="ru-RU">
                <a:cs typeface="Arial" charset="0"/>
              </a:rPr>
              <a:pPr fontAlgn="base">
                <a:spcBef>
                  <a:spcPct val="0"/>
                </a:spcBef>
                <a:spcAft>
                  <a:spcPct val="0"/>
                </a:spcAft>
                <a:defRPr/>
              </a:pPr>
              <a:t>51</a:t>
            </a:fld>
            <a:endParaRPr lang="ru-RU">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Образ слайда 1"/>
          <p:cNvSpPr>
            <a:spLocks noGrp="1" noRot="1" noChangeAspect="1"/>
          </p:cNvSpPr>
          <p:nvPr>
            <p:ph type="sldImg"/>
          </p:nvPr>
        </p:nvSpPr>
        <p:spPr bwMode="auto">
          <a:noFill/>
          <a:ln>
            <a:solidFill>
              <a:srgbClr val="000000"/>
            </a:solidFill>
            <a:miter lim="800000"/>
            <a:headEnd/>
            <a:tailEnd/>
          </a:ln>
        </p:spPr>
      </p:sp>
      <p:sp>
        <p:nvSpPr>
          <p:cNvPr id="10957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3FF93C9-F9F5-4F04-8F6F-DC192CF0F72B}" type="slidenum">
              <a:rPr lang="ru-RU" smtClean="0"/>
              <a:pPr>
                <a:defRPr/>
              </a:pPr>
              <a:t>54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noTextEdi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cs typeface="Arial" charset="0"/>
            </a:endParaRPr>
          </a:p>
        </p:txBody>
      </p:sp>
      <p:sp>
        <p:nvSpPr>
          <p:cNvPr id="215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DB7B19-59F2-470A-AEC5-0FB15247DE39}" type="slidenum">
              <a:rPr lang="ru-RU" altLang="ru-RU" smtClean="0">
                <a:cs typeface="Arial" charset="0"/>
              </a:rPr>
              <a:pPr fontAlgn="base">
                <a:spcBef>
                  <a:spcPct val="0"/>
                </a:spcBef>
                <a:spcAft>
                  <a:spcPct val="0"/>
                </a:spcAft>
                <a:defRPr/>
              </a:pPr>
              <a:t>5</a:t>
            </a:fld>
            <a:endParaRPr lang="ru-RU" altLang="ru-RU"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noTextEdi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cs typeface="Arial" charset="0"/>
            </a:endParaRPr>
          </a:p>
        </p:txBody>
      </p:sp>
      <p:sp>
        <p:nvSpPr>
          <p:cNvPr id="296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740FA1-B71B-49D4-A81F-47E0309C912B}" type="slidenum">
              <a:rPr lang="ru-RU" altLang="ru-RU" smtClean="0">
                <a:cs typeface="Arial" charset="0"/>
              </a:rPr>
              <a:pPr fontAlgn="base">
                <a:spcBef>
                  <a:spcPct val="0"/>
                </a:spcBef>
                <a:spcAft>
                  <a:spcPct val="0"/>
                </a:spcAft>
                <a:defRPr/>
              </a:pPr>
              <a:t>9</a:t>
            </a:fld>
            <a:endParaRPr lang="ru-RU" altLang="ru-RU"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noTextEdi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cs typeface="Arial" charset="0"/>
            </a:endParaRPr>
          </a:p>
        </p:txBody>
      </p:sp>
      <p:sp>
        <p:nvSpPr>
          <p:cNvPr id="296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E09975-72CC-4A40-BD67-30E993FD8BB9}" type="slidenum">
              <a:rPr lang="ru-RU" altLang="ru-RU" smtClean="0">
                <a:cs typeface="Arial" charset="0"/>
              </a:rPr>
              <a:pPr fontAlgn="base">
                <a:spcBef>
                  <a:spcPct val="0"/>
                </a:spcBef>
                <a:spcAft>
                  <a:spcPct val="0"/>
                </a:spcAft>
                <a:defRPr/>
              </a:pPr>
              <a:t>10</a:t>
            </a:fld>
            <a:endParaRPr lang="ru-RU" altLang="ru-RU"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noTextEdi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cs typeface="Arial" charset="0"/>
            </a:endParaRPr>
          </a:p>
        </p:txBody>
      </p:sp>
      <p:sp>
        <p:nvSpPr>
          <p:cNvPr id="296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208671-784F-455F-ADF7-C77B79049724}" type="slidenum">
              <a:rPr lang="ru-RU" altLang="ru-RU" smtClean="0">
                <a:cs typeface="Arial" charset="0"/>
              </a:rPr>
              <a:pPr fontAlgn="base">
                <a:spcBef>
                  <a:spcPct val="0"/>
                </a:spcBef>
                <a:spcAft>
                  <a:spcPct val="0"/>
                </a:spcAft>
                <a:defRPr/>
              </a:pPr>
              <a:t>11</a:t>
            </a:fld>
            <a:endParaRPr lang="ru-RU" altLang="ru-RU"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noTextEdi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cs typeface="Arial" charset="0"/>
            </a:endParaRPr>
          </a:p>
        </p:txBody>
      </p:sp>
      <p:sp>
        <p:nvSpPr>
          <p:cNvPr id="3686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95CFED-9093-4090-B347-8D4F1F62C7D5}" type="slidenum">
              <a:rPr lang="ru-RU" altLang="ru-RU" smtClean="0">
                <a:cs typeface="Arial" charset="0"/>
              </a:rPr>
              <a:pPr fontAlgn="base">
                <a:spcBef>
                  <a:spcPct val="0"/>
                </a:spcBef>
                <a:spcAft>
                  <a:spcPct val="0"/>
                </a:spcAft>
                <a:defRPr/>
              </a:pPr>
              <a:t>16</a:t>
            </a:fld>
            <a:endParaRPr lang="ru-RU" altLang="ru-RU"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08300095-8AE6-4F84-886D-72D63268C7DF}" type="slidenum">
              <a:rPr lang="ru-RU" smtClean="0"/>
              <a:pPr>
                <a:defRPr/>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1E20788-E760-4EDF-BC98-DAF98FADF2B0}" type="datetimeFigureOut">
              <a:rPr lang="ru-RU"/>
              <a:pPr>
                <a:defRPr/>
              </a:pPr>
              <a:t>27.01.2020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907AE8-9C9A-43A0-B98D-D8FF0E4827F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FE3EF1-E3EE-4995-9EA1-B04951D4DB5D}" type="datetimeFigureOut">
              <a:rPr lang="ru-RU"/>
              <a:pPr>
                <a:defRPr/>
              </a:pPr>
              <a:t>27.01.2020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3C49E0-B1ED-4370-B6B9-79E914C738E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1"/>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1"/>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6FC55D-F992-4A1C-94EA-CA8BF37D3340}" type="datetimeFigureOut">
              <a:rPr lang="ru-RU"/>
              <a:pPr>
                <a:defRPr/>
              </a:pPr>
              <a:t>27.01.2020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6CED6A-A355-4BB0-B726-800DA5BF5AD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128588"/>
            <a:ext cx="8906801" cy="1433512"/>
          </a:xfrm>
        </p:spPr>
        <p:txBody>
          <a:bodyPr/>
          <a:lstStyle/>
          <a:p>
            <a:r>
              <a:rPr lang="ru-RU"/>
              <a:t>Образец заголовка</a:t>
            </a:r>
          </a:p>
        </p:txBody>
      </p:sp>
      <p:sp>
        <p:nvSpPr>
          <p:cNvPr id="3" name="Текст 2"/>
          <p:cNvSpPr>
            <a:spLocks noGrp="1"/>
          </p:cNvSpPr>
          <p:nvPr>
            <p:ph type="body" sz="half" idx="1"/>
          </p:nvPr>
        </p:nvSpPr>
        <p:spPr>
          <a:xfrm>
            <a:off x="495301" y="1600200"/>
            <a:ext cx="4369991" cy="4518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30394" y="1600200"/>
            <a:ext cx="4371712" cy="4518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
            <a:extLst/>
          </p:cNvPr>
          <p:cNvSpPr>
            <a:spLocks noGrp="1" noChangeArrowheads="1"/>
          </p:cNvSpPr>
          <p:nvPr>
            <p:ph type="dt" idx="10"/>
          </p:nvPr>
        </p:nvSpPr>
        <p:spPr/>
        <p:txBody>
          <a:bodyPr/>
          <a:lstStyle>
            <a:lvl1pPr defTabSz="914400" fontAlgn="auto">
              <a:spcBef>
                <a:spcPts val="0"/>
              </a:spcBef>
              <a:spcAft>
                <a:spcPts val="0"/>
              </a:spcAft>
              <a:buSzTx/>
              <a:defRPr>
                <a:solidFill>
                  <a:schemeClr val="tx1">
                    <a:tint val="75000"/>
                  </a:schemeClr>
                </a:solidFill>
                <a:latin typeface="+mn-lt"/>
                <a:ea typeface="+mn-ea"/>
                <a:cs typeface="+mn-cs"/>
              </a:defRPr>
            </a:lvl1pPr>
          </a:lstStyle>
          <a:p>
            <a:pPr>
              <a:defRPr/>
            </a:pPr>
            <a:r>
              <a:rPr lang="ru-RU"/>
              <a:t>11.11.2013</a:t>
            </a:r>
          </a:p>
        </p:txBody>
      </p:sp>
      <p:sp>
        <p:nvSpPr>
          <p:cNvPr id="6" name="Rectangle 4">
            <a:extLst/>
          </p:cNvPr>
          <p:cNvSpPr>
            <a:spLocks noGrp="1" noChangeArrowheads="1"/>
          </p:cNvSpPr>
          <p:nvPr>
            <p:ph type="ftr" idx="11"/>
          </p:nvPr>
        </p:nvSpPr>
        <p:spPr/>
        <p:txBody>
          <a:bodyPr/>
          <a:lstStyle>
            <a:lvl1pPr defTabSz="914400">
              <a:buSzTx/>
              <a:defRPr/>
            </a:lvl1pPr>
          </a:lstStyle>
          <a:p>
            <a:pPr>
              <a:defRPr/>
            </a:pPr>
            <a:endParaRPr lang="ru-RU"/>
          </a:p>
        </p:txBody>
      </p:sp>
      <p:sp>
        <p:nvSpPr>
          <p:cNvPr id="7" name="Rectangle 5">
            <a:extLst/>
          </p:cNvPr>
          <p:cNvSpPr>
            <a:spLocks noGrp="1" noChangeArrowheads="1"/>
          </p:cNvSpPr>
          <p:nvPr>
            <p:ph type="sldNum" idx="12"/>
          </p:nvPr>
        </p:nvSpPr>
        <p:spPr/>
        <p:txBody>
          <a:bodyPr/>
          <a:lstStyle>
            <a:lvl1pPr>
              <a:defRPr/>
            </a:lvl1pPr>
          </a:lstStyle>
          <a:p>
            <a:pPr>
              <a:defRPr/>
            </a:pPr>
            <a:fld id="{1738BA25-2290-4C4E-AB37-D413AD92203B}" type="slidenum">
              <a:rPr lang="ru-RU" altLang="ru-RU"/>
              <a:pPr>
                <a:defRPr/>
              </a:pPr>
              <a:t>‹#›</a:t>
            </a:fld>
            <a:endParaRPr lang="ru-RU" altLang="ru-RU"/>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4" name="Овал 10"/>
          <p:cNvSpPr/>
          <p:nvPr userDrawn="1"/>
        </p:nvSpPr>
        <p:spPr>
          <a:xfrm>
            <a:off x="9029700" y="5895975"/>
            <a:ext cx="466725" cy="574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dirty="0">
              <a:solidFill>
                <a:prstClr val="white"/>
              </a:solidFill>
            </a:endParaRPr>
          </a:p>
        </p:txBody>
      </p:sp>
      <p:cxnSp>
        <p:nvCxnSpPr>
          <p:cNvPr id="5" name="Прямая соединительная линия 12"/>
          <p:cNvCxnSpPr/>
          <p:nvPr userDrawn="1"/>
        </p:nvCxnSpPr>
        <p:spPr>
          <a:xfrm>
            <a:off x="9242425" y="0"/>
            <a:ext cx="0" cy="59007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Соединительная линия уступом 13"/>
          <p:cNvCxnSpPr/>
          <p:nvPr userDrawn="1"/>
        </p:nvCxnSpPr>
        <p:spPr>
          <a:xfrm flipV="1">
            <a:off x="204788" y="6183313"/>
            <a:ext cx="8824912" cy="674687"/>
          </a:xfrm>
          <a:prstGeom prst="bentConnector3">
            <a:avLst>
              <a:gd name="adj1" fmla="val -157"/>
            </a:avLst>
          </a:prstGeom>
          <a:ln w="19050"/>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858451" y="356660"/>
            <a:ext cx="8151000" cy="480053"/>
          </a:xfrm>
        </p:spPr>
        <p:txBody>
          <a:bodyPr anchor="t">
            <a:normAutofit/>
          </a:bodyPr>
          <a:lstStyle>
            <a:lvl1pPr>
              <a:defRPr sz="2667"/>
            </a:lvl1pPr>
          </a:lstStyle>
          <a:p>
            <a:r>
              <a:rPr lang="en-US" dirty="0" smtClean="0"/>
              <a:t>Образец заголовка</a:t>
            </a:r>
            <a:endParaRPr lang="en-US" dirty="0"/>
          </a:p>
        </p:txBody>
      </p:sp>
      <p:sp>
        <p:nvSpPr>
          <p:cNvPr id="7" name="Content Placeholder 2"/>
          <p:cNvSpPr>
            <a:spLocks noGrp="1"/>
          </p:cNvSpPr>
          <p:nvPr>
            <p:ph idx="1"/>
          </p:nvPr>
        </p:nvSpPr>
        <p:spPr>
          <a:xfrm>
            <a:off x="858451" y="1028702"/>
            <a:ext cx="8151000" cy="5023993"/>
          </a:xfrm>
        </p:spPr>
        <p:txBody>
          <a:bodyPr/>
          <a:lstStyle>
            <a:lvl1pPr>
              <a:defRPr sz="2400"/>
            </a:lvl1pPr>
            <a:lvl2pPr>
              <a:defRPr sz="2133"/>
            </a:lvl2pPr>
            <a:lvl3pPr>
              <a:defRPr sz="2133"/>
            </a:lvl3pPr>
            <a:lvl4pPr>
              <a:defRPr sz="1867"/>
            </a:lvl4pPr>
            <a:lvl5pPr>
              <a:defRPr sz="16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Date Placeholder 3"/>
          <p:cNvSpPr>
            <a:spLocks noGrp="1"/>
          </p:cNvSpPr>
          <p:nvPr>
            <p:ph type="dt" sz="half" idx="10"/>
          </p:nvPr>
        </p:nvSpPr>
        <p:spPr>
          <a:xfrm>
            <a:off x="6769100" y="6208713"/>
            <a:ext cx="2239963" cy="365125"/>
          </a:xfrm>
        </p:spPr>
        <p:txBody>
          <a:bodyPr/>
          <a:lstStyle>
            <a:lvl1pPr>
              <a:defRPr>
                <a:solidFill>
                  <a:srgbClr val="303030">
                    <a:lumMod val="90000"/>
                    <a:lumOff val="10000"/>
                  </a:srgbClr>
                </a:solidFill>
              </a:defRPr>
            </a:lvl1pPr>
          </a:lstStyle>
          <a:p>
            <a:pPr>
              <a:defRPr/>
            </a:pPr>
            <a:fld id="{45A16E2D-95BB-4418-A4BE-25D9187723F3}" type="datetime1">
              <a:rPr lang="ru-RU"/>
              <a:pPr>
                <a:defRPr/>
              </a:pPr>
              <a:t>27.01.2020</a:t>
            </a:fld>
            <a:endParaRPr lang="ru-RU" dirty="0"/>
          </a:p>
        </p:txBody>
      </p:sp>
      <p:sp>
        <p:nvSpPr>
          <p:cNvPr id="10" name="Footer Placeholder 4"/>
          <p:cNvSpPr>
            <a:spLocks noGrp="1"/>
          </p:cNvSpPr>
          <p:nvPr>
            <p:ph type="ftr" sz="quarter" idx="11"/>
          </p:nvPr>
        </p:nvSpPr>
        <p:spPr>
          <a:xfrm>
            <a:off x="858838" y="6208713"/>
            <a:ext cx="5246687" cy="365125"/>
          </a:xfrm>
        </p:spPr>
        <p:txBody>
          <a:bodyPr/>
          <a:lstStyle>
            <a:lvl1pPr>
              <a:defRPr>
                <a:solidFill>
                  <a:srgbClr val="303030">
                    <a:lumMod val="90000"/>
                    <a:lumOff val="10000"/>
                  </a:srgbClr>
                </a:solidFill>
              </a:defRPr>
            </a:lvl1pPr>
          </a:lstStyle>
          <a:p>
            <a:pPr>
              <a:defRPr/>
            </a:pPr>
            <a:endParaRPr lang="ru-RU"/>
          </a:p>
        </p:txBody>
      </p:sp>
      <p:sp>
        <p:nvSpPr>
          <p:cNvPr id="11" name="Slide Number Placeholder 5"/>
          <p:cNvSpPr>
            <a:spLocks noGrp="1"/>
          </p:cNvSpPr>
          <p:nvPr>
            <p:ph type="sldNum" sz="quarter" idx="12"/>
          </p:nvPr>
        </p:nvSpPr>
        <p:spPr>
          <a:xfrm>
            <a:off x="8902700" y="6000750"/>
            <a:ext cx="720725" cy="365125"/>
          </a:xfrm>
        </p:spPr>
        <p:txBody>
          <a:bodyPr/>
          <a:lstStyle>
            <a:lvl1pPr algn="ctr">
              <a:defRPr>
                <a:solidFill>
                  <a:prstClr val="black">
                    <a:lumMod val="85000"/>
                    <a:lumOff val="15000"/>
                  </a:prstClr>
                </a:solidFill>
              </a:defRPr>
            </a:lvl1pPr>
          </a:lstStyle>
          <a:p>
            <a:pPr>
              <a:defRPr/>
            </a:pPr>
            <a:fld id="{A801AC4B-C371-4DFD-B108-5BF99ACBF3AA}"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B3C42F3-D7EF-4C52-BF24-EEC192EF779A}" type="datetimeFigureOut">
              <a:rPr lang="ru-RU"/>
              <a:pPr>
                <a:defRPr/>
              </a:pPr>
              <a:t>27.01.2020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9AF98D-A560-47A2-B9EC-953E02903E7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322AC70-C561-4BC4-83F7-E4B8930C40AF}" type="datetimeFigureOut">
              <a:rPr lang="ru-RU"/>
              <a:pPr>
                <a:defRPr/>
              </a:pPr>
              <a:t>27.01.2020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6D4D18-2F20-43B6-84B1-D99559AF099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C6DF1FF-BA09-4744-8804-614AED8F2BDD}" type="datetimeFigureOut">
              <a:rPr lang="ru-RU"/>
              <a:pPr>
                <a:defRPr/>
              </a:pPr>
              <a:t>27.01.2020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D5D3C0C-D7F9-427B-8125-6529474A91C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C1A3B5A-EEC6-4B23-A1F9-0FEB66E32C7A}" type="datetimeFigureOut">
              <a:rPr lang="ru-RU"/>
              <a:pPr>
                <a:defRPr/>
              </a:pPr>
              <a:t>27.01.2020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540902E-B565-49FC-9224-579FC397AA8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F6A7D55-6BA4-4FFE-90DD-6E24D94B7876}" type="datetimeFigureOut">
              <a:rPr lang="ru-RU"/>
              <a:pPr>
                <a:defRPr/>
              </a:pPr>
              <a:t>27.01.2020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A250814-0D4D-4210-B273-1B474C7C241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37F03E7-067D-465D-8210-A98ECDA9116B}" type="datetimeFigureOut">
              <a:rPr lang="ru-RU"/>
              <a:pPr>
                <a:defRPr/>
              </a:pPr>
              <a:t>27.01.2020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53707A3-9432-4434-8AA5-86190E401F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4FE5241-C3D8-40F9-8DAC-3D6A5926DE14}" type="datetimeFigureOut">
              <a:rPr lang="ru-RU"/>
              <a:pPr>
                <a:defRPr/>
              </a:pPr>
              <a:t>27.01.2020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877FA8-135F-41F0-9D4E-ED713664BAF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0A6785D-791A-49AD-9E86-5CA555CE9192}" type="datetimeFigureOut">
              <a:rPr lang="ru-RU"/>
              <a:pPr>
                <a:defRPr/>
              </a:pPr>
              <a:t>27.01.2020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784D88E-1927-4DD0-BC16-F9C6C978D41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AD5AD4A-1664-438E-88C6-791B7BDEED4B}" type="datetimeFigureOut">
              <a:rPr lang="ru-RU"/>
              <a:pPr>
                <a:defRPr/>
              </a:pPr>
              <a:t>27.01.2020</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09994E-2A0F-4CA7-A980-24344C76312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consultantplus://offline/ref=DCA32BAC9C6E4DEBADC650E6387AD21ECFDC8F700E073FEAE10C6DC16979542A775CA270BD912A8CBCE6916CB0D6FDA4B25C78D5FC247C55f6i5K"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docs.fss.ru/" TargetMode="Externa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kp.ru/go/https:/lk.fss.ru/recipient/" TargetMode="External"/><Relationship Id="rId5" Type="http://schemas.openxmlformats.org/officeDocument/2006/relationships/hyperlink" Target="https://kp.ru/go/https:/cabinets.fss.ru/insurer/" TargetMode="Externa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r66.fss.ru/"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www.r66.fss.ru/"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r66.fss.ru/"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extLst/>
          </a:blip>
          <a:srcRect/>
          <a:stretch>
            <a:fillRect t="-17000" b="-17000"/>
          </a:stretch>
        </a:blipFill>
        <a:effectLst/>
      </p:bgPr>
    </p:bg>
    <p:spTree>
      <p:nvGrpSpPr>
        <p:cNvPr id="1" name=""/>
        <p:cNvGrpSpPr/>
        <p:nvPr/>
      </p:nvGrpSpPr>
      <p:grpSpPr>
        <a:xfrm>
          <a:off x="0" y="0"/>
          <a:ext cx="0" cy="0"/>
          <a:chOff x="0" y="0"/>
          <a:chExt cx="0" cy="0"/>
        </a:xfrm>
      </p:grpSpPr>
      <p:sp>
        <p:nvSpPr>
          <p:cNvPr id="16386" name="Заголовок 1"/>
          <p:cNvSpPr>
            <a:spLocks noGrp="1"/>
          </p:cNvSpPr>
          <p:nvPr>
            <p:ph type="ctrTitle"/>
          </p:nvPr>
        </p:nvSpPr>
        <p:spPr>
          <a:xfrm>
            <a:off x="357188" y="1524000"/>
            <a:ext cx="9167812" cy="4295775"/>
          </a:xfrm>
        </p:spPr>
        <p:txBody>
          <a:bodyPr/>
          <a:lstStyle/>
          <a:p>
            <a:pPr eaLnBrk="1" hangingPunct="1"/>
            <a:r>
              <a:rPr lang="ru-RU" b="1" smtClean="0">
                <a:solidFill>
                  <a:schemeClr val="hlink"/>
                </a:solidFill>
                <a:latin typeface="Times New Roman" pitchFamily="18" charset="0"/>
                <a:cs typeface="Times New Roman" pitchFamily="18" charset="0"/>
              </a:rPr>
              <a:t>Переход Свердловской области на </a:t>
            </a:r>
            <a:br>
              <a:rPr lang="ru-RU" b="1" smtClean="0">
                <a:solidFill>
                  <a:schemeClr val="hlink"/>
                </a:solidFill>
                <a:latin typeface="Times New Roman" pitchFamily="18" charset="0"/>
                <a:cs typeface="Times New Roman" pitchFamily="18" charset="0"/>
              </a:rPr>
            </a:br>
            <a:r>
              <a:rPr lang="ru-RU" b="1" smtClean="0">
                <a:solidFill>
                  <a:schemeClr val="hlink"/>
                </a:solidFill>
                <a:latin typeface="Times New Roman" pitchFamily="18" charset="0"/>
                <a:cs typeface="Times New Roman" pitchFamily="18" charset="0"/>
              </a:rPr>
              <a:t>«Прямые выплаты»</a:t>
            </a:r>
          </a:p>
        </p:txBody>
      </p:sp>
      <p:grpSp>
        <p:nvGrpSpPr>
          <p:cNvPr id="16387" name="Group 4"/>
          <p:cNvGrpSpPr>
            <a:grpSpLocks/>
          </p:cNvGrpSpPr>
          <p:nvPr/>
        </p:nvGrpSpPr>
        <p:grpSpPr bwMode="auto">
          <a:xfrm>
            <a:off x="0" y="515938"/>
            <a:ext cx="9907588" cy="504825"/>
            <a:chOff x="-2" y="77"/>
            <a:chExt cx="5762" cy="241"/>
          </a:xfrm>
        </p:grpSpPr>
        <p:sp>
          <p:nvSpPr>
            <p:cNvPr id="16390" name="Rectangle 5"/>
            <p:cNvSpPr>
              <a:spLocks noChangeArrowheads="1"/>
            </p:cNvSpPr>
            <p:nvPr/>
          </p:nvSpPr>
          <p:spPr bwMode="auto">
            <a:xfrm>
              <a:off x="816" y="77"/>
              <a:ext cx="4848" cy="192"/>
            </a:xfrm>
            <a:prstGeom prst="rect">
              <a:avLst/>
            </a:prstGeom>
            <a:noFill/>
            <a:ln w="9525">
              <a:noFill/>
              <a:miter lim="800000"/>
              <a:headEnd/>
              <a:tailEnd/>
            </a:ln>
          </p:spPr>
          <p:txBody>
            <a:bodyPr anchor="ctr"/>
            <a:lstStyle/>
            <a:p>
              <a:pPr algn="ctr" eaLnBrk="0" hangingPunct="0"/>
              <a:r>
                <a:rPr lang="ru-RU" altLang="ru-RU" sz="1400" b="1">
                  <a:solidFill>
                    <a:srgbClr val="000099"/>
                  </a:solidFill>
                  <a:latin typeface="Times New Roman" pitchFamily="18" charset="0"/>
                </a:rPr>
                <a:t>Государственное учреждение – Свердловское региональное отделение</a:t>
              </a:r>
            </a:p>
            <a:p>
              <a:pPr algn="ctr" eaLnBrk="0" hangingPunct="0"/>
              <a:r>
                <a:rPr lang="ru-RU" altLang="ru-RU" sz="1400" b="1">
                  <a:solidFill>
                    <a:srgbClr val="000099"/>
                  </a:solidFill>
                  <a:latin typeface="Times New Roman" pitchFamily="18" charset="0"/>
                </a:rPr>
                <a:t> Ф о н д а  с о ц и а л ь н о г о  с т р а х о в а н и я  Р о с с и й с к о й   Ф е д е р а ц и и</a:t>
              </a:r>
            </a:p>
          </p:txBody>
        </p:sp>
        <p:sp>
          <p:nvSpPr>
            <p:cNvPr id="16391" name="Line 6"/>
            <p:cNvSpPr>
              <a:spLocks noChangeShapeType="1"/>
            </p:cNvSpPr>
            <p:nvPr/>
          </p:nvSpPr>
          <p:spPr bwMode="auto">
            <a:xfrm>
              <a:off x="720" y="288"/>
              <a:ext cx="5040" cy="0"/>
            </a:xfrm>
            <a:prstGeom prst="line">
              <a:avLst/>
            </a:prstGeom>
            <a:noFill/>
            <a:ln w="19050">
              <a:solidFill>
                <a:srgbClr val="000080"/>
              </a:solidFill>
              <a:round/>
              <a:headEnd/>
              <a:tailEnd/>
            </a:ln>
          </p:spPr>
          <p:txBody>
            <a:bodyPr/>
            <a:lstStyle/>
            <a:p>
              <a:endParaRPr lang="ru-RU"/>
            </a:p>
          </p:txBody>
        </p:sp>
        <p:sp>
          <p:nvSpPr>
            <p:cNvPr id="16392" name="Line 7"/>
            <p:cNvSpPr>
              <a:spLocks noChangeShapeType="1"/>
            </p:cNvSpPr>
            <p:nvPr/>
          </p:nvSpPr>
          <p:spPr bwMode="auto">
            <a:xfrm flipV="1">
              <a:off x="718" y="317"/>
              <a:ext cx="5042" cy="1"/>
            </a:xfrm>
            <a:prstGeom prst="line">
              <a:avLst/>
            </a:prstGeom>
            <a:noFill/>
            <a:ln w="19050">
              <a:solidFill>
                <a:srgbClr val="000080"/>
              </a:solidFill>
              <a:round/>
              <a:headEnd/>
              <a:tailEnd/>
            </a:ln>
          </p:spPr>
          <p:txBody>
            <a:bodyPr/>
            <a:lstStyle/>
            <a:p>
              <a:endParaRPr lang="ru-RU"/>
            </a:p>
          </p:txBody>
        </p:sp>
        <p:sp>
          <p:nvSpPr>
            <p:cNvPr id="16393" name="Line 9"/>
            <p:cNvSpPr>
              <a:spLocks noChangeShapeType="1"/>
            </p:cNvSpPr>
            <p:nvPr/>
          </p:nvSpPr>
          <p:spPr bwMode="auto">
            <a:xfrm flipV="1">
              <a:off x="-2" y="278"/>
              <a:ext cx="202" cy="6"/>
            </a:xfrm>
            <a:prstGeom prst="line">
              <a:avLst/>
            </a:prstGeom>
            <a:noFill/>
            <a:ln w="19050">
              <a:solidFill>
                <a:srgbClr val="000080"/>
              </a:solidFill>
              <a:round/>
              <a:headEnd/>
              <a:tailEnd/>
            </a:ln>
          </p:spPr>
          <p:txBody>
            <a:bodyPr/>
            <a:lstStyle/>
            <a:p>
              <a:endParaRPr lang="ru-RU"/>
            </a:p>
          </p:txBody>
        </p:sp>
        <p:sp>
          <p:nvSpPr>
            <p:cNvPr id="16394" name="Line 10"/>
            <p:cNvSpPr>
              <a:spLocks noChangeShapeType="1"/>
            </p:cNvSpPr>
            <p:nvPr/>
          </p:nvSpPr>
          <p:spPr bwMode="auto">
            <a:xfrm>
              <a:off x="-2" y="316"/>
              <a:ext cx="241" cy="0"/>
            </a:xfrm>
            <a:prstGeom prst="line">
              <a:avLst/>
            </a:prstGeom>
            <a:noFill/>
            <a:ln w="19050">
              <a:solidFill>
                <a:srgbClr val="000080"/>
              </a:solidFill>
              <a:round/>
              <a:headEnd/>
              <a:tailEnd/>
            </a:ln>
          </p:spPr>
          <p:txBody>
            <a:bodyPr/>
            <a:lstStyle/>
            <a:p>
              <a:endParaRPr lang="ru-RU"/>
            </a:p>
          </p:txBody>
        </p:sp>
      </p:grpSp>
      <p:pic>
        <p:nvPicPr>
          <p:cNvPr id="16388" name="Рисунок 8"/>
          <p:cNvPicPr>
            <a:picLocks noChangeAspect="1"/>
          </p:cNvPicPr>
          <p:nvPr/>
        </p:nvPicPr>
        <p:blipFill>
          <a:blip r:embed="rId4"/>
          <a:srcRect/>
          <a:stretch>
            <a:fillRect/>
          </a:stretch>
        </p:blipFill>
        <p:spPr bwMode="auto">
          <a:xfrm>
            <a:off x="373063" y="342900"/>
            <a:ext cx="838200" cy="760413"/>
          </a:xfrm>
          <a:prstGeom prst="rect">
            <a:avLst/>
          </a:prstGeom>
          <a:noFill/>
          <a:ln w="9525">
            <a:noFill/>
            <a:miter lim="800000"/>
            <a:headEnd/>
            <a:tailEnd/>
          </a:ln>
        </p:spPr>
      </p:pic>
      <p:sp>
        <p:nvSpPr>
          <p:cNvPr id="16389" name="TextBox 1"/>
          <p:cNvSpPr txBox="1">
            <a:spLocks noChangeArrowheads="1"/>
          </p:cNvSpPr>
          <p:nvPr/>
        </p:nvSpPr>
        <p:spPr bwMode="auto">
          <a:xfrm>
            <a:off x="3619500" y="5791200"/>
            <a:ext cx="3228975" cy="366713"/>
          </a:xfrm>
          <a:prstGeom prst="rect">
            <a:avLst/>
          </a:prstGeom>
          <a:noFill/>
          <a:ln w="9525">
            <a:noFill/>
            <a:miter lim="800000"/>
            <a:headEnd/>
            <a:tailEnd/>
          </a:ln>
        </p:spPr>
        <p:txBody>
          <a:bodyPr>
            <a:spAutoFit/>
          </a:bodyPr>
          <a:lstStyle/>
          <a:p>
            <a:r>
              <a:rPr lang="ru-RU">
                <a:latin typeface="Times New Roman" pitchFamily="18" charset="0"/>
              </a:rPr>
              <a:t>Екатеринбург 2020 г.</a:t>
            </a: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1"/>
          <p:cNvSpPr txBox="1">
            <a:spLocks noChangeArrowheads="1"/>
          </p:cNvSpPr>
          <p:nvPr/>
        </p:nvSpPr>
        <p:spPr bwMode="auto">
          <a:xfrm>
            <a:off x="895350" y="66675"/>
            <a:ext cx="8502650" cy="646113"/>
          </a:xfrm>
          <a:prstGeom prst="rect">
            <a:avLst/>
          </a:prstGeom>
          <a:noFill/>
          <a:ln w="9525">
            <a:noFill/>
            <a:miter lim="800000"/>
            <a:headEnd/>
            <a:tailEnd/>
          </a:ln>
        </p:spPr>
        <p:txBody>
          <a:bodyPr>
            <a:spAutoFit/>
          </a:bodyPr>
          <a:lstStyle/>
          <a:p>
            <a:pPr algn="ctr" eaLnBrk="0" hangingPunct="0">
              <a:defRPr/>
            </a:pPr>
            <a:r>
              <a:rPr lang="ru-RU" altLang="ru-RU" b="1" dirty="0">
                <a:latin typeface="Times New Roman" pitchFamily="18" charset="0"/>
                <a:ea typeface="+mj-ea"/>
                <a:cs typeface="Times New Roman" pitchFamily="18" charset="0"/>
              </a:rPr>
              <a:t>Порядок назначения пособия по временной нетрудоспособности в связи с нечастным случаем на производстве и </a:t>
            </a:r>
            <a:r>
              <a:rPr lang="ru-RU" altLang="ru-RU" b="1" dirty="0" err="1">
                <a:latin typeface="Times New Roman" pitchFamily="18" charset="0"/>
                <a:ea typeface="+mj-ea"/>
                <a:cs typeface="Times New Roman" pitchFamily="18" charset="0"/>
              </a:rPr>
              <a:t>проф.заболеванием</a:t>
            </a:r>
            <a:r>
              <a:rPr lang="ru-RU" altLang="ru-RU" b="1" dirty="0">
                <a:latin typeface="Times New Roman" pitchFamily="18" charset="0"/>
                <a:ea typeface="+mj-ea"/>
                <a:cs typeface="Times New Roman" pitchFamily="18" charset="0"/>
              </a:rPr>
              <a:t> на производстве</a:t>
            </a:r>
          </a:p>
        </p:txBody>
      </p:sp>
      <p:pic>
        <p:nvPicPr>
          <p:cNvPr id="30722" name="Рисунок 8"/>
          <p:cNvPicPr>
            <a:picLocks noChangeAspect="1"/>
          </p:cNvPicPr>
          <p:nvPr/>
        </p:nvPicPr>
        <p:blipFill>
          <a:blip r:embed="rId3"/>
          <a:srcRect/>
          <a:stretch>
            <a:fillRect/>
          </a:stretch>
        </p:blipFill>
        <p:spPr bwMode="auto">
          <a:xfrm>
            <a:off x="0" y="20638"/>
            <a:ext cx="836613" cy="655637"/>
          </a:xfrm>
          <a:prstGeom prst="rect">
            <a:avLst/>
          </a:prstGeom>
          <a:noFill/>
          <a:ln w="9525">
            <a:noFill/>
            <a:miter lim="800000"/>
            <a:headEnd/>
            <a:tailEnd/>
          </a:ln>
        </p:spPr>
      </p:pic>
      <p:grpSp>
        <p:nvGrpSpPr>
          <p:cNvPr id="27" name="Diagram group"/>
          <p:cNvGrpSpPr/>
          <p:nvPr/>
        </p:nvGrpSpPr>
        <p:grpSpPr>
          <a:xfrm>
            <a:off x="209550" y="4429477"/>
            <a:ext cx="2057400" cy="1752248"/>
            <a:chOff x="3998449" y="443652"/>
            <a:chExt cx="2363860" cy="2363860"/>
          </a:xfrm>
          <a:scene3d>
            <a:camera prst="perspectiveRelaxedModerately" zoom="92000"/>
            <a:lightRig rig="balanced" dir="t">
              <a:rot lat="0" lon="0" rev="12700000"/>
            </a:lightRig>
          </a:scene3d>
        </p:grpSpPr>
        <p:sp>
          <p:nvSpPr>
            <p:cNvPr id="28" name="Скругленный прямоугольник 27"/>
            <p:cNvSpPr/>
            <p:nvPr/>
          </p:nvSpPr>
          <p:spPr>
            <a:xfrm>
              <a:off x="3998449" y="443652"/>
              <a:ext cx="2363860" cy="2363860"/>
            </a:xfrm>
            <a:prstGeom prst="roundRect">
              <a:avLst>
                <a:gd name="adj" fmla="val 10000"/>
              </a:avLst>
            </a:prstGeom>
            <a:blipFill rotWithShape="1">
              <a:blip r:embed="rId4"/>
              <a:stretch>
                <a:fillRect/>
              </a:stretch>
            </a:blipFill>
            <a:sp3d z="-54000" prstMaterial="plastic">
              <a:bevelT w="50800" h="50800"/>
              <a:bevelB w="50800" h="50800"/>
            </a:sp3d>
          </p:spPr>
          <p:style>
            <a:lnRef idx="0">
              <a:schemeClr val="lt1">
                <a:hueOff val="0"/>
                <a:satOff val="0"/>
                <a:lumOff val="0"/>
                <a:alphaOff val="0"/>
              </a:schemeClr>
            </a:lnRef>
            <a:fillRef idx="1">
              <a:scrgbClr r="0" g="0" b="0"/>
            </a:fillRef>
            <a:effectRef idx="2">
              <a:schemeClr val="accent2">
                <a:tint val="50000"/>
                <a:hueOff val="-440331"/>
                <a:satOff val="-38085"/>
                <a:lumOff val="4377"/>
                <a:alphaOff val="0"/>
              </a:schemeClr>
            </a:effectRef>
            <a:fontRef idx="minor">
              <a:schemeClr val="lt1">
                <a:hueOff val="0"/>
                <a:satOff val="0"/>
                <a:lumOff val="0"/>
                <a:alphaOff val="0"/>
              </a:schemeClr>
            </a:fontRef>
          </p:style>
        </p:sp>
      </p:grpSp>
      <p:pic>
        <p:nvPicPr>
          <p:cNvPr id="30724" name="Рисунок 8"/>
          <p:cNvPicPr>
            <a:picLocks noChangeAspect="1"/>
          </p:cNvPicPr>
          <p:nvPr/>
        </p:nvPicPr>
        <p:blipFill>
          <a:blip r:embed="rId3"/>
          <a:srcRect/>
          <a:stretch>
            <a:fillRect/>
          </a:stretch>
        </p:blipFill>
        <p:spPr bwMode="auto">
          <a:xfrm>
            <a:off x="7234238" y="1463675"/>
            <a:ext cx="2163762" cy="1695450"/>
          </a:xfrm>
          <a:prstGeom prst="rect">
            <a:avLst/>
          </a:prstGeom>
          <a:noFill/>
          <a:ln w="9525">
            <a:noFill/>
            <a:miter lim="800000"/>
            <a:headEnd/>
            <a:tailEnd/>
          </a:ln>
        </p:spPr>
      </p:pic>
      <p:sp>
        <p:nvSpPr>
          <p:cNvPr id="30" name="Стрелка вправо 29"/>
          <p:cNvSpPr/>
          <p:nvPr/>
        </p:nvSpPr>
        <p:spPr>
          <a:xfrm rot="5400000">
            <a:off x="1504950" y="3325813"/>
            <a:ext cx="133985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26" name="TextBox 1"/>
          <p:cNvSpPr txBox="1">
            <a:spLocks noChangeArrowheads="1"/>
          </p:cNvSpPr>
          <p:nvPr/>
        </p:nvSpPr>
        <p:spPr bwMode="auto">
          <a:xfrm rot="-1225041">
            <a:off x="3057525" y="3519488"/>
            <a:ext cx="3105150" cy="646112"/>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5 календарных дней</a:t>
            </a:r>
          </a:p>
          <a:p>
            <a:pPr algn="ctr"/>
            <a:endParaRPr lang="ru-RU">
              <a:latin typeface="Times New Roman" pitchFamily="18" charset="0"/>
              <a:cs typeface="Times New Roman" pitchFamily="18" charset="0"/>
            </a:endParaRPr>
          </a:p>
        </p:txBody>
      </p:sp>
      <p:pic>
        <p:nvPicPr>
          <p:cNvPr id="30727" name="Picture 5" descr="C:\Users\AbramenkoEV\Desktop\доклад_Пилот\14179415819291.jpg"/>
          <p:cNvPicPr>
            <a:picLocks noChangeAspect="1" noChangeArrowheads="1"/>
          </p:cNvPicPr>
          <p:nvPr/>
        </p:nvPicPr>
        <p:blipFill>
          <a:blip r:embed="rId5"/>
          <a:srcRect/>
          <a:stretch>
            <a:fillRect/>
          </a:stretch>
        </p:blipFill>
        <p:spPr bwMode="auto">
          <a:xfrm>
            <a:off x="417513" y="900113"/>
            <a:ext cx="1390650" cy="1712912"/>
          </a:xfrm>
          <a:prstGeom prst="rect">
            <a:avLst/>
          </a:prstGeom>
          <a:noFill/>
          <a:ln w="9525">
            <a:noFill/>
            <a:miter lim="800000"/>
            <a:headEnd/>
            <a:tailEnd/>
          </a:ln>
        </p:spPr>
      </p:pic>
      <p:sp>
        <p:nvSpPr>
          <p:cNvPr id="32" name="Стрелка вправо 31"/>
          <p:cNvSpPr/>
          <p:nvPr/>
        </p:nvSpPr>
        <p:spPr>
          <a:xfrm rot="20307776">
            <a:off x="2374900" y="4141788"/>
            <a:ext cx="5310188"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29" name="TextBox 3"/>
          <p:cNvSpPr txBox="1">
            <a:spLocks noChangeArrowheads="1"/>
          </p:cNvSpPr>
          <p:nvPr/>
        </p:nvSpPr>
        <p:spPr bwMode="auto">
          <a:xfrm rot="-1320925">
            <a:off x="3529013" y="4745038"/>
            <a:ext cx="3457575" cy="1833562"/>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Заявление работника</a:t>
            </a:r>
          </a:p>
          <a:p>
            <a:pPr algn="ctr"/>
            <a:r>
              <a:rPr lang="ru-RU" sz="1600">
                <a:latin typeface="Times New Roman" pitchFamily="18" charset="0"/>
                <a:cs typeface="Times New Roman" pitchFamily="18" charset="0"/>
              </a:rPr>
              <a:t>Листок нетрудоспособности</a:t>
            </a:r>
          </a:p>
          <a:p>
            <a:pPr algn="ctr"/>
            <a:r>
              <a:rPr lang="ru-RU" sz="1600">
                <a:latin typeface="Times New Roman" pitchFamily="18" charset="0"/>
                <a:cs typeface="Times New Roman" pitchFamily="18" charset="0"/>
              </a:rPr>
              <a:t>акт / материалы о несчастном случае на производстве </a:t>
            </a:r>
            <a:r>
              <a:rPr lang="ru-RU" sz="1600">
                <a:latin typeface="Times New Roman" pitchFamily="18" charset="0"/>
                <a:cs typeface="Times New Roman" pitchFamily="18" charset="0"/>
                <a:hlinkClick r:id="rId6"/>
              </a:rPr>
              <a:t>(форма Н-1).</a:t>
            </a:r>
          </a:p>
          <a:p>
            <a:pPr algn="ctr"/>
            <a:r>
              <a:rPr lang="ru-RU" sz="1600">
                <a:latin typeface="Times New Roman" pitchFamily="18" charset="0"/>
                <a:cs typeface="Times New Roman" pitchFamily="18" charset="0"/>
              </a:rPr>
              <a:t>Опись заявлений и документов по утвержденной форме (Приказ №578)</a:t>
            </a:r>
          </a:p>
          <a:p>
            <a:pPr algn="ctr"/>
            <a:endParaRPr lang="ru-RU"/>
          </a:p>
        </p:txBody>
      </p:sp>
      <p:sp>
        <p:nvSpPr>
          <p:cNvPr id="30730" name="TextBox 4"/>
          <p:cNvSpPr txBox="1">
            <a:spLocks noChangeArrowheads="1"/>
          </p:cNvSpPr>
          <p:nvPr/>
        </p:nvSpPr>
        <p:spPr bwMode="auto">
          <a:xfrm>
            <a:off x="209550" y="2998788"/>
            <a:ext cx="1819275" cy="738187"/>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1 Заявление</a:t>
            </a:r>
          </a:p>
          <a:p>
            <a:r>
              <a:rPr lang="ru-RU" sz="1400">
                <a:latin typeface="Times New Roman" pitchFamily="18" charset="0"/>
                <a:cs typeface="Times New Roman" pitchFamily="18" charset="0"/>
              </a:rPr>
              <a:t>2. Листок нетрудоспособности</a:t>
            </a:r>
          </a:p>
        </p:txBody>
      </p:sp>
      <p:sp>
        <p:nvSpPr>
          <p:cNvPr id="36" name="Стрелка вправо 35"/>
          <p:cNvSpPr/>
          <p:nvPr/>
        </p:nvSpPr>
        <p:spPr>
          <a:xfrm flipH="1">
            <a:off x="2949575" y="1585913"/>
            <a:ext cx="3997325"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32" name="TextBox 5"/>
          <p:cNvSpPr txBox="1">
            <a:spLocks noChangeArrowheads="1"/>
          </p:cNvSpPr>
          <p:nvPr/>
        </p:nvSpPr>
        <p:spPr bwMode="auto">
          <a:xfrm>
            <a:off x="3562350" y="1211263"/>
            <a:ext cx="3067050" cy="369887"/>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10 календарных дней</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1"/>
          <p:cNvSpPr txBox="1">
            <a:spLocks noChangeArrowheads="1"/>
          </p:cNvSpPr>
          <p:nvPr/>
        </p:nvSpPr>
        <p:spPr bwMode="auto">
          <a:xfrm>
            <a:off x="895350" y="66675"/>
            <a:ext cx="8502650" cy="646113"/>
          </a:xfrm>
          <a:prstGeom prst="rect">
            <a:avLst/>
          </a:prstGeom>
          <a:noFill/>
          <a:ln w="9525">
            <a:noFill/>
            <a:miter lim="800000"/>
            <a:headEnd/>
            <a:tailEnd/>
          </a:ln>
        </p:spPr>
        <p:txBody>
          <a:bodyPr>
            <a:spAutoFit/>
          </a:bodyPr>
          <a:lstStyle/>
          <a:p>
            <a:pPr algn="ctr" eaLnBrk="0" hangingPunct="0">
              <a:defRPr/>
            </a:pPr>
            <a:r>
              <a:rPr lang="ru-RU" altLang="ru-RU" b="1" dirty="0">
                <a:latin typeface="Times New Roman" pitchFamily="18" charset="0"/>
                <a:ea typeface="+mj-ea"/>
                <a:cs typeface="Times New Roman" pitchFamily="18" charset="0"/>
              </a:rPr>
              <a:t>Оплата отпуска (сверх ежегодного оплачиваемого отпуска) на весь период лечения и проезда к месту лечения и обратно</a:t>
            </a:r>
          </a:p>
        </p:txBody>
      </p:sp>
      <p:pic>
        <p:nvPicPr>
          <p:cNvPr id="32770" name="Рисунок 8"/>
          <p:cNvPicPr>
            <a:picLocks noChangeAspect="1"/>
          </p:cNvPicPr>
          <p:nvPr/>
        </p:nvPicPr>
        <p:blipFill>
          <a:blip r:embed="rId3"/>
          <a:srcRect/>
          <a:stretch>
            <a:fillRect/>
          </a:stretch>
        </p:blipFill>
        <p:spPr bwMode="auto">
          <a:xfrm>
            <a:off x="0" y="20638"/>
            <a:ext cx="836613" cy="655637"/>
          </a:xfrm>
          <a:prstGeom prst="rect">
            <a:avLst/>
          </a:prstGeom>
          <a:noFill/>
          <a:ln w="9525">
            <a:noFill/>
            <a:miter lim="800000"/>
            <a:headEnd/>
            <a:tailEnd/>
          </a:ln>
        </p:spPr>
      </p:pic>
      <p:sp>
        <p:nvSpPr>
          <p:cNvPr id="32771" name="TextBox 12"/>
          <p:cNvSpPr txBox="1">
            <a:spLocks noChangeArrowheads="1"/>
          </p:cNvSpPr>
          <p:nvPr/>
        </p:nvSpPr>
        <p:spPr bwMode="auto">
          <a:xfrm>
            <a:off x="7038975" y="3422650"/>
            <a:ext cx="2867025" cy="243205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1. заявление застрахованного лица на оплату отпуска по форме, утверждаемой Фондом;</a:t>
            </a:r>
          </a:p>
          <a:p>
            <a:r>
              <a:rPr lang="ru-RU" sz="1400">
                <a:latin typeface="Times New Roman" pitchFamily="18" charset="0"/>
                <a:cs typeface="Times New Roman" pitchFamily="18" charset="0"/>
              </a:rPr>
              <a:t>2. приказ страхователя о представлении застрахованному лицу отпуска;</a:t>
            </a:r>
          </a:p>
          <a:p>
            <a:r>
              <a:rPr lang="ru-RU" sz="1400">
                <a:latin typeface="Times New Roman" pitchFamily="18" charset="0"/>
                <a:cs typeface="Times New Roman" pitchFamily="18" charset="0"/>
              </a:rPr>
              <a:t>3. справку-расчет о размере оплаты отпуска по форме, утверждаемой Фондом (Приказ № 578).</a:t>
            </a:r>
          </a:p>
          <a:p>
            <a:endParaRPr lang="ru-RU" sz="1400">
              <a:latin typeface="Times New Roman" pitchFamily="18" charset="0"/>
              <a:cs typeface="Times New Roman" pitchFamily="18" charset="0"/>
            </a:endParaRPr>
          </a:p>
        </p:txBody>
      </p:sp>
      <p:grpSp>
        <p:nvGrpSpPr>
          <p:cNvPr id="27" name="Diagram group"/>
          <p:cNvGrpSpPr/>
          <p:nvPr/>
        </p:nvGrpSpPr>
        <p:grpSpPr>
          <a:xfrm>
            <a:off x="222943" y="1387475"/>
            <a:ext cx="2470724" cy="1847850"/>
            <a:chOff x="3998449" y="443652"/>
            <a:chExt cx="2363860" cy="2363860"/>
          </a:xfrm>
          <a:scene3d>
            <a:camera prst="perspectiveRelaxedModerately" zoom="92000"/>
            <a:lightRig rig="balanced" dir="t">
              <a:rot lat="0" lon="0" rev="12700000"/>
            </a:lightRig>
          </a:scene3d>
        </p:grpSpPr>
        <p:sp>
          <p:nvSpPr>
            <p:cNvPr id="28" name="Скругленный прямоугольник 27"/>
            <p:cNvSpPr/>
            <p:nvPr/>
          </p:nvSpPr>
          <p:spPr>
            <a:xfrm>
              <a:off x="3998449" y="443652"/>
              <a:ext cx="2363860" cy="2363860"/>
            </a:xfrm>
            <a:prstGeom prst="roundRect">
              <a:avLst>
                <a:gd name="adj" fmla="val 10000"/>
              </a:avLst>
            </a:prstGeom>
            <a:blipFill rotWithShape="1">
              <a:blip r:embed="rId4"/>
              <a:stretch>
                <a:fillRect/>
              </a:stretch>
            </a:blipFill>
            <a:sp3d z="-54000" prstMaterial="plastic">
              <a:bevelT w="50800" h="50800"/>
              <a:bevelB w="50800" h="50800"/>
            </a:sp3d>
          </p:spPr>
          <p:style>
            <a:lnRef idx="0">
              <a:schemeClr val="lt1">
                <a:hueOff val="0"/>
                <a:satOff val="0"/>
                <a:lumOff val="0"/>
                <a:alphaOff val="0"/>
              </a:schemeClr>
            </a:lnRef>
            <a:fillRef idx="1">
              <a:scrgbClr r="0" g="0" b="0"/>
            </a:fillRef>
            <a:effectRef idx="2">
              <a:schemeClr val="accent2">
                <a:tint val="50000"/>
                <a:hueOff val="-440331"/>
                <a:satOff val="-38085"/>
                <a:lumOff val="4377"/>
                <a:alphaOff val="0"/>
              </a:schemeClr>
            </a:effectRef>
            <a:fontRef idx="minor">
              <a:schemeClr val="lt1">
                <a:hueOff val="0"/>
                <a:satOff val="0"/>
                <a:lumOff val="0"/>
                <a:alphaOff val="0"/>
              </a:schemeClr>
            </a:fontRef>
          </p:style>
        </p:sp>
      </p:grpSp>
      <p:pic>
        <p:nvPicPr>
          <p:cNvPr id="32773" name="Рисунок 8"/>
          <p:cNvPicPr>
            <a:picLocks noChangeAspect="1"/>
          </p:cNvPicPr>
          <p:nvPr/>
        </p:nvPicPr>
        <p:blipFill>
          <a:blip r:embed="rId3"/>
          <a:srcRect/>
          <a:stretch>
            <a:fillRect/>
          </a:stretch>
        </p:blipFill>
        <p:spPr bwMode="auto">
          <a:xfrm>
            <a:off x="7234238" y="1463675"/>
            <a:ext cx="2163762" cy="1695450"/>
          </a:xfrm>
          <a:prstGeom prst="rect">
            <a:avLst/>
          </a:prstGeom>
          <a:noFill/>
          <a:ln w="9525">
            <a:noFill/>
            <a:miter lim="800000"/>
            <a:headEnd/>
            <a:tailEnd/>
          </a:ln>
        </p:spPr>
      </p:pic>
      <p:sp>
        <p:nvSpPr>
          <p:cNvPr id="30" name="Стрелка вправо 29"/>
          <p:cNvSpPr/>
          <p:nvPr/>
        </p:nvSpPr>
        <p:spPr>
          <a:xfrm>
            <a:off x="3270250" y="2024063"/>
            <a:ext cx="2925763"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775" name="TextBox 1"/>
          <p:cNvSpPr txBox="1">
            <a:spLocks noChangeArrowheads="1"/>
          </p:cNvSpPr>
          <p:nvPr/>
        </p:nvSpPr>
        <p:spPr bwMode="auto">
          <a:xfrm>
            <a:off x="3009900" y="1295400"/>
            <a:ext cx="3105150" cy="923925"/>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не позднее чем за 2 недели до дня начала отпуска</a:t>
            </a:r>
          </a:p>
          <a:p>
            <a:pPr algn="ctr"/>
            <a:endParaRPr lang="ru-RU">
              <a:latin typeface="Times New Roman" pitchFamily="18" charset="0"/>
              <a:cs typeface="Times New Roman" pitchFamily="18" charset="0"/>
            </a:endParaRPr>
          </a:p>
        </p:txBody>
      </p:sp>
      <p:pic>
        <p:nvPicPr>
          <p:cNvPr id="32776" name="Picture 5" descr="C:\Users\AbramenkoEV\Desktop\доклад_Пилот\14179415819291.jpg"/>
          <p:cNvPicPr>
            <a:picLocks noChangeAspect="1" noChangeArrowheads="1"/>
          </p:cNvPicPr>
          <p:nvPr/>
        </p:nvPicPr>
        <p:blipFill>
          <a:blip r:embed="rId5"/>
          <a:srcRect/>
          <a:stretch>
            <a:fillRect/>
          </a:stretch>
        </p:blipFill>
        <p:spPr bwMode="auto">
          <a:xfrm>
            <a:off x="104775" y="4552950"/>
            <a:ext cx="1741488" cy="2144713"/>
          </a:xfrm>
          <a:prstGeom prst="rect">
            <a:avLst/>
          </a:prstGeom>
          <a:noFill/>
          <a:ln w="9525">
            <a:noFill/>
            <a:miter lim="800000"/>
            <a:headEnd/>
            <a:tailEnd/>
          </a:ln>
        </p:spPr>
      </p:pic>
      <p:sp>
        <p:nvSpPr>
          <p:cNvPr id="32" name="Стрелка вправо 31"/>
          <p:cNvSpPr/>
          <p:nvPr/>
        </p:nvSpPr>
        <p:spPr>
          <a:xfrm rot="20177972" flipH="1">
            <a:off x="1916113" y="4141788"/>
            <a:ext cx="5432425"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778" name="TextBox 2"/>
          <p:cNvSpPr txBox="1">
            <a:spLocks noChangeArrowheads="1"/>
          </p:cNvSpPr>
          <p:nvPr/>
        </p:nvSpPr>
        <p:spPr bwMode="auto">
          <a:xfrm rot="-1420063">
            <a:off x="2193925" y="3643313"/>
            <a:ext cx="4373563" cy="1016000"/>
          </a:xfrm>
          <a:prstGeom prst="rect">
            <a:avLst/>
          </a:prstGeom>
          <a:noFill/>
          <a:ln w="9525">
            <a:noFill/>
            <a:miter lim="800000"/>
            <a:headEnd/>
            <a:tailEnd/>
          </a:ln>
        </p:spPr>
        <p:txBody>
          <a:bodyPr>
            <a:spAutoFit/>
          </a:bodyPr>
          <a:lstStyle/>
          <a:p>
            <a:pPr algn="ctr"/>
            <a:r>
              <a:rPr lang="ru-RU" sz="1400">
                <a:latin typeface="Times New Roman" pitchFamily="18" charset="0"/>
                <a:cs typeface="Times New Roman" pitchFamily="18" charset="0"/>
              </a:rPr>
              <a:t>в течение 5 рабочих дней с даты получения от страхователя документов, принимает решение об оплате отпуска</a:t>
            </a:r>
          </a:p>
          <a:p>
            <a:pPr algn="ctr"/>
            <a:endParaRPr lang="ru-RU"/>
          </a:p>
        </p:txBody>
      </p:sp>
      <p:sp>
        <p:nvSpPr>
          <p:cNvPr id="32779" name="TextBox 3"/>
          <p:cNvSpPr txBox="1">
            <a:spLocks noChangeArrowheads="1"/>
          </p:cNvSpPr>
          <p:nvPr/>
        </p:nvSpPr>
        <p:spPr bwMode="auto">
          <a:xfrm rot="-1419664">
            <a:off x="3238500" y="4652963"/>
            <a:ext cx="3457575" cy="800100"/>
          </a:xfrm>
          <a:prstGeom prst="rect">
            <a:avLst/>
          </a:prstGeom>
          <a:noFill/>
          <a:ln w="9525">
            <a:noFill/>
            <a:miter lim="800000"/>
            <a:headEnd/>
            <a:tailEnd/>
          </a:ln>
        </p:spPr>
        <p:txBody>
          <a:bodyPr>
            <a:spAutoFit/>
          </a:bodyPr>
          <a:lstStyle/>
          <a:p>
            <a:pPr algn="ctr"/>
            <a:r>
              <a:rPr lang="ru-RU" sz="1400">
                <a:latin typeface="Times New Roman" pitchFamily="18" charset="0"/>
                <a:cs typeface="Times New Roman" pitchFamily="18" charset="0"/>
              </a:rPr>
              <a:t>не позднее 2 рабочих дней со дня принятия решения оплачивает</a:t>
            </a:r>
          </a:p>
          <a:p>
            <a:pPr algn="ctr"/>
            <a:endParaRPr lang="ru-RU"/>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0"/>
          <p:cNvSpPr txBox="1">
            <a:spLocks noChangeArrowheads="1"/>
          </p:cNvSpPr>
          <p:nvPr/>
        </p:nvSpPr>
        <p:spPr bwMode="auto">
          <a:xfrm>
            <a:off x="174625" y="304800"/>
            <a:ext cx="9731375" cy="946150"/>
          </a:xfrm>
          <a:prstGeom prst="rect">
            <a:avLst/>
          </a:prstGeom>
          <a:noFill/>
          <a:ln w="9525">
            <a:noFill/>
            <a:miter lim="800000"/>
            <a:headEnd/>
            <a:tailEnd/>
          </a:ln>
        </p:spPr>
        <p:txBody>
          <a:bodyPr>
            <a:spAutoFit/>
          </a:bodyPr>
          <a:lstStyle/>
          <a:p>
            <a:pPr algn="ctr" eaLnBrk="0" hangingPunct="0">
              <a:buFont typeface="Arial" charset="0"/>
              <a:buNone/>
            </a:pPr>
            <a:r>
              <a:rPr kumimoji="1" lang="ru-RU" altLang="ru-RU" sz="2800" b="1">
                <a:latin typeface="Times New Roman" pitchFamily="18" charset="0"/>
                <a:cs typeface="Times New Roman" pitchFamily="18" charset="0"/>
              </a:rPr>
              <a:t>ВОЗМЕЩЕНИЕ РАСХОДОВ СТРАХОВАТЕЛЮ</a:t>
            </a:r>
          </a:p>
          <a:p>
            <a:pPr algn="ctr" eaLnBrk="0" hangingPunct="0"/>
            <a:endParaRPr lang="ru-RU" altLang="ru-RU" sz="2800" b="1">
              <a:latin typeface="Calibri" pitchFamily="34" charset="0"/>
              <a:cs typeface="Times New Roman" pitchFamily="18" charset="0"/>
            </a:endParaRPr>
          </a:p>
        </p:txBody>
      </p:sp>
      <p:sp>
        <p:nvSpPr>
          <p:cNvPr id="16" name="Скругленный прямоугольник 15">
            <a:extLst/>
          </p:cNvPr>
          <p:cNvSpPr/>
          <p:nvPr/>
        </p:nvSpPr>
        <p:spPr>
          <a:xfrm>
            <a:off x="819150" y="1390650"/>
            <a:ext cx="8736013" cy="963613"/>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altLang="ru-RU" sz="2600" b="1">
                <a:solidFill>
                  <a:schemeClr val="hlink"/>
                </a:solidFill>
                <a:latin typeface="Times New Roman" pitchFamily="18" charset="0"/>
                <a:cs typeface="Times New Roman" pitchFamily="18" charset="0"/>
              </a:rPr>
              <a:t>по оплате 4-х дополнительных дней по уходу за детьми-инвалидами</a:t>
            </a:r>
          </a:p>
        </p:txBody>
      </p:sp>
      <p:sp>
        <p:nvSpPr>
          <p:cNvPr id="17" name="Скругленный прямоугольник 16">
            <a:extLst/>
          </p:cNvPr>
          <p:cNvSpPr/>
          <p:nvPr/>
        </p:nvSpPr>
        <p:spPr>
          <a:xfrm>
            <a:off x="1628775" y="2667000"/>
            <a:ext cx="7926388" cy="1276350"/>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altLang="ru-RU" sz="2600" b="1">
                <a:solidFill>
                  <a:schemeClr val="hlink"/>
                </a:solidFill>
                <a:latin typeface="Times New Roman" pitchFamily="18" charset="0"/>
                <a:cs typeface="Times New Roman" pitchFamily="18" charset="0"/>
              </a:rPr>
              <a:t>на выплату пособия по временной нетрудоспособности </a:t>
            </a:r>
          </a:p>
          <a:p>
            <a:pPr algn="ctr" eaLnBrk="0" hangingPunct="0">
              <a:defRPr/>
            </a:pPr>
            <a:r>
              <a:rPr lang="ru-RU" altLang="ru-RU" sz="2600" b="1">
                <a:solidFill>
                  <a:schemeClr val="hlink"/>
                </a:solidFill>
                <a:latin typeface="Times New Roman" pitchFamily="18" charset="0"/>
                <a:cs typeface="Times New Roman" pitchFamily="18" charset="0"/>
              </a:rPr>
              <a:t>за счет межбюджетных трансфертов</a:t>
            </a:r>
          </a:p>
        </p:txBody>
      </p:sp>
      <p:sp>
        <p:nvSpPr>
          <p:cNvPr id="18" name="Скругленный прямоугольник 17">
            <a:extLst/>
          </p:cNvPr>
          <p:cNvSpPr/>
          <p:nvPr/>
        </p:nvSpPr>
        <p:spPr>
          <a:xfrm>
            <a:off x="2649538" y="4244975"/>
            <a:ext cx="6837362" cy="1038225"/>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eaLnBrk="0" hangingPunct="0">
              <a:buFont typeface="Wingdings" pitchFamily="2" charset="2"/>
              <a:buChar char="ü"/>
              <a:defRPr/>
            </a:pPr>
            <a:endParaRPr lang="ru-RU" altLang="ru-RU" b="1">
              <a:solidFill>
                <a:srgbClr val="0070C0"/>
              </a:solidFill>
              <a:cs typeface="Arial" charset="0"/>
            </a:endParaRPr>
          </a:p>
          <a:p>
            <a:pPr marL="285750" indent="-285750" algn="ctr" eaLnBrk="0" hangingPunct="0">
              <a:defRPr/>
            </a:pPr>
            <a:r>
              <a:rPr lang="ru-RU" altLang="ru-RU" sz="2600" b="1">
                <a:solidFill>
                  <a:schemeClr val="hlink"/>
                </a:solidFill>
                <a:latin typeface="Times New Roman" pitchFamily="18" charset="0"/>
                <a:cs typeface="Times New Roman" pitchFamily="18" charset="0"/>
              </a:rPr>
              <a:t>на выплату социального пособия на погребение</a:t>
            </a:r>
          </a:p>
          <a:p>
            <a:pPr marL="285750" indent="-285750" eaLnBrk="0" hangingPunct="0">
              <a:buFont typeface="Wingdings" pitchFamily="2" charset="2"/>
              <a:buChar char="ü"/>
              <a:defRPr/>
            </a:pPr>
            <a:endParaRPr lang="ru-RU" altLang="ru-RU" sz="3200" b="1">
              <a:solidFill>
                <a:schemeClr val="accent1"/>
              </a:solidFill>
              <a:cs typeface="Arial" charset="0"/>
            </a:endParaRPr>
          </a:p>
        </p:txBody>
      </p:sp>
      <p:sp>
        <p:nvSpPr>
          <p:cNvPr id="19" name="Скругленный прямоугольник 18">
            <a:extLst/>
          </p:cNvPr>
          <p:cNvSpPr/>
          <p:nvPr/>
        </p:nvSpPr>
        <p:spPr>
          <a:xfrm>
            <a:off x="504825" y="5600700"/>
            <a:ext cx="8982075" cy="1085850"/>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altLang="ru-RU" sz="2800" b="1">
                <a:solidFill>
                  <a:schemeClr val="hlink"/>
                </a:solidFill>
                <a:latin typeface="Times New Roman" pitchFamily="18" charset="0"/>
                <a:cs typeface="Times New Roman" pitchFamily="18" charset="0"/>
              </a:rPr>
              <a:t>на предупредительные меры по сокращению производственного травматизма и профзаболеваний</a:t>
            </a:r>
            <a:endParaRPr lang="ru-RU" altLang="ru-RU" sz="2800">
              <a:solidFill>
                <a:schemeClr val="hlink"/>
              </a:solidFill>
              <a:latin typeface="Times New Roman" pitchFamily="18" charset="0"/>
              <a:cs typeface="Times New Roman" pitchFamily="18" charset="0"/>
            </a:endParaRPr>
          </a:p>
        </p:txBody>
      </p:sp>
      <p:pic>
        <p:nvPicPr>
          <p:cNvPr id="34822" name="Рисунок 2"/>
          <p:cNvPicPr>
            <a:picLocks noChangeAspect="1"/>
          </p:cNvPicPr>
          <p:nvPr/>
        </p:nvPicPr>
        <p:blipFill>
          <a:blip r:embed="rId2"/>
          <a:srcRect/>
          <a:stretch>
            <a:fillRect/>
          </a:stretch>
        </p:blipFill>
        <p:spPr bwMode="auto">
          <a:xfrm>
            <a:off x="228600" y="3943350"/>
            <a:ext cx="1604963" cy="1498600"/>
          </a:xfrm>
          <a:prstGeom prst="rect">
            <a:avLst/>
          </a:prstGeom>
          <a:noFill/>
          <a:ln w="9525">
            <a:noFill/>
            <a:miter lim="800000"/>
            <a:headEnd/>
            <a:tailEnd/>
          </a:ln>
        </p:spPr>
      </p:pic>
      <p:pic>
        <p:nvPicPr>
          <p:cNvPr id="34823" name="Рисунок 8"/>
          <p:cNvPicPr>
            <a:picLocks noChangeAspect="1"/>
          </p:cNvPicPr>
          <p:nvPr/>
        </p:nvPicPr>
        <p:blipFill>
          <a:blip r:embed="rId3"/>
          <a:srcRect/>
          <a:stretch>
            <a:fillRect/>
          </a:stretch>
        </p:blipFill>
        <p:spPr bwMode="auto">
          <a:xfrm>
            <a:off x="11113" y="14288"/>
            <a:ext cx="798512"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8"/>
          <p:cNvSpPr>
            <a:spLocks noGrp="1"/>
          </p:cNvSpPr>
          <p:nvPr>
            <p:ph type="title"/>
          </p:nvPr>
        </p:nvSpPr>
        <p:spPr>
          <a:xfrm>
            <a:off x="904875" y="0"/>
            <a:ext cx="8839200" cy="1325563"/>
          </a:xfrm>
        </p:spPr>
        <p:txBody>
          <a:bodyPr/>
          <a:lstStyle/>
          <a:p>
            <a:pPr eaLnBrk="1" hangingPunct="1"/>
            <a:r>
              <a:rPr lang="ru-RU" sz="2400" b="1" smtClean="0">
                <a:latin typeface="Times New Roman" pitchFamily="18" charset="0"/>
                <a:cs typeface="Times New Roman" pitchFamily="18" charset="0"/>
              </a:rPr>
              <a:t>Сроки направления документов для возмещения расходов страхователю</a:t>
            </a:r>
          </a:p>
        </p:txBody>
      </p:sp>
      <p:pic>
        <p:nvPicPr>
          <p:cNvPr id="35842" name="Рисунок 8"/>
          <p:cNvPicPr>
            <a:picLocks noChangeAspect="1"/>
          </p:cNvPicPr>
          <p:nvPr/>
        </p:nvPicPr>
        <p:blipFill>
          <a:blip r:embed="rId2"/>
          <a:srcRect/>
          <a:stretch>
            <a:fillRect/>
          </a:stretch>
        </p:blipFill>
        <p:spPr bwMode="auto">
          <a:xfrm>
            <a:off x="0" y="20638"/>
            <a:ext cx="836613" cy="655637"/>
          </a:xfrm>
          <a:prstGeom prst="rect">
            <a:avLst/>
          </a:prstGeom>
          <a:noFill/>
          <a:ln w="9525">
            <a:noFill/>
            <a:miter lim="800000"/>
            <a:headEnd/>
            <a:tailEnd/>
          </a:ln>
        </p:spPr>
      </p:pic>
      <p:pic>
        <p:nvPicPr>
          <p:cNvPr id="35843" name="Picture 5" descr="C:\Users\AbramenkoEV\Desktop\доклад_Пилот\14179415819291.jpg"/>
          <p:cNvPicPr>
            <a:picLocks noChangeAspect="1" noChangeArrowheads="1"/>
          </p:cNvPicPr>
          <p:nvPr/>
        </p:nvPicPr>
        <p:blipFill>
          <a:blip r:embed="rId3"/>
          <a:srcRect/>
          <a:stretch>
            <a:fillRect/>
          </a:stretch>
        </p:blipFill>
        <p:spPr bwMode="auto">
          <a:xfrm>
            <a:off x="68263" y="3195638"/>
            <a:ext cx="1741487" cy="2144712"/>
          </a:xfrm>
          <a:prstGeom prst="rect">
            <a:avLst/>
          </a:prstGeom>
          <a:noFill/>
          <a:ln w="9525">
            <a:noFill/>
            <a:miter lim="800000"/>
            <a:headEnd/>
            <a:tailEnd/>
          </a:ln>
        </p:spPr>
      </p:pic>
      <p:grpSp>
        <p:nvGrpSpPr>
          <p:cNvPr id="12" name="Diagram group"/>
          <p:cNvGrpSpPr/>
          <p:nvPr/>
        </p:nvGrpSpPr>
        <p:grpSpPr>
          <a:xfrm>
            <a:off x="4090093" y="1439019"/>
            <a:ext cx="2470724" cy="1847850"/>
            <a:chOff x="3998449" y="443652"/>
            <a:chExt cx="2363860" cy="2363860"/>
          </a:xfrm>
          <a:scene3d>
            <a:camera prst="perspectiveRelaxedModerately" zoom="92000"/>
            <a:lightRig rig="balanced" dir="t">
              <a:rot lat="0" lon="0" rev="12700000"/>
            </a:lightRig>
          </a:scene3d>
        </p:grpSpPr>
        <p:sp>
          <p:nvSpPr>
            <p:cNvPr id="13" name="Скругленный прямоугольник 12"/>
            <p:cNvSpPr/>
            <p:nvPr/>
          </p:nvSpPr>
          <p:spPr>
            <a:xfrm>
              <a:off x="3998449" y="443652"/>
              <a:ext cx="2363860" cy="2363860"/>
            </a:xfrm>
            <a:prstGeom prst="roundRect">
              <a:avLst>
                <a:gd name="adj" fmla="val 10000"/>
              </a:avLst>
            </a:prstGeom>
            <a:blipFill rotWithShape="1">
              <a:blip r:embed="rId4"/>
              <a:stretch>
                <a:fillRect/>
              </a:stretch>
            </a:blipFill>
            <a:sp3d z="-54000" prstMaterial="plastic">
              <a:bevelT w="50800" h="50800"/>
              <a:bevelB w="50800" h="50800"/>
            </a:sp3d>
          </p:spPr>
          <p:style>
            <a:lnRef idx="0">
              <a:schemeClr val="lt1">
                <a:hueOff val="0"/>
                <a:satOff val="0"/>
                <a:lumOff val="0"/>
                <a:alphaOff val="0"/>
              </a:schemeClr>
            </a:lnRef>
            <a:fillRef idx="1">
              <a:scrgbClr r="0" g="0" b="0"/>
            </a:fillRef>
            <a:effectRef idx="2">
              <a:schemeClr val="accent2">
                <a:tint val="50000"/>
                <a:hueOff val="-440331"/>
                <a:satOff val="-38085"/>
                <a:lumOff val="4377"/>
                <a:alphaOff val="0"/>
              </a:schemeClr>
            </a:effectRef>
            <a:fontRef idx="minor">
              <a:schemeClr val="lt1">
                <a:hueOff val="0"/>
                <a:satOff val="0"/>
                <a:lumOff val="0"/>
                <a:alphaOff val="0"/>
              </a:schemeClr>
            </a:fontRef>
          </p:style>
        </p:sp>
      </p:grpSp>
      <p:sp>
        <p:nvSpPr>
          <p:cNvPr id="35845" name="TextBox 1"/>
          <p:cNvSpPr txBox="1">
            <a:spLocks noChangeArrowheads="1"/>
          </p:cNvSpPr>
          <p:nvPr/>
        </p:nvSpPr>
        <p:spPr bwMode="auto">
          <a:xfrm>
            <a:off x="173038" y="5638800"/>
            <a:ext cx="2160587" cy="519113"/>
          </a:xfrm>
          <a:prstGeom prst="rect">
            <a:avLst/>
          </a:prstGeom>
          <a:noFill/>
          <a:ln w="9525">
            <a:noFill/>
            <a:miter lim="800000"/>
            <a:headEnd/>
            <a:tailEnd/>
          </a:ln>
        </p:spPr>
        <p:txBody>
          <a:bodyPr>
            <a:spAutoFit/>
          </a:bodyPr>
          <a:lstStyle/>
          <a:p>
            <a:r>
              <a:rPr lang="ru-RU" sz="2800" b="1">
                <a:solidFill>
                  <a:schemeClr val="hlink"/>
                </a:solidFill>
                <a:latin typeface="Times New Roman" pitchFamily="18" charset="0"/>
                <a:cs typeface="Times New Roman" pitchFamily="18" charset="0"/>
              </a:rPr>
              <a:t>Работник</a:t>
            </a:r>
          </a:p>
        </p:txBody>
      </p:sp>
      <p:sp>
        <p:nvSpPr>
          <p:cNvPr id="35846" name="TextBox 13"/>
          <p:cNvSpPr txBox="1">
            <a:spLocks noChangeArrowheads="1"/>
          </p:cNvSpPr>
          <p:nvPr/>
        </p:nvSpPr>
        <p:spPr bwMode="auto">
          <a:xfrm>
            <a:off x="3971925" y="3284538"/>
            <a:ext cx="3059113" cy="641350"/>
          </a:xfrm>
          <a:prstGeom prst="rect">
            <a:avLst/>
          </a:prstGeom>
          <a:noFill/>
          <a:ln w="9525">
            <a:noFill/>
            <a:miter lim="800000"/>
            <a:headEnd/>
            <a:tailEnd/>
          </a:ln>
        </p:spPr>
        <p:txBody>
          <a:bodyPr>
            <a:spAutoFit/>
          </a:bodyPr>
          <a:lstStyle/>
          <a:p>
            <a:r>
              <a:rPr lang="ru-RU" sz="3600" b="1">
                <a:solidFill>
                  <a:schemeClr val="hlink"/>
                </a:solidFill>
                <a:latin typeface="Times New Roman" pitchFamily="18" charset="0"/>
                <a:cs typeface="Times New Roman" pitchFamily="18" charset="0"/>
              </a:rPr>
              <a:t>Работодатель</a:t>
            </a:r>
          </a:p>
        </p:txBody>
      </p:sp>
      <p:sp>
        <p:nvSpPr>
          <p:cNvPr id="4" name="Стрелка вправо 3"/>
          <p:cNvSpPr/>
          <p:nvPr/>
        </p:nvSpPr>
        <p:spPr>
          <a:xfrm rot="20196488">
            <a:off x="1731963" y="2587625"/>
            <a:ext cx="1901825"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5848" name="Рисунок 8"/>
          <p:cNvPicPr>
            <a:picLocks noChangeAspect="1"/>
          </p:cNvPicPr>
          <p:nvPr/>
        </p:nvPicPr>
        <p:blipFill>
          <a:blip r:embed="rId2"/>
          <a:srcRect/>
          <a:stretch>
            <a:fillRect/>
          </a:stretch>
        </p:blipFill>
        <p:spPr bwMode="auto">
          <a:xfrm>
            <a:off x="7623175" y="5049838"/>
            <a:ext cx="2163763" cy="1695450"/>
          </a:xfrm>
          <a:prstGeom prst="rect">
            <a:avLst/>
          </a:prstGeom>
          <a:noFill/>
          <a:ln w="9525">
            <a:noFill/>
            <a:miter lim="800000"/>
            <a:headEnd/>
            <a:tailEnd/>
          </a:ln>
        </p:spPr>
      </p:pic>
      <p:sp>
        <p:nvSpPr>
          <p:cNvPr id="16" name="Стрелка вправо 15"/>
          <p:cNvSpPr/>
          <p:nvPr/>
        </p:nvSpPr>
        <p:spPr>
          <a:xfrm rot="2686486">
            <a:off x="6467475" y="3373438"/>
            <a:ext cx="2295525" cy="604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TextBox 18"/>
          <p:cNvSpPr txBox="1"/>
          <p:nvPr/>
        </p:nvSpPr>
        <p:spPr>
          <a:xfrm rot="20214300">
            <a:off x="1123950" y="2143125"/>
            <a:ext cx="2736850" cy="307975"/>
          </a:xfrm>
          <a:prstGeom prst="rect">
            <a:avLst/>
          </a:prstGeom>
          <a:noFill/>
        </p:spPr>
        <p:txBody>
          <a:bodyPr>
            <a:spAutoFit/>
          </a:bodyPr>
          <a:lstStyle/>
          <a:p>
            <a:pPr algn="ctr">
              <a:defRPr/>
            </a:pPr>
            <a:r>
              <a:rPr lang="ru-RU" sz="1400" b="1" dirty="0">
                <a:solidFill>
                  <a:schemeClr val="tx2">
                    <a:lumMod val="60000"/>
                    <a:lumOff val="40000"/>
                  </a:schemeClr>
                </a:solidFill>
                <a:latin typeface="Times New Roman" pitchFamily="18" charset="0"/>
                <a:cs typeface="Times New Roman" pitchFamily="18" charset="0"/>
              </a:rPr>
              <a:t>Заявление о выплате пособия</a:t>
            </a:r>
          </a:p>
        </p:txBody>
      </p:sp>
      <p:sp>
        <p:nvSpPr>
          <p:cNvPr id="17" name="Стрелка вправо 16"/>
          <p:cNvSpPr/>
          <p:nvPr/>
        </p:nvSpPr>
        <p:spPr>
          <a:xfrm rot="20083699" flipH="1">
            <a:off x="1951038" y="3349625"/>
            <a:ext cx="1900237" cy="650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TextBox 19"/>
          <p:cNvSpPr txBox="1"/>
          <p:nvPr/>
        </p:nvSpPr>
        <p:spPr>
          <a:xfrm rot="20064038">
            <a:off x="1884363" y="3771900"/>
            <a:ext cx="2736850" cy="307975"/>
          </a:xfrm>
          <a:prstGeom prst="rect">
            <a:avLst/>
          </a:prstGeom>
          <a:noFill/>
        </p:spPr>
        <p:txBody>
          <a:bodyPr>
            <a:spAutoFit/>
          </a:bodyPr>
          <a:lstStyle/>
          <a:p>
            <a:pPr algn="ctr">
              <a:defRPr/>
            </a:pPr>
            <a:r>
              <a:rPr lang="ru-RU" sz="1400" b="1" dirty="0">
                <a:solidFill>
                  <a:schemeClr val="tx2">
                    <a:lumMod val="60000"/>
                    <a:lumOff val="40000"/>
                  </a:schemeClr>
                </a:solidFill>
                <a:latin typeface="Times New Roman" pitchFamily="18" charset="0"/>
                <a:cs typeface="Times New Roman" pitchFamily="18" charset="0"/>
              </a:rPr>
              <a:t>оплата</a:t>
            </a:r>
          </a:p>
        </p:txBody>
      </p:sp>
      <p:sp>
        <p:nvSpPr>
          <p:cNvPr id="2" name="TextBox 1"/>
          <p:cNvSpPr txBox="1"/>
          <p:nvPr/>
        </p:nvSpPr>
        <p:spPr>
          <a:xfrm rot="2659222">
            <a:off x="6911975" y="2705100"/>
            <a:ext cx="2286000" cy="523875"/>
          </a:xfrm>
          <a:prstGeom prst="rect">
            <a:avLst/>
          </a:prstGeom>
          <a:noFill/>
        </p:spPr>
        <p:txBody>
          <a:bodyPr>
            <a:spAutoFit/>
          </a:bodyPr>
          <a:lstStyle/>
          <a:p>
            <a:pPr algn="ctr">
              <a:defRPr/>
            </a:pPr>
            <a:r>
              <a:rPr lang="ru-RU" sz="1400" b="1" dirty="0">
                <a:solidFill>
                  <a:schemeClr val="tx2">
                    <a:lumMod val="60000"/>
                    <a:lumOff val="40000"/>
                  </a:schemeClr>
                </a:solidFill>
                <a:latin typeface="Times New Roman" pitchFamily="18" charset="0"/>
                <a:cs typeface="Times New Roman" pitchFamily="18" charset="0"/>
              </a:rPr>
              <a:t>Пакет документов на бумажном носителе</a:t>
            </a:r>
          </a:p>
        </p:txBody>
      </p:sp>
      <p:sp>
        <p:nvSpPr>
          <p:cNvPr id="21" name="Стрелка вправо 20"/>
          <p:cNvSpPr/>
          <p:nvPr/>
        </p:nvSpPr>
        <p:spPr>
          <a:xfrm rot="2686486" flipH="1">
            <a:off x="6029325" y="4260850"/>
            <a:ext cx="2109788" cy="603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TextBox 2"/>
          <p:cNvSpPr txBox="1"/>
          <p:nvPr/>
        </p:nvSpPr>
        <p:spPr>
          <a:xfrm rot="2735550">
            <a:off x="4839493" y="4793457"/>
            <a:ext cx="2849563" cy="1231900"/>
          </a:xfrm>
          <a:prstGeom prst="rect">
            <a:avLst/>
          </a:prstGeom>
          <a:noFill/>
        </p:spPr>
        <p:txBody>
          <a:bodyPr>
            <a:spAutoFit/>
          </a:bodyPr>
          <a:lstStyle/>
          <a:p>
            <a:pPr algn="ctr">
              <a:defRPr/>
            </a:pPr>
            <a:r>
              <a:rPr lang="ru-RU" sz="1400" b="1" dirty="0">
                <a:solidFill>
                  <a:schemeClr val="tx2">
                    <a:lumMod val="60000"/>
                    <a:lumOff val="40000"/>
                  </a:schemeClr>
                </a:solidFill>
                <a:latin typeface="Times New Roman" pitchFamily="18" charset="0"/>
                <a:cs typeface="Times New Roman" pitchFamily="18" charset="0"/>
              </a:rPr>
              <a:t>в течение 10 рабочих дней со дня получения документов принимает решение о возмещении расходов</a:t>
            </a:r>
          </a:p>
          <a:p>
            <a:pPr algn="ctr">
              <a:defRPr/>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8"/>
          <p:cNvSpPr>
            <a:spLocks noGrp="1"/>
          </p:cNvSpPr>
          <p:nvPr>
            <p:ph type="title"/>
          </p:nvPr>
        </p:nvSpPr>
        <p:spPr>
          <a:xfrm>
            <a:off x="984250" y="177800"/>
            <a:ext cx="8696325" cy="862013"/>
          </a:xfrm>
        </p:spPr>
        <p:txBody>
          <a:bodyPr/>
          <a:lstStyle/>
          <a:p>
            <a:r>
              <a:rPr lang="ru-RU" sz="2400" b="1" smtClean="0">
                <a:solidFill>
                  <a:srgbClr val="003300"/>
                </a:solidFill>
                <a:latin typeface="Times New Roman" pitchFamily="18" charset="0"/>
                <a:cs typeface="Times New Roman" pitchFamily="18" charset="0"/>
              </a:rPr>
              <a:t>Возмещение расходов страхователю на оплату</a:t>
            </a:r>
            <a:br>
              <a:rPr lang="ru-RU" sz="2400" b="1" smtClean="0">
                <a:solidFill>
                  <a:srgbClr val="003300"/>
                </a:solidFill>
                <a:latin typeface="Times New Roman" pitchFamily="18" charset="0"/>
                <a:cs typeface="Times New Roman" pitchFamily="18" charset="0"/>
              </a:rPr>
            </a:br>
            <a:r>
              <a:rPr lang="ru-RU" sz="2400" b="1" smtClean="0">
                <a:solidFill>
                  <a:srgbClr val="003300"/>
                </a:solidFill>
                <a:latin typeface="Times New Roman" pitchFamily="18" charset="0"/>
                <a:cs typeface="Times New Roman" pitchFamily="18" charset="0"/>
              </a:rPr>
              <a:t> 4 дополнительных выходных дней одному из родителей ( в том числе страховые взносы)</a:t>
            </a:r>
          </a:p>
        </p:txBody>
      </p:sp>
      <p:sp>
        <p:nvSpPr>
          <p:cNvPr id="11" name="Скругленный прямоугольник 10"/>
          <p:cNvSpPr/>
          <p:nvPr/>
        </p:nvSpPr>
        <p:spPr bwMode="auto">
          <a:xfrm>
            <a:off x="96011" y="1827783"/>
            <a:ext cx="3799713" cy="1630532"/>
          </a:xfrm>
          <a:prstGeom prst="roundRect">
            <a:avLst/>
          </a:prstGeom>
          <a:noFill/>
          <a:ln w="6350">
            <a:solidFill>
              <a:schemeClr val="tx1"/>
            </a:solidFill>
            <a:round/>
            <a:headEnd/>
            <a:tailEnd/>
          </a:ln>
          <a:effectLst/>
          <a:scene3d>
            <a:camera prst="orthographicFront"/>
            <a:lightRig rig="threePt" dir="t"/>
          </a:scene3d>
          <a:sp3d>
            <a:bevelT w="101600" prst="riblet"/>
          </a:sp3d>
        </p:spPr>
        <p:txBody>
          <a:bodyPr lIns="0" tIns="0" rIns="0" bIns="0" anchor="ctr"/>
          <a:lstStyle/>
          <a:p>
            <a:pPr algn="ctr" fontAlgn="auto">
              <a:spcBef>
                <a:spcPts val="0"/>
              </a:spcBef>
              <a:spcAft>
                <a:spcPts val="0"/>
              </a:spcAft>
              <a:defRPr/>
            </a:pPr>
            <a:r>
              <a:rPr lang="ru-RU" sz="3200" dirty="0">
                <a:solidFill>
                  <a:srgbClr val="003300"/>
                </a:solidFill>
                <a:latin typeface="Times New Roman" pitchFamily="18" charset="0"/>
                <a:cs typeface="Times New Roman" pitchFamily="18" charset="0"/>
              </a:rPr>
              <a:t>Возмещение расходов</a:t>
            </a:r>
          </a:p>
          <a:p>
            <a:pPr algn="ctr" fontAlgn="auto">
              <a:spcBef>
                <a:spcPts val="0"/>
              </a:spcBef>
              <a:spcAft>
                <a:spcPts val="0"/>
              </a:spcAft>
              <a:defRPr/>
            </a:pPr>
            <a:r>
              <a:rPr lang="ru-RU" sz="3200" dirty="0">
                <a:solidFill>
                  <a:srgbClr val="003300"/>
                </a:solidFill>
                <a:latin typeface="Times New Roman" pitchFamily="18" charset="0"/>
                <a:cs typeface="Times New Roman" pitchFamily="18" charset="0"/>
              </a:rPr>
              <a:t>Страхователю </a:t>
            </a:r>
          </a:p>
        </p:txBody>
      </p:sp>
      <p:sp>
        <p:nvSpPr>
          <p:cNvPr id="36869" name="TextBox 12"/>
          <p:cNvSpPr txBox="1">
            <a:spLocks noChangeArrowheads="1"/>
          </p:cNvSpPr>
          <p:nvPr/>
        </p:nvSpPr>
        <p:spPr bwMode="auto">
          <a:xfrm>
            <a:off x="5332413" y="1836738"/>
            <a:ext cx="4516437" cy="2225675"/>
          </a:xfrm>
          <a:prstGeom prst="rect">
            <a:avLst/>
          </a:prstGeom>
          <a:noFill/>
          <a:ln w="9525">
            <a:noFill/>
            <a:miter lim="800000"/>
            <a:headEnd/>
            <a:tailEnd/>
          </a:ln>
        </p:spPr>
        <p:txBody>
          <a:bodyPr>
            <a:spAutoFit/>
          </a:bodyPr>
          <a:lstStyle/>
          <a:p>
            <a:pPr marL="285750" indent="-285750">
              <a:buFont typeface="Wingdings" pitchFamily="2" charset="2"/>
              <a:buChar char="Ø"/>
            </a:pPr>
            <a:r>
              <a:rPr lang="ru-RU" sz="2000">
                <a:solidFill>
                  <a:srgbClr val="003300"/>
                </a:solidFill>
                <a:latin typeface="Times New Roman" pitchFamily="18" charset="0"/>
                <a:cs typeface="Times New Roman" pitchFamily="18" charset="0"/>
              </a:rPr>
              <a:t>Заявление</a:t>
            </a:r>
          </a:p>
          <a:p>
            <a:pPr marL="285750" indent="-285750">
              <a:buFont typeface="Wingdings" pitchFamily="2" charset="2"/>
              <a:buChar char="Ø"/>
            </a:pPr>
            <a:r>
              <a:rPr lang="ru-RU" sz="2000">
                <a:solidFill>
                  <a:srgbClr val="003300"/>
                </a:solidFill>
                <a:latin typeface="Times New Roman" pitchFamily="18" charset="0"/>
                <a:cs typeface="Times New Roman" pitchFamily="18" charset="0"/>
              </a:rPr>
              <a:t>Заверенную копию приказа о предоставлении дополнительных выходных дней одному из родителей</a:t>
            </a:r>
          </a:p>
          <a:p>
            <a:pPr marL="285750" indent="-285750">
              <a:buFont typeface="Wingdings" pitchFamily="2" charset="2"/>
              <a:buChar char="Ø"/>
            </a:pPr>
            <a:r>
              <a:rPr lang="ru-RU" sz="2000">
                <a:solidFill>
                  <a:srgbClr val="003300"/>
                </a:solidFill>
                <a:latin typeface="Times New Roman" pitchFamily="18" charset="0"/>
                <a:cs typeface="Times New Roman" pitchFamily="18" charset="0"/>
              </a:rPr>
              <a:t>Пакет документов в соответствии с Постановлением Правительства от п. 3 от 13.10.2014 № 1048</a:t>
            </a:r>
          </a:p>
        </p:txBody>
      </p:sp>
      <p:sp>
        <p:nvSpPr>
          <p:cNvPr id="19" name="Стрелка вправо с вырезом 18"/>
          <p:cNvSpPr/>
          <p:nvPr/>
        </p:nvSpPr>
        <p:spPr>
          <a:xfrm>
            <a:off x="4273550" y="2311400"/>
            <a:ext cx="830263" cy="909638"/>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6871" name="Picture 6" descr="C:\Users\AbramenkoEV\Desktop\доклад_Пилот\Money.png"/>
          <p:cNvPicPr>
            <a:picLocks noChangeAspect="1" noChangeArrowheads="1"/>
          </p:cNvPicPr>
          <p:nvPr/>
        </p:nvPicPr>
        <p:blipFill>
          <a:blip r:embed="rId2"/>
          <a:srcRect/>
          <a:stretch>
            <a:fillRect/>
          </a:stretch>
        </p:blipFill>
        <p:spPr bwMode="auto">
          <a:xfrm>
            <a:off x="574675" y="3587750"/>
            <a:ext cx="2824163" cy="1479550"/>
          </a:xfrm>
          <a:prstGeom prst="rect">
            <a:avLst/>
          </a:prstGeom>
          <a:noFill/>
          <a:ln w="9525">
            <a:noFill/>
            <a:miter lim="800000"/>
            <a:headEnd/>
            <a:tailEnd/>
          </a:ln>
        </p:spPr>
      </p:pic>
      <p:sp>
        <p:nvSpPr>
          <p:cNvPr id="21" name="Прямоугольник 20"/>
          <p:cNvSpPr/>
          <p:nvPr/>
        </p:nvSpPr>
        <p:spPr>
          <a:xfrm>
            <a:off x="3314700" y="4867275"/>
            <a:ext cx="3629025" cy="1477963"/>
          </a:xfrm>
          <a:prstGeom prst="rect">
            <a:avLst/>
          </a:prstGeom>
        </p:spPr>
        <p:txBody>
          <a:bodyPr>
            <a:spAutoFit/>
          </a:bodyPr>
          <a:lstStyle/>
          <a:p>
            <a:pPr algn="ctr">
              <a:defRPr/>
            </a:pPr>
            <a:r>
              <a:rPr lang="ru-RU" b="1" dirty="0">
                <a:solidFill>
                  <a:schemeClr val="tx2">
                    <a:lumMod val="60000"/>
                    <a:lumOff val="40000"/>
                  </a:schemeClr>
                </a:solidFill>
                <a:latin typeface="Times New Roman" pitchFamily="18" charset="0"/>
                <a:cs typeface="Calibri" pitchFamily="34" charset="0"/>
              </a:rPr>
              <a:t>В течение 10 рабочих дней принимает решение</a:t>
            </a:r>
          </a:p>
          <a:p>
            <a:pPr algn="ctr">
              <a:defRPr/>
            </a:pPr>
            <a:r>
              <a:rPr lang="ru-RU" b="1" dirty="0">
                <a:solidFill>
                  <a:schemeClr val="tx2">
                    <a:lumMod val="60000"/>
                    <a:lumOff val="40000"/>
                  </a:schemeClr>
                </a:solidFill>
                <a:latin typeface="Times New Roman" pitchFamily="18" charset="0"/>
                <a:cs typeface="Calibri" pitchFamily="34" charset="0"/>
              </a:rPr>
              <a:t>2 рабочих дней </a:t>
            </a:r>
            <a:r>
              <a:rPr lang="ru-RU" b="1" dirty="0">
                <a:solidFill>
                  <a:schemeClr val="tx2">
                    <a:lumMod val="60000"/>
                    <a:lumOff val="40000"/>
                  </a:schemeClr>
                </a:solidFill>
                <a:latin typeface="Times New Roman" pitchFamily="18" charset="0"/>
              </a:rPr>
              <a:t>производит перечисление средств</a:t>
            </a:r>
          </a:p>
          <a:p>
            <a:pPr algn="ctr">
              <a:defRPr/>
            </a:pPr>
            <a:r>
              <a:rPr lang="ru-RU" b="1" dirty="0">
                <a:solidFill>
                  <a:schemeClr val="tx2">
                    <a:lumMod val="60000"/>
                    <a:lumOff val="40000"/>
                  </a:schemeClr>
                </a:solidFill>
                <a:latin typeface="Times New Roman" pitchFamily="18" charset="0"/>
              </a:rPr>
              <a:t>на расчетный счет страхователя</a:t>
            </a:r>
            <a:endParaRPr lang="ru-RU" b="1" dirty="0">
              <a:solidFill>
                <a:schemeClr val="tx2">
                  <a:lumMod val="60000"/>
                  <a:lumOff val="40000"/>
                </a:schemeClr>
              </a:solidFill>
              <a:latin typeface="Calibri" pitchFamily="34" charset="0"/>
            </a:endParaRPr>
          </a:p>
        </p:txBody>
      </p:sp>
      <p:pic>
        <p:nvPicPr>
          <p:cNvPr id="36873" name="Рисунок 8"/>
          <p:cNvPicPr>
            <a:picLocks noChangeAspect="1"/>
          </p:cNvPicPr>
          <p:nvPr/>
        </p:nvPicPr>
        <p:blipFill>
          <a:blip r:embed="rId3"/>
          <a:srcRect/>
          <a:stretch>
            <a:fillRect/>
          </a:stretch>
        </p:blipFill>
        <p:spPr bwMode="auto">
          <a:xfrm>
            <a:off x="0" y="20638"/>
            <a:ext cx="836613" cy="65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8"/>
          <p:cNvSpPr>
            <a:spLocks noGrp="1"/>
          </p:cNvSpPr>
          <p:nvPr>
            <p:ph type="title"/>
          </p:nvPr>
        </p:nvSpPr>
        <p:spPr>
          <a:xfrm>
            <a:off x="984250" y="177800"/>
            <a:ext cx="8696325" cy="862013"/>
          </a:xfrm>
        </p:spPr>
        <p:txBody>
          <a:bodyPr/>
          <a:lstStyle/>
          <a:p>
            <a:r>
              <a:rPr lang="ru-RU" sz="2400" b="1" smtClean="0">
                <a:solidFill>
                  <a:srgbClr val="003300"/>
                </a:solidFill>
                <a:latin typeface="Times New Roman" pitchFamily="18" charset="0"/>
                <a:cs typeface="Times New Roman" pitchFamily="18" charset="0"/>
              </a:rPr>
              <a:t>Возмещение расходов страхователю выплату социального пособия на погребение</a:t>
            </a:r>
          </a:p>
        </p:txBody>
      </p:sp>
      <p:sp>
        <p:nvSpPr>
          <p:cNvPr id="11" name="Скругленный прямоугольник 10"/>
          <p:cNvSpPr/>
          <p:nvPr/>
        </p:nvSpPr>
        <p:spPr bwMode="auto">
          <a:xfrm>
            <a:off x="96011" y="1827783"/>
            <a:ext cx="3799713" cy="1630532"/>
          </a:xfrm>
          <a:prstGeom prst="roundRect">
            <a:avLst/>
          </a:prstGeom>
          <a:noFill/>
          <a:ln w="6350">
            <a:solidFill>
              <a:schemeClr val="tx1"/>
            </a:solidFill>
            <a:round/>
            <a:headEnd/>
            <a:tailEnd/>
          </a:ln>
          <a:effectLst/>
          <a:scene3d>
            <a:camera prst="orthographicFront"/>
            <a:lightRig rig="threePt" dir="t"/>
          </a:scene3d>
          <a:sp3d>
            <a:bevelT w="101600" prst="riblet"/>
          </a:sp3d>
        </p:spPr>
        <p:txBody>
          <a:bodyPr lIns="0" tIns="0" rIns="0" bIns="0" anchor="ctr"/>
          <a:lstStyle/>
          <a:p>
            <a:pPr algn="ctr" fontAlgn="auto">
              <a:spcBef>
                <a:spcPts val="0"/>
              </a:spcBef>
              <a:spcAft>
                <a:spcPts val="0"/>
              </a:spcAft>
              <a:defRPr/>
            </a:pPr>
            <a:r>
              <a:rPr lang="ru-RU" sz="3200" dirty="0">
                <a:solidFill>
                  <a:srgbClr val="003300"/>
                </a:solidFill>
                <a:latin typeface="Times New Roman" pitchFamily="18" charset="0"/>
                <a:cs typeface="Times New Roman" pitchFamily="18" charset="0"/>
              </a:rPr>
              <a:t>Возмещение расходов</a:t>
            </a:r>
          </a:p>
          <a:p>
            <a:pPr algn="ctr" fontAlgn="auto">
              <a:spcBef>
                <a:spcPts val="0"/>
              </a:spcBef>
              <a:spcAft>
                <a:spcPts val="0"/>
              </a:spcAft>
              <a:defRPr/>
            </a:pPr>
            <a:r>
              <a:rPr lang="ru-RU" sz="3200" dirty="0">
                <a:solidFill>
                  <a:srgbClr val="003300"/>
                </a:solidFill>
                <a:latin typeface="Times New Roman" pitchFamily="18" charset="0"/>
                <a:cs typeface="Times New Roman" pitchFamily="18" charset="0"/>
              </a:rPr>
              <a:t>страхователю</a:t>
            </a:r>
          </a:p>
        </p:txBody>
      </p:sp>
      <p:sp>
        <p:nvSpPr>
          <p:cNvPr id="37893" name="TextBox 12"/>
          <p:cNvSpPr txBox="1">
            <a:spLocks noChangeArrowheads="1"/>
          </p:cNvSpPr>
          <p:nvPr/>
        </p:nvSpPr>
        <p:spPr bwMode="auto">
          <a:xfrm>
            <a:off x="5332413" y="2289175"/>
            <a:ext cx="4516437" cy="954088"/>
          </a:xfrm>
          <a:prstGeom prst="rect">
            <a:avLst/>
          </a:prstGeom>
          <a:noFill/>
          <a:ln w="9525">
            <a:noFill/>
            <a:miter lim="800000"/>
            <a:headEnd/>
            <a:tailEnd/>
          </a:ln>
        </p:spPr>
        <p:txBody>
          <a:bodyPr>
            <a:spAutoFit/>
          </a:bodyPr>
          <a:lstStyle/>
          <a:p>
            <a:pPr marL="285750" indent="-285750">
              <a:buFont typeface="Wingdings" pitchFamily="2" charset="2"/>
              <a:buChar char="Ø"/>
            </a:pPr>
            <a:r>
              <a:rPr lang="ru-RU" sz="2800">
                <a:solidFill>
                  <a:srgbClr val="003300"/>
                </a:solidFill>
                <a:latin typeface="Times New Roman" pitchFamily="18" charset="0"/>
                <a:cs typeface="Times New Roman" pitchFamily="18" charset="0"/>
              </a:rPr>
              <a:t>Заявление</a:t>
            </a:r>
          </a:p>
          <a:p>
            <a:pPr marL="285750" indent="-285750">
              <a:buFont typeface="Wingdings" pitchFamily="2" charset="2"/>
              <a:buChar char="Ø"/>
            </a:pPr>
            <a:r>
              <a:rPr lang="ru-RU" sz="2800">
                <a:solidFill>
                  <a:srgbClr val="003300"/>
                </a:solidFill>
                <a:latin typeface="Times New Roman" pitchFamily="18" charset="0"/>
                <a:cs typeface="Times New Roman" pitchFamily="18" charset="0"/>
              </a:rPr>
              <a:t>Справка о смерти</a:t>
            </a:r>
          </a:p>
        </p:txBody>
      </p:sp>
      <p:sp>
        <p:nvSpPr>
          <p:cNvPr id="19" name="Стрелка вправо с вырезом 18"/>
          <p:cNvSpPr/>
          <p:nvPr/>
        </p:nvSpPr>
        <p:spPr>
          <a:xfrm>
            <a:off x="4273550" y="2311400"/>
            <a:ext cx="830263" cy="909638"/>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7895" name="Picture 6" descr="C:\Users\AbramenkoEV\Desktop\доклад_Пилот\Money.png"/>
          <p:cNvPicPr>
            <a:picLocks noChangeAspect="1" noChangeArrowheads="1"/>
          </p:cNvPicPr>
          <p:nvPr/>
        </p:nvPicPr>
        <p:blipFill>
          <a:blip r:embed="rId2"/>
          <a:srcRect/>
          <a:stretch>
            <a:fillRect/>
          </a:stretch>
        </p:blipFill>
        <p:spPr bwMode="auto">
          <a:xfrm>
            <a:off x="574675" y="3587750"/>
            <a:ext cx="2824163" cy="1479550"/>
          </a:xfrm>
          <a:prstGeom prst="rect">
            <a:avLst/>
          </a:prstGeom>
          <a:noFill/>
          <a:ln w="9525">
            <a:noFill/>
            <a:miter lim="800000"/>
            <a:headEnd/>
            <a:tailEnd/>
          </a:ln>
        </p:spPr>
      </p:pic>
      <p:sp>
        <p:nvSpPr>
          <p:cNvPr id="21" name="Прямоугольник 20"/>
          <p:cNvSpPr/>
          <p:nvPr/>
        </p:nvSpPr>
        <p:spPr>
          <a:xfrm>
            <a:off x="3314700" y="4867275"/>
            <a:ext cx="3629025" cy="1754188"/>
          </a:xfrm>
          <a:prstGeom prst="rect">
            <a:avLst/>
          </a:prstGeom>
        </p:spPr>
        <p:txBody>
          <a:bodyPr>
            <a:spAutoFit/>
          </a:bodyPr>
          <a:lstStyle/>
          <a:p>
            <a:pPr algn="ctr">
              <a:defRPr/>
            </a:pPr>
            <a:r>
              <a:rPr lang="ru-RU" b="1" dirty="0">
                <a:solidFill>
                  <a:schemeClr val="tx2">
                    <a:lumMod val="60000"/>
                    <a:lumOff val="40000"/>
                  </a:schemeClr>
                </a:solidFill>
                <a:latin typeface="Times New Roman" pitchFamily="18" charset="0"/>
                <a:cs typeface="Calibri" pitchFamily="34" charset="0"/>
              </a:rPr>
              <a:t>В течение 10 рабочих дней принимает решение</a:t>
            </a:r>
          </a:p>
          <a:p>
            <a:pPr algn="ctr">
              <a:defRPr/>
            </a:pPr>
            <a:r>
              <a:rPr lang="ru-RU" b="1" dirty="0">
                <a:solidFill>
                  <a:schemeClr val="tx2">
                    <a:lumMod val="60000"/>
                    <a:lumOff val="40000"/>
                  </a:schemeClr>
                </a:solidFill>
                <a:latin typeface="Times New Roman" pitchFamily="18" charset="0"/>
                <a:cs typeface="Calibri" pitchFamily="34" charset="0"/>
              </a:rPr>
              <a:t>Не позднее 2 рабочих дней </a:t>
            </a:r>
            <a:r>
              <a:rPr lang="ru-RU" b="1" dirty="0">
                <a:solidFill>
                  <a:schemeClr val="tx2">
                    <a:lumMod val="60000"/>
                    <a:lumOff val="40000"/>
                  </a:schemeClr>
                </a:solidFill>
                <a:latin typeface="Times New Roman" pitchFamily="18" charset="0"/>
              </a:rPr>
              <a:t>производит перечисление средств</a:t>
            </a:r>
          </a:p>
          <a:p>
            <a:pPr algn="ctr">
              <a:defRPr/>
            </a:pPr>
            <a:r>
              <a:rPr lang="ru-RU" b="1" dirty="0">
                <a:solidFill>
                  <a:schemeClr val="tx2">
                    <a:lumMod val="60000"/>
                    <a:lumOff val="40000"/>
                  </a:schemeClr>
                </a:solidFill>
                <a:latin typeface="Times New Roman" pitchFamily="18" charset="0"/>
              </a:rPr>
              <a:t>на расчетный счет страхователя</a:t>
            </a:r>
            <a:endParaRPr lang="ru-RU" b="1" dirty="0">
              <a:solidFill>
                <a:schemeClr val="tx2">
                  <a:lumMod val="60000"/>
                  <a:lumOff val="40000"/>
                </a:schemeClr>
              </a:solidFill>
              <a:latin typeface="Calibri" pitchFamily="34" charset="0"/>
            </a:endParaRPr>
          </a:p>
        </p:txBody>
      </p:sp>
      <p:pic>
        <p:nvPicPr>
          <p:cNvPr id="37897" name="Рисунок 8"/>
          <p:cNvPicPr>
            <a:picLocks noChangeAspect="1"/>
          </p:cNvPicPr>
          <p:nvPr/>
        </p:nvPicPr>
        <p:blipFill>
          <a:blip r:embed="rId3"/>
          <a:srcRect/>
          <a:stretch>
            <a:fillRect/>
          </a:stretch>
        </p:blipFill>
        <p:spPr bwMode="auto">
          <a:xfrm>
            <a:off x="0" y="20638"/>
            <a:ext cx="836613" cy="65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
          <p:cNvSpPr txBox="1">
            <a:spLocks noChangeArrowheads="1"/>
          </p:cNvSpPr>
          <p:nvPr/>
        </p:nvSpPr>
        <p:spPr bwMode="auto">
          <a:xfrm>
            <a:off x="911225" y="30163"/>
            <a:ext cx="8932863" cy="701675"/>
          </a:xfrm>
          <a:prstGeom prst="rect">
            <a:avLst/>
          </a:prstGeom>
          <a:noFill/>
          <a:ln w="9525">
            <a:noFill/>
            <a:miter lim="800000"/>
            <a:headEnd/>
            <a:tailEnd/>
          </a:ln>
        </p:spPr>
        <p:txBody>
          <a:bodyPr>
            <a:spAutoFit/>
          </a:bodyPr>
          <a:lstStyle/>
          <a:p>
            <a:pPr algn="ctr">
              <a:spcBef>
                <a:spcPct val="20000"/>
              </a:spcBef>
              <a:buFont typeface="Arial" charset="0"/>
              <a:buNone/>
            </a:pPr>
            <a:r>
              <a:rPr kumimoji="1" lang="ru-RU" altLang="ru-RU" b="1">
                <a:latin typeface="Times New Roman" pitchFamily="18" charset="0"/>
                <a:cs typeface="Times New Roman" pitchFamily="18" charset="0"/>
              </a:rPr>
              <a:t>ВОЗМЕЩЕНИЕ РАСХОДОВ СТРАХОВАТЕЛЯМ </a:t>
            </a:r>
          </a:p>
          <a:p>
            <a:pPr algn="ctr">
              <a:spcBef>
                <a:spcPct val="20000"/>
              </a:spcBef>
              <a:buFont typeface="Arial" charset="0"/>
              <a:buNone/>
            </a:pPr>
            <a:r>
              <a:rPr kumimoji="1" lang="ru-RU" altLang="ru-RU" b="1">
                <a:latin typeface="Times New Roman" pitchFamily="18" charset="0"/>
                <a:cs typeface="Times New Roman" pitchFamily="18" charset="0"/>
              </a:rPr>
              <a:t>НА ПРЕДУПРЕДИТЕЛЬНЫЕ МЕРЫ</a:t>
            </a:r>
          </a:p>
        </p:txBody>
      </p:sp>
      <p:sp>
        <p:nvSpPr>
          <p:cNvPr id="12" name="Овал 11">
            <a:extLst/>
          </p:cNvPr>
          <p:cNvSpPr/>
          <p:nvPr/>
        </p:nvSpPr>
        <p:spPr>
          <a:xfrm>
            <a:off x="146050" y="2093913"/>
            <a:ext cx="1482725" cy="136525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8915" name="Рисунок 12"/>
          <p:cNvPicPr>
            <a:picLocks noChangeAspect="1"/>
          </p:cNvPicPr>
          <p:nvPr/>
        </p:nvPicPr>
        <p:blipFill>
          <a:blip r:embed="rId3"/>
          <a:srcRect l="4947" t="4321" r="4327" b="9273"/>
          <a:stretch>
            <a:fillRect/>
          </a:stretch>
        </p:blipFill>
        <p:spPr bwMode="auto">
          <a:xfrm>
            <a:off x="363538" y="2247900"/>
            <a:ext cx="1144587" cy="1008063"/>
          </a:xfrm>
          <a:prstGeom prst="rect">
            <a:avLst/>
          </a:prstGeom>
          <a:noFill/>
          <a:ln w="9525">
            <a:noFill/>
            <a:miter lim="800000"/>
            <a:headEnd/>
            <a:tailEnd/>
          </a:ln>
        </p:spPr>
      </p:pic>
      <p:sp>
        <p:nvSpPr>
          <p:cNvPr id="38916" name="TextBox 13"/>
          <p:cNvSpPr txBox="1">
            <a:spLocks noChangeArrowheads="1"/>
          </p:cNvSpPr>
          <p:nvPr/>
        </p:nvSpPr>
        <p:spPr bwMode="auto">
          <a:xfrm>
            <a:off x="68263" y="3544888"/>
            <a:ext cx="1435100" cy="1077912"/>
          </a:xfrm>
          <a:prstGeom prst="rect">
            <a:avLst/>
          </a:prstGeom>
          <a:noFill/>
          <a:ln w="9525">
            <a:noFill/>
            <a:miter lim="800000"/>
            <a:headEnd/>
            <a:tailEnd/>
          </a:ln>
        </p:spPr>
        <p:txBody>
          <a:bodyPr wrap="none">
            <a:spAutoFit/>
          </a:bodyPr>
          <a:lstStyle/>
          <a:p>
            <a:r>
              <a:rPr lang="ru-RU" altLang="ru-RU" sz="1600">
                <a:solidFill>
                  <a:srgbClr val="002060"/>
                </a:solidFill>
                <a:latin typeface="Times New Roman" pitchFamily="18" charset="0"/>
                <a:cs typeface="Times New Roman" pitchFamily="18" charset="0"/>
              </a:rPr>
              <a:t>получение </a:t>
            </a:r>
          </a:p>
          <a:p>
            <a:r>
              <a:rPr lang="ru-RU" altLang="ru-RU" sz="1600">
                <a:solidFill>
                  <a:srgbClr val="002060"/>
                </a:solidFill>
                <a:latin typeface="Times New Roman" pitchFamily="18" charset="0"/>
                <a:cs typeface="Times New Roman" pitchFamily="18" charset="0"/>
              </a:rPr>
              <a:t>разрешения</a:t>
            </a:r>
          </a:p>
          <a:p>
            <a:r>
              <a:rPr lang="ru-RU" altLang="ru-RU" sz="1600" b="1">
                <a:solidFill>
                  <a:srgbClr val="FF0000"/>
                </a:solidFill>
                <a:latin typeface="Times New Roman" pitchFamily="18" charset="0"/>
                <a:cs typeface="Times New Roman" pitchFamily="18" charset="0"/>
              </a:rPr>
              <a:t>(до 1 августа)</a:t>
            </a:r>
          </a:p>
          <a:p>
            <a:pPr eaLnBrk="0" hangingPunct="0"/>
            <a:endParaRPr lang="ru-RU" altLang="ru-RU" sz="1600">
              <a:solidFill>
                <a:srgbClr val="0070C0"/>
              </a:solidFill>
              <a:latin typeface="Calibri" pitchFamily="34" charset="0"/>
            </a:endParaRPr>
          </a:p>
        </p:txBody>
      </p:sp>
      <p:sp>
        <p:nvSpPr>
          <p:cNvPr id="15" name="Овал 14">
            <a:extLst/>
          </p:cNvPr>
          <p:cNvSpPr/>
          <p:nvPr/>
        </p:nvSpPr>
        <p:spPr>
          <a:xfrm>
            <a:off x="2259013" y="2138363"/>
            <a:ext cx="1481137" cy="1368425"/>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8918" name="Рисунок 1"/>
          <p:cNvPicPr>
            <a:picLocks noChangeAspect="1"/>
          </p:cNvPicPr>
          <p:nvPr/>
        </p:nvPicPr>
        <p:blipFill>
          <a:blip r:embed="rId4"/>
          <a:srcRect l="24013" t="20601" r="48425" b="42999"/>
          <a:stretch>
            <a:fillRect/>
          </a:stretch>
        </p:blipFill>
        <p:spPr bwMode="auto">
          <a:xfrm>
            <a:off x="2584450" y="2301875"/>
            <a:ext cx="781050" cy="534988"/>
          </a:xfrm>
          <a:prstGeom prst="rect">
            <a:avLst/>
          </a:prstGeom>
          <a:noFill/>
          <a:ln w="9525">
            <a:noFill/>
            <a:miter lim="800000"/>
            <a:headEnd/>
            <a:tailEnd/>
          </a:ln>
        </p:spPr>
      </p:pic>
      <p:pic>
        <p:nvPicPr>
          <p:cNvPr id="38919" name="Рисунок 21"/>
          <p:cNvPicPr>
            <a:picLocks noChangeAspect="1"/>
          </p:cNvPicPr>
          <p:nvPr/>
        </p:nvPicPr>
        <p:blipFill>
          <a:blip r:embed="rId5"/>
          <a:srcRect l="25587" t="16402" r="43701" b="30400"/>
          <a:stretch>
            <a:fillRect/>
          </a:stretch>
        </p:blipFill>
        <p:spPr bwMode="auto">
          <a:xfrm>
            <a:off x="2482850" y="2781300"/>
            <a:ext cx="487363" cy="438150"/>
          </a:xfrm>
          <a:prstGeom prst="rect">
            <a:avLst/>
          </a:prstGeom>
          <a:noFill/>
          <a:ln w="9525">
            <a:noFill/>
            <a:miter lim="800000"/>
            <a:headEnd/>
            <a:tailEnd/>
          </a:ln>
        </p:spPr>
      </p:pic>
      <p:pic>
        <p:nvPicPr>
          <p:cNvPr id="38920" name="Рисунок 7"/>
          <p:cNvPicPr>
            <a:picLocks noChangeAspect="1"/>
          </p:cNvPicPr>
          <p:nvPr/>
        </p:nvPicPr>
        <p:blipFill>
          <a:blip r:embed="rId6"/>
          <a:srcRect l="14703" t="17355" r="12389" b="26219"/>
          <a:stretch>
            <a:fillRect/>
          </a:stretch>
        </p:blipFill>
        <p:spPr bwMode="auto">
          <a:xfrm>
            <a:off x="2974975" y="2884488"/>
            <a:ext cx="546100" cy="376237"/>
          </a:xfrm>
          <a:prstGeom prst="rect">
            <a:avLst/>
          </a:prstGeom>
          <a:noFill/>
          <a:ln w="9525">
            <a:noFill/>
            <a:miter lim="800000"/>
            <a:headEnd/>
            <a:tailEnd/>
          </a:ln>
        </p:spPr>
      </p:pic>
      <p:sp>
        <p:nvSpPr>
          <p:cNvPr id="38921" name="TextBox 19"/>
          <p:cNvSpPr txBox="1">
            <a:spLocks noChangeArrowheads="1"/>
          </p:cNvSpPr>
          <p:nvPr/>
        </p:nvSpPr>
        <p:spPr bwMode="auto">
          <a:xfrm>
            <a:off x="1952625" y="3506788"/>
            <a:ext cx="1731963" cy="1108075"/>
          </a:xfrm>
          <a:prstGeom prst="rect">
            <a:avLst/>
          </a:prstGeom>
          <a:noFill/>
          <a:ln w="9525">
            <a:noFill/>
            <a:miter lim="800000"/>
            <a:headEnd/>
            <a:tailEnd/>
          </a:ln>
        </p:spPr>
        <p:txBody>
          <a:bodyPr wrap="none">
            <a:spAutoFit/>
          </a:bodyPr>
          <a:lstStyle/>
          <a:p>
            <a:r>
              <a:rPr lang="ru-RU" altLang="ru-RU" sz="1600">
                <a:solidFill>
                  <a:srgbClr val="002060"/>
                </a:solidFill>
                <a:latin typeface="Times New Roman" pitchFamily="18" charset="0"/>
                <a:cs typeface="Times New Roman" pitchFamily="18" charset="0"/>
              </a:rPr>
              <a:t>проведение</a:t>
            </a:r>
          </a:p>
          <a:p>
            <a:r>
              <a:rPr lang="ru-RU" altLang="ru-RU" sz="1600">
                <a:solidFill>
                  <a:srgbClr val="002060"/>
                </a:solidFill>
                <a:latin typeface="Times New Roman" pitchFamily="18" charset="0"/>
                <a:cs typeface="Times New Roman" pitchFamily="18" charset="0"/>
              </a:rPr>
              <a:t>запланированных</a:t>
            </a:r>
          </a:p>
          <a:p>
            <a:r>
              <a:rPr lang="ru-RU" altLang="ru-RU" sz="1600">
                <a:solidFill>
                  <a:srgbClr val="002060"/>
                </a:solidFill>
                <a:latin typeface="Times New Roman" pitchFamily="18" charset="0"/>
                <a:cs typeface="Times New Roman" pitchFamily="18" charset="0"/>
              </a:rPr>
              <a:t>мероприятий</a:t>
            </a:r>
          </a:p>
          <a:p>
            <a:pPr eaLnBrk="0" hangingPunct="0"/>
            <a:endParaRPr lang="ru-RU" altLang="ru-RU">
              <a:latin typeface="Calibri" pitchFamily="34" charset="0"/>
            </a:endParaRPr>
          </a:p>
        </p:txBody>
      </p:sp>
      <p:sp>
        <p:nvSpPr>
          <p:cNvPr id="21" name="Овал 20">
            <a:extLst/>
          </p:cNvPr>
          <p:cNvSpPr/>
          <p:nvPr/>
        </p:nvSpPr>
        <p:spPr>
          <a:xfrm>
            <a:off x="4395788" y="2098675"/>
            <a:ext cx="1482725" cy="1368425"/>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8923" name="Рисунок 21"/>
          <p:cNvPicPr>
            <a:picLocks noChangeAspect="1"/>
          </p:cNvPicPr>
          <p:nvPr/>
        </p:nvPicPr>
        <p:blipFill>
          <a:blip r:embed="rId7"/>
          <a:srcRect/>
          <a:stretch>
            <a:fillRect/>
          </a:stretch>
        </p:blipFill>
        <p:spPr bwMode="auto">
          <a:xfrm>
            <a:off x="4672013" y="2312988"/>
            <a:ext cx="928687" cy="857250"/>
          </a:xfrm>
          <a:prstGeom prst="rect">
            <a:avLst/>
          </a:prstGeom>
          <a:noFill/>
          <a:ln w="9525">
            <a:noFill/>
            <a:miter lim="800000"/>
            <a:headEnd/>
            <a:tailEnd/>
          </a:ln>
        </p:spPr>
      </p:pic>
      <p:sp>
        <p:nvSpPr>
          <p:cNvPr id="38924" name="TextBox 22"/>
          <p:cNvSpPr txBox="1">
            <a:spLocks noChangeArrowheads="1"/>
          </p:cNvSpPr>
          <p:nvPr/>
        </p:nvSpPr>
        <p:spPr bwMode="auto">
          <a:xfrm>
            <a:off x="3770313" y="3516313"/>
            <a:ext cx="2927350" cy="862012"/>
          </a:xfrm>
          <a:prstGeom prst="rect">
            <a:avLst/>
          </a:prstGeom>
          <a:noFill/>
          <a:ln w="9525">
            <a:noFill/>
            <a:miter lim="800000"/>
            <a:headEnd/>
            <a:tailEnd/>
          </a:ln>
        </p:spPr>
        <p:txBody>
          <a:bodyPr>
            <a:spAutoFit/>
          </a:bodyPr>
          <a:lstStyle/>
          <a:p>
            <a:pPr algn="ctr"/>
            <a:r>
              <a:rPr lang="ru-RU" altLang="ru-RU" sz="1600">
                <a:solidFill>
                  <a:srgbClr val="002060"/>
                </a:solidFill>
                <a:latin typeface="Times New Roman" pitchFamily="18" charset="0"/>
                <a:cs typeface="Times New Roman" pitchFamily="18" charset="0"/>
              </a:rPr>
              <a:t>документы, подтверждающие</a:t>
            </a:r>
          </a:p>
          <a:p>
            <a:pPr algn="ctr"/>
            <a:r>
              <a:rPr lang="ru-RU" altLang="ru-RU" sz="1600">
                <a:solidFill>
                  <a:srgbClr val="002060"/>
                </a:solidFill>
                <a:latin typeface="Times New Roman" pitchFamily="18" charset="0"/>
                <a:cs typeface="Times New Roman" pitchFamily="18" charset="0"/>
              </a:rPr>
              <a:t>произведенные расходы</a:t>
            </a:r>
          </a:p>
          <a:p>
            <a:pPr eaLnBrk="0" hangingPunct="0"/>
            <a:endParaRPr lang="ru-RU" altLang="ru-RU">
              <a:latin typeface="Calibri" pitchFamily="34" charset="0"/>
            </a:endParaRPr>
          </a:p>
        </p:txBody>
      </p:sp>
      <p:sp>
        <p:nvSpPr>
          <p:cNvPr id="24" name="Овал 23">
            <a:extLst/>
          </p:cNvPr>
          <p:cNvSpPr/>
          <p:nvPr/>
        </p:nvSpPr>
        <p:spPr>
          <a:xfrm>
            <a:off x="6534150" y="2073275"/>
            <a:ext cx="1481138" cy="1366838"/>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8926" name="Рисунок 24"/>
          <p:cNvPicPr>
            <a:picLocks noChangeAspect="1"/>
          </p:cNvPicPr>
          <p:nvPr/>
        </p:nvPicPr>
        <p:blipFill>
          <a:blip r:embed="rId8"/>
          <a:srcRect/>
          <a:stretch>
            <a:fillRect/>
          </a:stretch>
        </p:blipFill>
        <p:spPr bwMode="auto">
          <a:xfrm>
            <a:off x="6953250" y="2354263"/>
            <a:ext cx="869950" cy="804862"/>
          </a:xfrm>
          <a:prstGeom prst="rect">
            <a:avLst/>
          </a:prstGeom>
          <a:noFill/>
          <a:ln w="9525">
            <a:noFill/>
            <a:miter lim="800000"/>
            <a:headEnd/>
            <a:tailEnd/>
          </a:ln>
        </p:spPr>
      </p:pic>
      <p:sp>
        <p:nvSpPr>
          <p:cNvPr id="38927" name="TextBox 25"/>
          <p:cNvSpPr txBox="1">
            <a:spLocks noChangeArrowheads="1"/>
          </p:cNvSpPr>
          <p:nvPr/>
        </p:nvSpPr>
        <p:spPr bwMode="auto">
          <a:xfrm>
            <a:off x="7450138" y="3382963"/>
            <a:ext cx="2362200" cy="830262"/>
          </a:xfrm>
          <a:prstGeom prst="rect">
            <a:avLst/>
          </a:prstGeom>
          <a:noFill/>
          <a:ln w="9525">
            <a:noFill/>
            <a:miter lim="800000"/>
            <a:headEnd/>
            <a:tailEnd/>
          </a:ln>
        </p:spPr>
        <p:txBody>
          <a:bodyPr wrap="none">
            <a:spAutoFit/>
          </a:bodyPr>
          <a:lstStyle/>
          <a:p>
            <a:pPr algn="ctr"/>
            <a:r>
              <a:rPr lang="ru-RU" altLang="ru-RU" sz="1600">
                <a:solidFill>
                  <a:srgbClr val="002060"/>
                </a:solidFill>
                <a:latin typeface="Times New Roman" pitchFamily="18" charset="0"/>
                <a:cs typeface="Times New Roman" pitchFamily="18" charset="0"/>
              </a:rPr>
              <a:t>заявление о возмещении</a:t>
            </a:r>
          </a:p>
          <a:p>
            <a:pPr algn="ctr"/>
            <a:r>
              <a:rPr lang="ru-RU" altLang="ru-RU" sz="1600">
                <a:solidFill>
                  <a:srgbClr val="002060"/>
                </a:solidFill>
                <a:latin typeface="Times New Roman" pitchFamily="18" charset="0"/>
                <a:cs typeface="Times New Roman" pitchFamily="18" charset="0"/>
              </a:rPr>
              <a:t>произведенных расходов</a:t>
            </a:r>
          </a:p>
          <a:p>
            <a:pPr algn="ctr"/>
            <a:r>
              <a:rPr lang="ru-RU" altLang="ru-RU" sz="1600" b="1">
                <a:solidFill>
                  <a:srgbClr val="FF0000"/>
                </a:solidFill>
                <a:latin typeface="Times New Roman" pitchFamily="18" charset="0"/>
                <a:cs typeface="Times New Roman" pitchFamily="18" charset="0"/>
              </a:rPr>
              <a:t>(не позднее 15 декабря)</a:t>
            </a:r>
            <a:endParaRPr lang="ru-RU" altLang="ru-RU" sz="1600">
              <a:solidFill>
                <a:srgbClr val="FF0000"/>
              </a:solidFill>
              <a:latin typeface="Times New Roman" pitchFamily="18" charset="0"/>
              <a:cs typeface="Times New Roman" pitchFamily="18" charset="0"/>
            </a:endParaRPr>
          </a:p>
        </p:txBody>
      </p:sp>
      <p:sp>
        <p:nvSpPr>
          <p:cNvPr id="28" name="Овал 27">
            <a:extLst/>
          </p:cNvPr>
          <p:cNvSpPr/>
          <p:nvPr/>
        </p:nvSpPr>
        <p:spPr>
          <a:xfrm>
            <a:off x="6534150" y="4424363"/>
            <a:ext cx="1481138" cy="1368425"/>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8929" name="Рисунок 28"/>
          <p:cNvPicPr>
            <a:picLocks noChangeAspect="1"/>
          </p:cNvPicPr>
          <p:nvPr/>
        </p:nvPicPr>
        <p:blipFill>
          <a:blip r:embed="rId9"/>
          <a:srcRect/>
          <a:stretch>
            <a:fillRect/>
          </a:stretch>
        </p:blipFill>
        <p:spPr bwMode="auto">
          <a:xfrm>
            <a:off x="6764338" y="4602163"/>
            <a:ext cx="1062037" cy="981075"/>
          </a:xfrm>
          <a:prstGeom prst="rect">
            <a:avLst/>
          </a:prstGeom>
          <a:noFill/>
          <a:ln w="9525">
            <a:noFill/>
            <a:miter lim="800000"/>
            <a:headEnd/>
            <a:tailEnd/>
          </a:ln>
        </p:spPr>
      </p:pic>
      <p:sp>
        <p:nvSpPr>
          <p:cNvPr id="59412" name="TextBox 29"/>
          <p:cNvSpPr txBox="1">
            <a:spLocks noChangeArrowheads="1"/>
          </p:cNvSpPr>
          <p:nvPr/>
        </p:nvSpPr>
        <p:spPr bwMode="auto">
          <a:xfrm>
            <a:off x="5343525" y="5838825"/>
            <a:ext cx="4368800" cy="830263"/>
          </a:xfrm>
          <a:prstGeom prst="rect">
            <a:avLst/>
          </a:prstGeom>
          <a:solidFill>
            <a:schemeClr val="bg1">
              <a:lumMod val="95000"/>
            </a:schemeClr>
          </a:solidFill>
          <a:ln>
            <a:noFill/>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600" dirty="0">
                <a:solidFill>
                  <a:srgbClr val="002060"/>
                </a:solidFill>
                <a:latin typeface="Times New Roman" panose="02020603050405020304" pitchFamily="18" charset="0"/>
                <a:cs typeface="Times New Roman" panose="02020603050405020304" pitchFamily="18" charset="0"/>
              </a:rPr>
              <a:t>возмещение расходов</a:t>
            </a:r>
          </a:p>
          <a:p>
            <a:pPr algn="ctr">
              <a:defRPr/>
            </a:pPr>
            <a:r>
              <a:rPr lang="ru-RU" altLang="ru-RU" sz="1600" dirty="0" smtClean="0">
                <a:solidFill>
                  <a:srgbClr val="002060"/>
                </a:solidFill>
                <a:latin typeface="Times New Roman" panose="02020603050405020304" pitchFamily="18" charset="0"/>
                <a:cs typeface="Times New Roman" panose="02020603050405020304" pitchFamily="18" charset="0"/>
              </a:rPr>
              <a:t>ФСС </a:t>
            </a:r>
            <a:r>
              <a:rPr lang="ru-RU" altLang="ru-RU" sz="1600" dirty="0">
                <a:solidFill>
                  <a:srgbClr val="002060"/>
                </a:solidFill>
                <a:latin typeface="Times New Roman" panose="02020603050405020304" pitchFamily="18" charset="0"/>
                <a:cs typeface="Times New Roman" panose="02020603050405020304" pitchFamily="18" charset="0"/>
              </a:rPr>
              <a:t>принимает решение и перечисляет – </a:t>
            </a:r>
            <a:endParaRPr lang="ru-RU" altLang="ru-RU" sz="1600" dirty="0" smtClean="0">
              <a:solidFill>
                <a:srgbClr val="002060"/>
              </a:solidFill>
              <a:latin typeface="Times New Roman" panose="02020603050405020304" pitchFamily="18" charset="0"/>
              <a:cs typeface="Times New Roman" panose="02020603050405020304" pitchFamily="18" charset="0"/>
            </a:endParaRPr>
          </a:p>
          <a:p>
            <a:pPr algn="ctr">
              <a:defRPr/>
            </a:pPr>
            <a:r>
              <a:rPr lang="ru-RU" altLang="ru-RU" sz="1600" dirty="0" smtClean="0">
                <a:solidFill>
                  <a:srgbClr val="FF0000"/>
                </a:solidFill>
                <a:latin typeface="Times New Roman" panose="02020603050405020304" pitchFamily="18" charset="0"/>
                <a:cs typeface="Times New Roman" panose="02020603050405020304" pitchFamily="18" charset="0"/>
              </a:rPr>
              <a:t>в </a:t>
            </a:r>
            <a:r>
              <a:rPr lang="ru-RU" altLang="ru-RU" sz="1600" dirty="0">
                <a:solidFill>
                  <a:srgbClr val="FF0000"/>
                </a:solidFill>
                <a:latin typeface="Times New Roman" panose="02020603050405020304" pitchFamily="18" charset="0"/>
                <a:cs typeface="Times New Roman" panose="02020603050405020304" pitchFamily="18" charset="0"/>
              </a:rPr>
              <a:t>течение 5 рабочих дней</a:t>
            </a:r>
          </a:p>
        </p:txBody>
      </p:sp>
      <p:sp>
        <p:nvSpPr>
          <p:cNvPr id="36" name="Стрелка вправо 35">
            <a:extLst/>
          </p:cNvPr>
          <p:cNvSpPr/>
          <p:nvPr/>
        </p:nvSpPr>
        <p:spPr>
          <a:xfrm>
            <a:off x="1663700" y="2757488"/>
            <a:ext cx="595313" cy="2159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7" name="Стрелка вправо 36">
            <a:extLst/>
          </p:cNvPr>
          <p:cNvSpPr/>
          <p:nvPr/>
        </p:nvSpPr>
        <p:spPr>
          <a:xfrm>
            <a:off x="3770313" y="2690813"/>
            <a:ext cx="595312" cy="2159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8" name="Стрелка вправо 37">
            <a:extLst/>
          </p:cNvPr>
          <p:cNvSpPr/>
          <p:nvPr/>
        </p:nvSpPr>
        <p:spPr>
          <a:xfrm>
            <a:off x="5938838" y="2668588"/>
            <a:ext cx="595312" cy="2159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9" name="Стрелка вправо 38">
            <a:extLst/>
          </p:cNvPr>
          <p:cNvSpPr/>
          <p:nvPr/>
        </p:nvSpPr>
        <p:spPr>
          <a:xfrm rot="5400000">
            <a:off x="6858000" y="3860801"/>
            <a:ext cx="833437" cy="201612"/>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8935" name="TextBox 41"/>
          <p:cNvSpPr txBox="1">
            <a:spLocks noChangeArrowheads="1"/>
          </p:cNvSpPr>
          <p:nvPr/>
        </p:nvSpPr>
        <p:spPr bwMode="auto">
          <a:xfrm>
            <a:off x="1190625" y="820738"/>
            <a:ext cx="7643813" cy="922337"/>
          </a:xfrm>
          <a:prstGeom prst="rect">
            <a:avLst/>
          </a:prstGeom>
          <a:noFill/>
          <a:ln w="9525">
            <a:noFill/>
            <a:miter lim="800000"/>
            <a:headEnd/>
            <a:tailEnd/>
          </a:ln>
        </p:spPr>
        <p:txBody>
          <a:bodyPr>
            <a:spAutoFit/>
          </a:bodyPr>
          <a:lstStyle/>
          <a:p>
            <a:pPr algn="ctr"/>
            <a:r>
              <a:rPr lang="ru-RU" altLang="ru-RU">
                <a:solidFill>
                  <a:srgbClr val="002060"/>
                </a:solidFill>
                <a:latin typeface="Times New Roman" pitchFamily="18" charset="0"/>
                <a:cs typeface="Times New Roman" pitchFamily="18" charset="0"/>
              </a:rPr>
              <a:t>Расходы, фактически произведенные страхователем,</a:t>
            </a:r>
          </a:p>
          <a:p>
            <a:pPr algn="ctr"/>
            <a:r>
              <a:rPr lang="ru-RU" altLang="ru-RU">
                <a:solidFill>
                  <a:srgbClr val="002060"/>
                </a:solidFill>
                <a:latin typeface="Times New Roman" pitchFamily="18" charset="0"/>
                <a:cs typeface="Times New Roman" pitchFamily="18" charset="0"/>
              </a:rPr>
              <a:t>но </a:t>
            </a:r>
            <a:r>
              <a:rPr lang="ru-RU" altLang="ru-RU">
                <a:solidFill>
                  <a:srgbClr val="FF0000"/>
                </a:solidFill>
                <a:latin typeface="Times New Roman" pitchFamily="18" charset="0"/>
                <a:cs typeface="Times New Roman" pitchFamily="18" charset="0"/>
              </a:rPr>
              <a:t>не подтвержденные документами </a:t>
            </a:r>
            <a:r>
              <a:rPr lang="ru-RU" altLang="ru-RU">
                <a:solidFill>
                  <a:srgbClr val="002060"/>
                </a:solidFill>
                <a:latin typeface="Times New Roman" pitchFamily="18" charset="0"/>
                <a:cs typeface="Times New Roman" pitchFamily="18" charset="0"/>
              </a:rPr>
              <a:t>о целевом</a:t>
            </a:r>
          </a:p>
          <a:p>
            <a:pPr algn="ctr"/>
            <a:r>
              <a:rPr lang="ru-RU" altLang="ru-RU">
                <a:solidFill>
                  <a:srgbClr val="002060"/>
                </a:solidFill>
                <a:latin typeface="Times New Roman" pitchFamily="18" charset="0"/>
                <a:cs typeface="Times New Roman" pitchFamily="18" charset="0"/>
              </a:rPr>
              <a:t>использовании средств, </a:t>
            </a:r>
            <a:r>
              <a:rPr lang="ru-RU" altLang="ru-RU">
                <a:solidFill>
                  <a:srgbClr val="FF0000"/>
                </a:solidFill>
                <a:latin typeface="Times New Roman" pitchFamily="18" charset="0"/>
                <a:cs typeface="Times New Roman" pitchFamily="18" charset="0"/>
              </a:rPr>
              <a:t>не подлежат возмещению</a:t>
            </a:r>
          </a:p>
        </p:txBody>
      </p:sp>
      <p:pic>
        <p:nvPicPr>
          <p:cNvPr id="38936" name="Рисунок 8"/>
          <p:cNvPicPr>
            <a:picLocks noChangeAspect="1"/>
          </p:cNvPicPr>
          <p:nvPr/>
        </p:nvPicPr>
        <p:blipFill>
          <a:blip r:embed="rId10"/>
          <a:srcRect/>
          <a:stretch>
            <a:fillRect/>
          </a:stretch>
        </p:blipFill>
        <p:spPr bwMode="auto">
          <a:xfrm>
            <a:off x="0" y="20638"/>
            <a:ext cx="836613" cy="655637"/>
          </a:xfrm>
          <a:prstGeom prst="rect">
            <a:avLst/>
          </a:prstGeom>
          <a:noFill/>
          <a:ln w="9525">
            <a:noFill/>
            <a:miter lim="800000"/>
            <a:headEnd/>
            <a:tailEnd/>
          </a:ln>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17513" y="676275"/>
            <a:ext cx="8789987" cy="530225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ru-RU" sz="3200" b="1" dirty="0">
                <a:solidFill>
                  <a:srgbClr val="FF0000"/>
                </a:solidFill>
                <a:latin typeface="Times New Roman" pitchFamily="18" charset="0"/>
                <a:cs typeface="Times New Roman" pitchFamily="18" charset="0"/>
              </a:rPr>
              <a:t>ВАЖНО</a:t>
            </a:r>
          </a:p>
          <a:p>
            <a:pPr algn="ctr">
              <a:lnSpc>
                <a:spcPct val="150000"/>
              </a:lnSpc>
              <a:defRPr/>
            </a:pPr>
            <a:r>
              <a:rPr lang="ru-RU" sz="2800" b="1" u="sng" dirty="0">
                <a:solidFill>
                  <a:schemeClr val="tx1"/>
                </a:solidFill>
                <a:latin typeface="Times New Roman" pitchFamily="18" charset="0"/>
                <a:cs typeface="Times New Roman" pitchFamily="18" charset="0"/>
              </a:rPr>
              <a:t>Зачетный принцип уплаты страховых взносов не будет действовать.</a:t>
            </a:r>
          </a:p>
          <a:p>
            <a:pPr algn="ctr">
              <a:lnSpc>
                <a:spcPct val="150000"/>
              </a:lnSpc>
              <a:defRPr/>
            </a:pPr>
            <a:r>
              <a:rPr lang="ru-RU" sz="2800" dirty="0">
                <a:solidFill>
                  <a:schemeClr val="tx1"/>
                </a:solidFill>
                <a:latin typeface="Times New Roman" pitchFamily="18" charset="0"/>
                <a:cs typeface="Times New Roman" pitchFamily="18" charset="0"/>
              </a:rPr>
              <a:t>Уплата страховых взносов осуществляется в установленном порядке в полном объеме без уменьшения на сумму расходов</a:t>
            </a:r>
          </a:p>
          <a:p>
            <a:pPr>
              <a:lnSpc>
                <a:spcPct val="150000"/>
              </a:lnSpc>
              <a:buFont typeface="Wingdings" pitchFamily="2" charset="2"/>
              <a:buChar char="§"/>
              <a:defRPr/>
            </a:pPr>
            <a:endParaRPr lang="ru-RU" sz="3600" dirty="0">
              <a:solidFill>
                <a:schemeClr val="tx1"/>
              </a:solidFill>
              <a:latin typeface="Times New Roman" pitchFamily="18" charset="0"/>
              <a:cs typeface="Times New Roman" pitchFamily="18" charset="0"/>
            </a:endParaRPr>
          </a:p>
          <a:p>
            <a:pPr>
              <a:buFont typeface="Wingdings" pitchFamily="2" charset="2"/>
              <a:buChar char="§"/>
              <a:defRPr/>
            </a:pPr>
            <a:endParaRPr lang="ru-RU" sz="2000" dirty="0">
              <a:solidFill>
                <a:schemeClr val="accent1"/>
              </a:solidFill>
              <a:latin typeface="Segoe UI" pitchFamily="34" charset="0"/>
              <a:cs typeface="Segoe UI" pitchFamily="34" charset="0"/>
            </a:endParaRPr>
          </a:p>
        </p:txBody>
      </p:sp>
      <p:pic>
        <p:nvPicPr>
          <p:cNvPr id="40962" name="Рисунок 8"/>
          <p:cNvPicPr>
            <a:picLocks noChangeAspect="1"/>
          </p:cNvPicPr>
          <p:nvPr/>
        </p:nvPicPr>
        <p:blipFill>
          <a:blip r:embed="rId3"/>
          <a:srcRect/>
          <a:stretch>
            <a:fillRect/>
          </a:stretch>
        </p:blipFill>
        <p:spPr bwMode="auto">
          <a:xfrm>
            <a:off x="0" y="20638"/>
            <a:ext cx="836613" cy="65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12763" y="552450"/>
            <a:ext cx="8999537" cy="57435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ru-RU" sz="3200" b="1" dirty="0">
              <a:solidFill>
                <a:srgbClr val="FF0000"/>
              </a:solidFill>
              <a:latin typeface="Times New Roman" pitchFamily="18" charset="0"/>
              <a:cs typeface="Times New Roman" pitchFamily="18" charset="0"/>
            </a:endParaRPr>
          </a:p>
          <a:p>
            <a:pPr>
              <a:lnSpc>
                <a:spcPct val="150000"/>
              </a:lnSpc>
              <a:defRPr/>
            </a:pPr>
            <a:r>
              <a:rPr lang="ru-RU" sz="3200" b="1" dirty="0">
                <a:solidFill>
                  <a:srgbClr val="FF0000"/>
                </a:solidFill>
                <a:latin typeface="Times New Roman" pitchFamily="18" charset="0"/>
                <a:cs typeface="Times New Roman" pitchFamily="18" charset="0"/>
              </a:rPr>
              <a:t>ВАЖНО</a:t>
            </a:r>
          </a:p>
          <a:p>
            <a:pPr>
              <a:lnSpc>
                <a:spcPct val="150000"/>
              </a:lnSpc>
              <a:defRPr/>
            </a:pPr>
            <a:endParaRPr lang="ru-RU" sz="3200" b="1" dirty="0">
              <a:solidFill>
                <a:srgbClr val="FF0000"/>
              </a:solidFill>
              <a:latin typeface="Times New Roman" pitchFamily="18" charset="0"/>
              <a:cs typeface="Times New Roman" pitchFamily="18" charset="0"/>
            </a:endParaRPr>
          </a:p>
          <a:p>
            <a:pPr algn="ctr">
              <a:lnSpc>
                <a:spcPct val="150000"/>
              </a:lnSpc>
              <a:defRPr/>
            </a:pPr>
            <a:r>
              <a:rPr lang="ru-RU" sz="3200" b="1" u="sng" dirty="0">
                <a:solidFill>
                  <a:schemeClr val="tx1"/>
                </a:solidFill>
                <a:latin typeface="Times New Roman" pitchFamily="18" charset="0"/>
                <a:cs typeface="Times New Roman" pitchFamily="18" charset="0"/>
              </a:rPr>
              <a:t>Размер пособий и формула расчета пособий </a:t>
            </a:r>
          </a:p>
          <a:p>
            <a:pPr algn="ctr">
              <a:lnSpc>
                <a:spcPct val="150000"/>
              </a:lnSpc>
              <a:defRPr/>
            </a:pPr>
            <a:r>
              <a:rPr lang="ru-RU" sz="3200" b="1" u="sng" dirty="0">
                <a:solidFill>
                  <a:schemeClr val="tx1"/>
                </a:solidFill>
                <a:latin typeface="Times New Roman" pitchFamily="18" charset="0"/>
                <a:cs typeface="Times New Roman" pitchFamily="18" charset="0"/>
              </a:rPr>
              <a:t>не меняется.</a:t>
            </a:r>
          </a:p>
          <a:p>
            <a:pPr algn="ctr">
              <a:lnSpc>
                <a:spcPct val="150000"/>
              </a:lnSpc>
              <a:defRPr/>
            </a:pPr>
            <a:r>
              <a:rPr lang="ru-RU" sz="3200" dirty="0">
                <a:solidFill>
                  <a:schemeClr val="tx1"/>
                </a:solidFill>
                <a:latin typeface="Times New Roman" pitchFamily="18" charset="0"/>
                <a:cs typeface="Times New Roman" pitchFamily="18" charset="0"/>
              </a:rPr>
              <a:t>Изменяется схема взаимодействия отделения Фонда со страхователями и застрахованными лицами (работниками)</a:t>
            </a:r>
          </a:p>
          <a:p>
            <a:pPr>
              <a:lnSpc>
                <a:spcPct val="150000"/>
              </a:lnSpc>
              <a:buFont typeface="Wingdings" pitchFamily="2" charset="2"/>
              <a:buChar char="§"/>
              <a:defRPr/>
            </a:pPr>
            <a:endParaRPr lang="ru-RU" sz="3200" dirty="0">
              <a:solidFill>
                <a:schemeClr val="tx1"/>
              </a:solidFill>
              <a:latin typeface="Segoe UI" pitchFamily="34" charset="0"/>
              <a:cs typeface="Segoe UI" pitchFamily="34" charset="0"/>
            </a:endParaRPr>
          </a:p>
          <a:p>
            <a:pPr>
              <a:buFont typeface="Wingdings" pitchFamily="2" charset="2"/>
              <a:buChar char="§"/>
              <a:defRPr/>
            </a:pPr>
            <a:endParaRPr lang="ru-RU" sz="2000" dirty="0">
              <a:solidFill>
                <a:schemeClr val="accent1"/>
              </a:solidFill>
              <a:latin typeface="Segoe UI" pitchFamily="34" charset="0"/>
              <a:cs typeface="Segoe UI" pitchFamily="34" charset="0"/>
            </a:endParaRPr>
          </a:p>
        </p:txBody>
      </p:sp>
      <p:pic>
        <p:nvPicPr>
          <p:cNvPr id="43010" name="Рисунок 8"/>
          <p:cNvPicPr>
            <a:picLocks noChangeAspect="1"/>
          </p:cNvPicPr>
          <p:nvPr/>
        </p:nvPicPr>
        <p:blipFill>
          <a:blip r:embed="rId3"/>
          <a:srcRect/>
          <a:stretch>
            <a:fillRect/>
          </a:stretch>
        </p:blipFill>
        <p:spPr bwMode="auto">
          <a:xfrm>
            <a:off x="0" y="0"/>
            <a:ext cx="836613" cy="65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12763" y="655638"/>
            <a:ext cx="8999537" cy="481965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ru-RU" sz="3200" b="1" dirty="0">
              <a:solidFill>
                <a:srgbClr val="FF0000"/>
              </a:solidFill>
              <a:latin typeface="Times New Roman" pitchFamily="18" charset="0"/>
              <a:cs typeface="Times New Roman" pitchFamily="18" charset="0"/>
            </a:endParaRPr>
          </a:p>
          <a:p>
            <a:pPr>
              <a:lnSpc>
                <a:spcPct val="150000"/>
              </a:lnSpc>
              <a:defRPr/>
            </a:pPr>
            <a:r>
              <a:rPr lang="ru-RU" sz="3200" b="1" dirty="0">
                <a:solidFill>
                  <a:srgbClr val="FF0000"/>
                </a:solidFill>
                <a:latin typeface="Times New Roman" pitchFamily="18" charset="0"/>
                <a:cs typeface="Times New Roman" pitchFamily="18" charset="0"/>
              </a:rPr>
              <a:t>ВАЖНО</a:t>
            </a:r>
          </a:p>
          <a:p>
            <a:pPr algn="ctr">
              <a:lnSpc>
                <a:spcPct val="150000"/>
              </a:lnSpc>
              <a:defRPr/>
            </a:pPr>
            <a:r>
              <a:rPr lang="ru-RU" sz="3200" dirty="0">
                <a:solidFill>
                  <a:schemeClr val="tx1"/>
                </a:solidFill>
                <a:latin typeface="Times New Roman" pitchFamily="18" charset="0"/>
                <a:cs typeface="Times New Roman" pitchFamily="18" charset="0"/>
              </a:rPr>
              <a:t>Первые 3 дня нетрудоспособности как и ранее рассчитываться и выплачиваться бухгалтерией работодателя </a:t>
            </a:r>
            <a:endParaRPr lang="ru-RU" sz="3200" dirty="0">
              <a:solidFill>
                <a:schemeClr val="tx1"/>
              </a:solidFill>
              <a:latin typeface="Segoe UI" pitchFamily="34" charset="0"/>
              <a:cs typeface="Segoe UI" pitchFamily="34" charset="0"/>
            </a:endParaRPr>
          </a:p>
          <a:p>
            <a:pPr>
              <a:buFont typeface="Wingdings" pitchFamily="2" charset="2"/>
              <a:buChar char="§"/>
              <a:defRPr/>
            </a:pPr>
            <a:endParaRPr lang="ru-RU" sz="2000" dirty="0">
              <a:solidFill>
                <a:schemeClr val="accent1"/>
              </a:solidFill>
              <a:latin typeface="Segoe UI" pitchFamily="34" charset="0"/>
              <a:cs typeface="Segoe UI" pitchFamily="34" charset="0"/>
            </a:endParaRPr>
          </a:p>
        </p:txBody>
      </p:sp>
      <p:pic>
        <p:nvPicPr>
          <p:cNvPr id="45058" name="Рисунок 8"/>
          <p:cNvPicPr>
            <a:picLocks noChangeAspect="1"/>
          </p:cNvPicPr>
          <p:nvPr/>
        </p:nvPicPr>
        <p:blipFill>
          <a:blip r:embed="rId3"/>
          <a:srcRect/>
          <a:stretch>
            <a:fillRect/>
          </a:stretch>
        </p:blipFill>
        <p:spPr bwMode="auto">
          <a:xfrm>
            <a:off x="0" y="0"/>
            <a:ext cx="836613" cy="65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8"/>
          <p:cNvSpPr>
            <a:spLocks noGrp="1"/>
          </p:cNvSpPr>
          <p:nvPr>
            <p:ph type="title"/>
          </p:nvPr>
        </p:nvSpPr>
        <p:spPr>
          <a:xfrm>
            <a:off x="939800" y="171450"/>
            <a:ext cx="7669213" cy="1325563"/>
          </a:xfrm>
        </p:spPr>
        <p:txBody>
          <a:bodyPr/>
          <a:lstStyle/>
          <a:p>
            <a:pPr eaLnBrk="1" hangingPunct="1"/>
            <a:r>
              <a:rPr lang="ru-RU" sz="2800" b="1" smtClean="0">
                <a:latin typeface="Times New Roman" pitchFamily="18" charset="0"/>
                <a:cs typeface="Times New Roman" pitchFamily="18" charset="0"/>
              </a:rPr>
              <a:t>Порядок уплаты страховых взносов</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при «зачетном принципе»</a:t>
            </a:r>
            <a:br>
              <a:rPr lang="ru-RU" sz="2800" b="1" smtClean="0">
                <a:latin typeface="Times New Roman" pitchFamily="18" charset="0"/>
                <a:cs typeface="Times New Roman" pitchFamily="18" charset="0"/>
              </a:rPr>
            </a:br>
            <a:endParaRPr lang="ru-RU" sz="2800" b="1" smtClean="0">
              <a:latin typeface="Times New Roman" pitchFamily="18" charset="0"/>
              <a:cs typeface="Times New Roman" pitchFamily="18" charset="0"/>
            </a:endParaRPr>
          </a:p>
        </p:txBody>
      </p:sp>
      <p:grpSp>
        <p:nvGrpSpPr>
          <p:cNvPr id="11" name="Группа 10"/>
          <p:cNvGrpSpPr/>
          <p:nvPr/>
        </p:nvGrpSpPr>
        <p:grpSpPr>
          <a:xfrm>
            <a:off x="2373809" y="1754002"/>
            <a:ext cx="4133701" cy="1826604"/>
            <a:chOff x="-889107" y="-619374"/>
            <a:chExt cx="3534852" cy="1516508"/>
          </a:xfrm>
          <a:scene3d>
            <a:camera prst="orthographicFront"/>
            <a:lightRig rig="threePt" dir="t">
              <a:rot lat="0" lon="0" rev="7500000"/>
            </a:lightRig>
          </a:scene3d>
        </p:grpSpPr>
        <p:sp>
          <p:nvSpPr>
            <p:cNvPr id="12" name="Скругленный прямоугольник 11"/>
            <p:cNvSpPr/>
            <p:nvPr/>
          </p:nvSpPr>
          <p:spPr>
            <a:xfrm>
              <a:off x="-889107" y="-619374"/>
              <a:ext cx="3534852" cy="1418318"/>
            </a:xfrm>
            <a:prstGeom prst="roundRect">
              <a:avLst/>
            </a:prstGeom>
            <a:noFill/>
            <a:effectLst/>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fontAlgn="auto">
                <a:spcBef>
                  <a:spcPts val="0"/>
                </a:spcBef>
                <a:spcAft>
                  <a:spcPts val="0"/>
                </a:spcAft>
                <a:defRPr/>
              </a:pPr>
              <a:r>
                <a:rPr lang="ru-RU" sz="4000" dirty="0">
                  <a:solidFill>
                    <a:schemeClr val="tx2">
                      <a:lumMod val="50000"/>
                    </a:schemeClr>
                  </a:solidFill>
                  <a:latin typeface="Times New Roman" pitchFamily="18" charset="0"/>
                  <a:cs typeface="Times New Roman" pitchFamily="18" charset="0"/>
                </a:rPr>
                <a:t>Страховые взносы</a:t>
              </a:r>
            </a:p>
          </p:txBody>
        </p:sp>
        <p:sp>
          <p:nvSpPr>
            <p:cNvPr id="13" name="Скругленный прямоугольник 4"/>
            <p:cNvSpPr/>
            <p:nvPr/>
          </p:nvSpPr>
          <p:spPr>
            <a:xfrm>
              <a:off x="44607" y="120278"/>
              <a:ext cx="2172448" cy="776856"/>
            </a:xfrm>
            <a:prstGeom prst="rect">
              <a:avLst/>
            </a:prstGeom>
            <a:sp3d/>
          </p:spPr>
          <p:style>
            <a:lnRef idx="0">
              <a:scrgbClr r="0" g="0" b="0"/>
            </a:lnRef>
            <a:fillRef idx="0">
              <a:scrgbClr r="0" g="0" b="0"/>
            </a:fillRef>
            <a:effectRef idx="0">
              <a:scrgbClr r="0" g="0" b="0"/>
            </a:effectRef>
            <a:fontRef idx="minor">
              <a:schemeClr val="lt1"/>
            </a:fontRef>
          </p:style>
          <p:txBody>
            <a:bodyPr lIns="49530" tIns="24765" rIns="49530" bIns="24765" spcCol="1270" anchor="ctr"/>
            <a:lstStyle/>
            <a:p>
              <a:pPr algn="ctr" defTabSz="577850" fontAlgn="auto">
                <a:lnSpc>
                  <a:spcPct val="90000"/>
                </a:lnSpc>
                <a:spcAft>
                  <a:spcPct val="35000"/>
                </a:spcAft>
                <a:defRPr/>
              </a:pPr>
              <a:endParaRPr lang="ru-RU" sz="1300" dirty="0"/>
            </a:p>
          </p:txBody>
        </p:sp>
      </p:grpSp>
      <p:grpSp>
        <p:nvGrpSpPr>
          <p:cNvPr id="15" name="Группа 14"/>
          <p:cNvGrpSpPr/>
          <p:nvPr/>
        </p:nvGrpSpPr>
        <p:grpSpPr>
          <a:xfrm>
            <a:off x="2237385" y="3504904"/>
            <a:ext cx="4496790" cy="2019300"/>
            <a:chOff x="-1093131" y="-90846"/>
            <a:chExt cx="4659881" cy="1325994"/>
          </a:xfrm>
          <a:scene3d>
            <a:camera prst="orthographicFront"/>
            <a:lightRig rig="threePt" dir="t">
              <a:rot lat="0" lon="0" rev="7500000"/>
            </a:lightRig>
          </a:scene3d>
        </p:grpSpPr>
        <p:sp>
          <p:nvSpPr>
            <p:cNvPr id="16" name="Скругленный прямоугольник 15"/>
            <p:cNvSpPr/>
            <p:nvPr/>
          </p:nvSpPr>
          <p:spPr>
            <a:xfrm>
              <a:off x="-1093131" y="-90846"/>
              <a:ext cx="4659881" cy="1325994"/>
            </a:xfrm>
            <a:prstGeom prst="roundRect">
              <a:avLst/>
            </a:prstGeom>
            <a:noFill/>
            <a:effectLst/>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fontAlgn="auto">
                <a:spcBef>
                  <a:spcPts val="0"/>
                </a:spcBef>
                <a:spcAft>
                  <a:spcPts val="0"/>
                </a:spcAft>
                <a:defRPr/>
              </a:pPr>
              <a:r>
                <a:rPr lang="ru-RU" sz="4000" dirty="0">
                  <a:solidFill>
                    <a:schemeClr val="tx2">
                      <a:lumMod val="50000"/>
                    </a:schemeClr>
                  </a:solidFill>
                  <a:latin typeface="Times New Roman" pitchFamily="18" charset="0"/>
                  <a:cs typeface="Times New Roman" pitchFamily="18" charset="0"/>
                </a:rPr>
                <a:t> </a:t>
              </a:r>
            </a:p>
            <a:p>
              <a:pPr algn="ctr" fontAlgn="auto">
                <a:spcBef>
                  <a:spcPts val="0"/>
                </a:spcBef>
                <a:spcAft>
                  <a:spcPts val="0"/>
                </a:spcAft>
                <a:defRPr/>
              </a:pPr>
              <a:r>
                <a:rPr lang="ru-RU" sz="4000" dirty="0">
                  <a:solidFill>
                    <a:schemeClr val="tx2">
                      <a:lumMod val="50000"/>
                    </a:schemeClr>
                  </a:solidFill>
                  <a:latin typeface="Times New Roman" pitchFamily="18" charset="0"/>
                  <a:cs typeface="Times New Roman" pitchFamily="18" charset="0"/>
                </a:rPr>
                <a:t>Расходы </a:t>
              </a:r>
            </a:p>
          </p:txBody>
        </p:sp>
        <p:sp>
          <p:nvSpPr>
            <p:cNvPr id="17" name="Скругленный прямоугольник 4"/>
            <p:cNvSpPr/>
            <p:nvPr/>
          </p:nvSpPr>
          <p:spPr>
            <a:xfrm>
              <a:off x="44607" y="120278"/>
              <a:ext cx="2172448" cy="776856"/>
            </a:xfrm>
            <a:prstGeom prst="rect">
              <a:avLst/>
            </a:prstGeom>
            <a:sp3d/>
          </p:spPr>
          <p:style>
            <a:lnRef idx="0">
              <a:scrgbClr r="0" g="0" b="0"/>
            </a:lnRef>
            <a:fillRef idx="0">
              <a:scrgbClr r="0" g="0" b="0"/>
            </a:fillRef>
            <a:effectRef idx="0">
              <a:scrgbClr r="0" g="0" b="0"/>
            </a:effectRef>
            <a:fontRef idx="minor">
              <a:schemeClr val="lt1"/>
            </a:fontRef>
          </p:style>
          <p:txBody>
            <a:bodyPr lIns="49530" tIns="24765" rIns="49530" bIns="24765" spcCol="1270" anchor="ctr"/>
            <a:lstStyle/>
            <a:p>
              <a:pPr algn="ctr" defTabSz="577850" fontAlgn="auto">
                <a:lnSpc>
                  <a:spcPct val="90000"/>
                </a:lnSpc>
                <a:spcAft>
                  <a:spcPct val="35000"/>
                </a:spcAft>
                <a:defRPr/>
              </a:pPr>
              <a:endParaRPr lang="ru-RU" sz="1300" dirty="0"/>
            </a:p>
          </p:txBody>
        </p:sp>
      </p:grpSp>
      <p:grpSp>
        <p:nvGrpSpPr>
          <p:cNvPr id="28" name="Diagram group"/>
          <p:cNvGrpSpPr/>
          <p:nvPr/>
        </p:nvGrpSpPr>
        <p:grpSpPr>
          <a:xfrm>
            <a:off x="333893" y="1962066"/>
            <a:ext cx="2470724" cy="1847850"/>
            <a:chOff x="3998449" y="443652"/>
            <a:chExt cx="2363860" cy="2363860"/>
          </a:xfrm>
          <a:scene3d>
            <a:camera prst="perspectiveRelaxedModerately" zoom="92000"/>
            <a:lightRig rig="balanced" dir="t">
              <a:rot lat="0" lon="0" rev="12700000"/>
            </a:lightRig>
          </a:scene3d>
        </p:grpSpPr>
        <p:sp>
          <p:nvSpPr>
            <p:cNvPr id="29" name="Скругленный прямоугольник 28"/>
            <p:cNvSpPr/>
            <p:nvPr/>
          </p:nvSpPr>
          <p:spPr>
            <a:xfrm>
              <a:off x="3998449" y="443652"/>
              <a:ext cx="2363860" cy="2363860"/>
            </a:xfrm>
            <a:prstGeom prst="roundRect">
              <a:avLst>
                <a:gd name="adj" fmla="val 10000"/>
              </a:avLst>
            </a:prstGeom>
            <a:blipFill rotWithShape="1">
              <a:blip r:embed="rId3"/>
              <a:stretch>
                <a:fillRect/>
              </a:stretch>
            </a:blipFill>
            <a:sp3d z="-54000" prstMaterial="plastic">
              <a:bevelT w="50800" h="50800"/>
              <a:bevelB w="50800" h="50800"/>
            </a:sp3d>
          </p:spPr>
          <p:style>
            <a:lnRef idx="0">
              <a:schemeClr val="lt1">
                <a:hueOff val="0"/>
                <a:satOff val="0"/>
                <a:lumOff val="0"/>
                <a:alphaOff val="0"/>
              </a:schemeClr>
            </a:lnRef>
            <a:fillRef idx="1">
              <a:scrgbClr r="0" g="0" b="0"/>
            </a:fillRef>
            <a:effectRef idx="2">
              <a:schemeClr val="accent2">
                <a:tint val="50000"/>
                <a:hueOff val="-440331"/>
                <a:satOff val="-38085"/>
                <a:lumOff val="4377"/>
                <a:alphaOff val="0"/>
              </a:schemeClr>
            </a:effectRef>
            <a:fontRef idx="minor">
              <a:schemeClr val="lt1">
                <a:hueOff val="0"/>
                <a:satOff val="0"/>
                <a:lumOff val="0"/>
                <a:alphaOff val="0"/>
              </a:schemeClr>
            </a:fontRef>
          </p:style>
        </p:sp>
      </p:grpSp>
      <p:sp>
        <p:nvSpPr>
          <p:cNvPr id="32" name="Стрелка вправо 31"/>
          <p:cNvSpPr/>
          <p:nvPr/>
        </p:nvSpPr>
        <p:spPr>
          <a:xfrm flipH="1">
            <a:off x="5913438" y="5056188"/>
            <a:ext cx="1966912" cy="66675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b="1">
              <a:ln w="22225">
                <a:solidFill>
                  <a:schemeClr val="accent2"/>
                </a:solidFill>
                <a:prstDash val="solid"/>
              </a:ln>
              <a:solidFill>
                <a:schemeClr val="accent2">
                  <a:lumMod val="40000"/>
                  <a:lumOff val="60000"/>
                </a:schemeClr>
              </a:solidFill>
            </a:endParaRPr>
          </a:p>
        </p:txBody>
      </p:sp>
      <p:sp>
        <p:nvSpPr>
          <p:cNvPr id="18438" name="TextBox 3"/>
          <p:cNvSpPr txBox="1">
            <a:spLocks noChangeArrowheads="1"/>
          </p:cNvSpPr>
          <p:nvPr/>
        </p:nvSpPr>
        <p:spPr bwMode="auto">
          <a:xfrm>
            <a:off x="100013" y="4081463"/>
            <a:ext cx="2938462" cy="954087"/>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Страхователь Работодатель</a:t>
            </a:r>
          </a:p>
        </p:txBody>
      </p:sp>
      <p:sp>
        <p:nvSpPr>
          <p:cNvPr id="18439" name="TextBox 4"/>
          <p:cNvSpPr txBox="1">
            <a:spLocks noChangeArrowheads="1"/>
          </p:cNvSpPr>
          <p:nvPr/>
        </p:nvSpPr>
        <p:spPr bwMode="auto">
          <a:xfrm>
            <a:off x="3248025" y="3475038"/>
            <a:ext cx="2362200" cy="457200"/>
          </a:xfrm>
          <a:prstGeom prst="rect">
            <a:avLst/>
          </a:prstGeom>
          <a:noFill/>
          <a:ln w="9525">
            <a:noFill/>
            <a:miter lim="800000"/>
            <a:headEnd/>
            <a:tailEnd/>
          </a:ln>
        </p:spPr>
        <p:txBody>
          <a:bodyPr>
            <a:spAutoFit/>
          </a:bodyPr>
          <a:lstStyle/>
          <a:p>
            <a:pPr algn="ctr"/>
            <a:r>
              <a:rPr lang="ru-RU" sz="2400" b="1">
                <a:solidFill>
                  <a:srgbClr val="FF3300"/>
                </a:solidFill>
                <a:latin typeface="Times New Roman" pitchFamily="18" charset="0"/>
                <a:cs typeface="Times New Roman" pitchFamily="18" charset="0"/>
              </a:rPr>
              <a:t>МИНУС</a:t>
            </a:r>
          </a:p>
        </p:txBody>
      </p:sp>
      <p:sp>
        <p:nvSpPr>
          <p:cNvPr id="30" name="Стрелка вправо 29"/>
          <p:cNvSpPr/>
          <p:nvPr/>
        </p:nvSpPr>
        <p:spPr>
          <a:xfrm>
            <a:off x="5903913" y="2244725"/>
            <a:ext cx="1976437" cy="59055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b="1">
              <a:ln w="22225">
                <a:solidFill>
                  <a:schemeClr val="accent2"/>
                </a:solidFill>
                <a:prstDash val="solid"/>
              </a:ln>
              <a:solidFill>
                <a:schemeClr val="accent2">
                  <a:lumMod val="40000"/>
                  <a:lumOff val="60000"/>
                </a:schemeClr>
              </a:solidFill>
            </a:endParaRPr>
          </a:p>
        </p:txBody>
      </p:sp>
      <p:sp>
        <p:nvSpPr>
          <p:cNvPr id="18441" name="TextBox 6"/>
          <p:cNvSpPr txBox="1">
            <a:spLocks noChangeArrowheads="1"/>
          </p:cNvSpPr>
          <p:nvPr/>
        </p:nvSpPr>
        <p:spPr bwMode="auto">
          <a:xfrm>
            <a:off x="5692775" y="4451350"/>
            <a:ext cx="2390775" cy="584200"/>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возмещение</a:t>
            </a:r>
          </a:p>
        </p:txBody>
      </p:sp>
      <p:sp>
        <p:nvSpPr>
          <p:cNvPr id="18442" name="TextBox 30"/>
          <p:cNvSpPr txBox="1">
            <a:spLocks noChangeArrowheads="1"/>
          </p:cNvSpPr>
          <p:nvPr/>
        </p:nvSpPr>
        <p:spPr bwMode="auto">
          <a:xfrm>
            <a:off x="5954713" y="1649413"/>
            <a:ext cx="1866900" cy="584200"/>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уплата</a:t>
            </a:r>
          </a:p>
        </p:txBody>
      </p:sp>
      <p:pic>
        <p:nvPicPr>
          <p:cNvPr id="18443" name="Рисунок 8"/>
          <p:cNvPicPr>
            <a:picLocks noChangeAspect="1"/>
          </p:cNvPicPr>
          <p:nvPr/>
        </p:nvPicPr>
        <p:blipFill>
          <a:blip r:embed="rId4"/>
          <a:srcRect/>
          <a:stretch>
            <a:fillRect/>
          </a:stretch>
        </p:blipFill>
        <p:spPr bwMode="auto">
          <a:xfrm>
            <a:off x="7942263" y="4532313"/>
            <a:ext cx="1963737" cy="1581150"/>
          </a:xfrm>
          <a:prstGeom prst="rect">
            <a:avLst/>
          </a:prstGeom>
          <a:noFill/>
          <a:ln w="9525">
            <a:noFill/>
            <a:miter lim="800000"/>
            <a:headEnd/>
            <a:tailEnd/>
          </a:ln>
        </p:spPr>
      </p:pic>
      <p:sp>
        <p:nvSpPr>
          <p:cNvPr id="18444" name="TextBox 7"/>
          <p:cNvSpPr txBox="1">
            <a:spLocks noChangeArrowheads="1"/>
          </p:cNvSpPr>
          <p:nvPr/>
        </p:nvSpPr>
        <p:spPr bwMode="auto">
          <a:xfrm>
            <a:off x="3609975" y="1006475"/>
            <a:ext cx="2293938" cy="641350"/>
          </a:xfrm>
          <a:prstGeom prst="rect">
            <a:avLst/>
          </a:prstGeom>
          <a:noFill/>
          <a:ln w="9525">
            <a:noFill/>
            <a:miter lim="800000"/>
            <a:headEnd/>
            <a:tailEnd/>
          </a:ln>
        </p:spPr>
        <p:txBody>
          <a:bodyPr>
            <a:spAutoFit/>
          </a:bodyPr>
          <a:lstStyle/>
          <a:p>
            <a:pPr algn="ctr"/>
            <a:r>
              <a:rPr lang="ru-RU" sz="3600" b="1">
                <a:solidFill>
                  <a:schemeClr val="hlink"/>
                </a:solidFill>
                <a:latin typeface="Times New Roman" pitchFamily="18" charset="0"/>
                <a:cs typeface="Times New Roman" pitchFamily="18" charset="0"/>
              </a:rPr>
              <a:t>2019 год</a:t>
            </a:r>
          </a:p>
        </p:txBody>
      </p:sp>
      <p:pic>
        <p:nvPicPr>
          <p:cNvPr id="18445" name="Рисунок 8"/>
          <p:cNvPicPr>
            <a:picLocks noChangeAspect="1"/>
          </p:cNvPicPr>
          <p:nvPr/>
        </p:nvPicPr>
        <p:blipFill>
          <a:blip r:embed="rId4"/>
          <a:srcRect/>
          <a:stretch>
            <a:fillRect/>
          </a:stretch>
        </p:blipFill>
        <p:spPr bwMode="auto">
          <a:xfrm>
            <a:off x="11113" y="0"/>
            <a:ext cx="773112" cy="600075"/>
          </a:xfrm>
          <a:prstGeom prst="rect">
            <a:avLst/>
          </a:prstGeom>
          <a:noFill/>
          <a:ln w="9525">
            <a:noFill/>
            <a:miter lim="800000"/>
            <a:headEnd/>
            <a:tailEnd/>
          </a:ln>
        </p:spPr>
      </p:pic>
      <p:pic>
        <p:nvPicPr>
          <p:cNvPr id="18446" name="Рисунок 1"/>
          <p:cNvPicPr>
            <a:picLocks noChangeAspect="1"/>
          </p:cNvPicPr>
          <p:nvPr/>
        </p:nvPicPr>
        <p:blipFill>
          <a:blip r:embed="rId5"/>
          <a:srcRect/>
          <a:stretch>
            <a:fillRect/>
          </a:stretch>
        </p:blipFill>
        <p:spPr bwMode="auto">
          <a:xfrm>
            <a:off x="8183563" y="1760538"/>
            <a:ext cx="1457325" cy="1497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Рисунок 8"/>
          <p:cNvPicPr>
            <a:picLocks noChangeAspect="1"/>
          </p:cNvPicPr>
          <p:nvPr/>
        </p:nvPicPr>
        <p:blipFill>
          <a:blip r:embed="rId3"/>
          <a:srcRect/>
          <a:stretch>
            <a:fillRect/>
          </a:stretch>
        </p:blipFill>
        <p:spPr bwMode="auto">
          <a:xfrm>
            <a:off x="0" y="0"/>
            <a:ext cx="836613" cy="655638"/>
          </a:xfrm>
          <a:prstGeom prst="rect">
            <a:avLst/>
          </a:prstGeom>
          <a:noFill/>
          <a:ln w="9525">
            <a:noFill/>
            <a:miter lim="800000"/>
            <a:headEnd/>
            <a:tailEnd/>
          </a:ln>
        </p:spPr>
      </p:pic>
      <p:sp>
        <p:nvSpPr>
          <p:cNvPr id="47106" name="Прямоугольник 3"/>
          <p:cNvSpPr>
            <a:spLocks noChangeArrowheads="1"/>
          </p:cNvSpPr>
          <p:nvPr/>
        </p:nvSpPr>
        <p:spPr bwMode="auto">
          <a:xfrm>
            <a:off x="836613" y="0"/>
            <a:ext cx="8658225" cy="6278563"/>
          </a:xfrm>
          <a:prstGeom prst="rect">
            <a:avLst/>
          </a:prstGeom>
          <a:noFill/>
          <a:ln w="9525">
            <a:noFill/>
            <a:miter lim="800000"/>
            <a:headEnd/>
            <a:tailEnd/>
          </a:ln>
        </p:spPr>
        <p:txBody>
          <a:bodyPr>
            <a:spAutoFit/>
          </a:bodyPr>
          <a:lstStyle/>
          <a:p>
            <a:pPr algn="ctr"/>
            <a:r>
              <a:rPr lang="ru-RU" altLang="ru-RU" sz="2400" b="1" u="sng">
                <a:solidFill>
                  <a:srgbClr val="FF0000"/>
                </a:solidFill>
                <a:latin typeface="Times New Roman" pitchFamily="18" charset="0"/>
                <a:cs typeface="Times New Roman" pitchFamily="18" charset="0"/>
              </a:rPr>
              <a:t>РЕГИОНАЛЬНОЕ ОТДЕЛЕНИЕ ФОНДА ОБЕСПЕЧИТ</a:t>
            </a:r>
          </a:p>
          <a:p>
            <a:pPr algn="ctr"/>
            <a:r>
              <a:rPr lang="ru-RU" altLang="ru-RU" sz="2400" b="1" u="sng">
                <a:solidFill>
                  <a:srgbClr val="FF0000"/>
                </a:solidFill>
                <a:latin typeface="Times New Roman" pitchFamily="18" charset="0"/>
                <a:cs typeface="Times New Roman" pitchFamily="18" charset="0"/>
              </a:rPr>
              <a:t> </a:t>
            </a:r>
          </a:p>
          <a:p>
            <a:pPr>
              <a:buFont typeface="Wingdings" pitchFamily="2" charset="2"/>
              <a:buChar char="ü"/>
            </a:pPr>
            <a:r>
              <a:rPr lang="ru-RU" altLang="ru-RU" sz="2400" b="1">
                <a:solidFill>
                  <a:srgbClr val="002060"/>
                </a:solidFill>
                <a:latin typeface="Times New Roman" pitchFamily="18" charset="0"/>
                <a:cs typeface="Times New Roman" pitchFamily="18" charset="0"/>
              </a:rPr>
              <a:t> </a:t>
            </a:r>
            <a:r>
              <a:rPr lang="ru-RU" altLang="ru-RU" sz="2200" b="1">
                <a:solidFill>
                  <a:srgbClr val="002060"/>
                </a:solidFill>
                <a:latin typeface="Times New Roman" pitchFamily="18" charset="0"/>
                <a:cs typeface="Times New Roman" pitchFamily="18" charset="0"/>
              </a:rPr>
              <a:t>Расчёт  и выплату  пособия </a:t>
            </a:r>
            <a:r>
              <a:rPr lang="ru-RU" altLang="ru-RU" sz="2200">
                <a:solidFill>
                  <a:srgbClr val="002060"/>
                </a:solidFill>
                <a:latin typeface="Times New Roman" pitchFamily="18" charset="0"/>
                <a:cs typeface="Times New Roman" pitchFamily="18" charset="0"/>
              </a:rPr>
              <a:t>работающим гражданам </a:t>
            </a:r>
          </a:p>
          <a:p>
            <a:pPr>
              <a:buFont typeface="Wingdings" pitchFamily="2" charset="2"/>
              <a:buChar char="ü"/>
            </a:pPr>
            <a:endParaRPr lang="ru-RU" altLang="ru-RU" sz="2200">
              <a:solidFill>
                <a:srgbClr val="002060"/>
              </a:solidFill>
              <a:latin typeface="Times New Roman" pitchFamily="18" charset="0"/>
              <a:cs typeface="Times New Roman" pitchFamily="18" charset="0"/>
            </a:endParaRPr>
          </a:p>
          <a:p>
            <a:pPr>
              <a:buFont typeface="Wingdings" pitchFamily="2" charset="2"/>
              <a:buChar char="ü"/>
            </a:pPr>
            <a:r>
              <a:rPr lang="ru-RU" altLang="ru-RU" sz="2200" b="1">
                <a:solidFill>
                  <a:srgbClr val="002060"/>
                </a:solidFill>
                <a:latin typeface="Times New Roman" pitchFamily="18" charset="0"/>
                <a:cs typeface="Times New Roman" pitchFamily="18" charset="0"/>
              </a:rPr>
              <a:t> Удержание и перечисление НДФЛ </a:t>
            </a:r>
            <a:r>
              <a:rPr lang="ru-RU" altLang="ru-RU" sz="2200">
                <a:solidFill>
                  <a:srgbClr val="002060"/>
                </a:solidFill>
                <a:latin typeface="Times New Roman" pitchFamily="18" charset="0"/>
                <a:cs typeface="Times New Roman" pitchFamily="18" charset="0"/>
              </a:rPr>
              <a:t>(не учитываются стандартные налоговые вычеты)</a:t>
            </a:r>
          </a:p>
          <a:p>
            <a:pPr>
              <a:buFont typeface="Wingdings" pitchFamily="2" charset="2"/>
              <a:buChar char="ü"/>
            </a:pPr>
            <a:endParaRPr lang="ru-RU" altLang="ru-RU" sz="2200">
              <a:solidFill>
                <a:srgbClr val="002060"/>
              </a:solidFill>
              <a:latin typeface="Times New Roman" pitchFamily="18" charset="0"/>
              <a:cs typeface="Times New Roman" pitchFamily="18" charset="0"/>
            </a:endParaRPr>
          </a:p>
          <a:p>
            <a:pPr algn="just">
              <a:buFont typeface="Wingdings" pitchFamily="2" charset="2"/>
              <a:buChar char="ü"/>
            </a:pPr>
            <a:r>
              <a:rPr lang="ru-RU" altLang="ru-RU" sz="2200" b="1">
                <a:solidFill>
                  <a:srgbClr val="002060"/>
                </a:solidFill>
                <a:latin typeface="Times New Roman" pitchFamily="18" charset="0"/>
                <a:cs typeface="Times New Roman" pitchFamily="18" charset="0"/>
              </a:rPr>
              <a:t> Выдачу справок 2-НДФЛ </a:t>
            </a:r>
            <a:r>
              <a:rPr lang="ru-RU" altLang="ru-RU" sz="2200">
                <a:solidFill>
                  <a:srgbClr val="002060"/>
                </a:solidFill>
                <a:latin typeface="Times New Roman" pitchFamily="18" charset="0"/>
                <a:cs typeface="Times New Roman" pitchFamily="18" charset="0"/>
              </a:rPr>
              <a:t>(по запросу физического лица)</a:t>
            </a:r>
            <a:r>
              <a:rPr lang="ru-RU" sz="2200"/>
              <a:t> </a:t>
            </a:r>
            <a:r>
              <a:rPr lang="ru-RU" altLang="ru-RU" sz="2200">
                <a:solidFill>
                  <a:srgbClr val="002060"/>
                </a:solidFill>
                <a:latin typeface="Times New Roman" pitchFamily="18" charset="0"/>
                <a:cs typeface="Times New Roman" pitchFamily="18" charset="0"/>
              </a:rPr>
              <a:t>(ч. 1 ст. 62 ТК РФ по письменному заявлению работника работодатель обязан не позднее трех рабочих дней со дня подачи этого заявления)</a:t>
            </a:r>
          </a:p>
          <a:p>
            <a:pPr>
              <a:buFont typeface="Wingdings" pitchFamily="2" charset="2"/>
              <a:buChar char="ü"/>
            </a:pPr>
            <a:endParaRPr lang="ru-RU" sz="2200">
              <a:solidFill>
                <a:srgbClr val="002060"/>
              </a:solidFill>
              <a:latin typeface="Times New Roman" pitchFamily="18" charset="0"/>
              <a:cs typeface="Times New Roman" pitchFamily="18" charset="0"/>
            </a:endParaRPr>
          </a:p>
          <a:p>
            <a:pPr>
              <a:buFont typeface="Wingdings" pitchFamily="2" charset="2"/>
              <a:buChar char="ü"/>
            </a:pPr>
            <a:r>
              <a:rPr lang="ru-RU" altLang="ru-RU" sz="2200" b="1">
                <a:solidFill>
                  <a:srgbClr val="002060"/>
                </a:solidFill>
                <a:latin typeface="Times New Roman" pitchFamily="18" charset="0"/>
                <a:cs typeface="Times New Roman" pitchFamily="18" charset="0"/>
              </a:rPr>
              <a:t> Выдачу справок о доходах </a:t>
            </a:r>
            <a:r>
              <a:rPr lang="ru-RU" altLang="ru-RU" sz="2200">
                <a:solidFill>
                  <a:srgbClr val="002060"/>
                </a:solidFill>
                <a:latin typeface="Times New Roman" pitchFamily="18" charset="0"/>
                <a:cs typeface="Times New Roman" pitchFamily="18" charset="0"/>
              </a:rPr>
              <a:t>для субсидий (ч. 1 ст. 62 ТК РФ по письменному заявлению работника работодатель обязан не позднее трех рабочих дней со дня подачи этого заявления)</a:t>
            </a:r>
          </a:p>
          <a:p>
            <a:pPr>
              <a:buFont typeface="Wingdings" pitchFamily="2" charset="2"/>
              <a:buChar char="ü"/>
            </a:pPr>
            <a:endParaRPr lang="ru-RU" altLang="ru-RU" sz="2200">
              <a:solidFill>
                <a:srgbClr val="002060"/>
              </a:solidFill>
              <a:latin typeface="Times New Roman" pitchFamily="18" charset="0"/>
              <a:cs typeface="Times New Roman" pitchFamily="18" charset="0"/>
            </a:endParaRPr>
          </a:p>
          <a:p>
            <a:pPr>
              <a:buFont typeface="Wingdings" pitchFamily="2" charset="2"/>
              <a:buChar char="ü"/>
            </a:pPr>
            <a:r>
              <a:rPr lang="ru-RU" altLang="ru-RU" sz="2200" b="1">
                <a:solidFill>
                  <a:srgbClr val="002060"/>
                </a:solidFill>
                <a:latin typeface="Times New Roman" pitchFamily="18" charset="0"/>
                <a:cs typeface="Times New Roman" pitchFamily="18" charset="0"/>
              </a:rPr>
              <a:t> Удержание алиментов </a:t>
            </a:r>
            <a:r>
              <a:rPr lang="ru-RU" altLang="ru-RU" sz="2200">
                <a:solidFill>
                  <a:srgbClr val="002060"/>
                </a:solidFill>
                <a:latin typeface="Times New Roman" pitchFamily="18" charset="0"/>
                <a:cs typeface="Times New Roman" pitchFamily="18" charset="0"/>
              </a:rPr>
              <a:t>из сумм назначенных пособий по временной нетрудоспособности по исполнительным листам, полученным от ССП (Федеральным законом № 229-ФЗ)</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0"/>
          <p:cNvSpPr txBox="1">
            <a:spLocks noChangeArrowheads="1"/>
          </p:cNvSpPr>
          <p:nvPr/>
        </p:nvSpPr>
        <p:spPr bwMode="auto">
          <a:xfrm>
            <a:off x="1290638" y="171450"/>
            <a:ext cx="7178675" cy="338138"/>
          </a:xfrm>
          <a:prstGeom prst="rect">
            <a:avLst/>
          </a:prstGeom>
          <a:noFill/>
          <a:ln w="9525">
            <a:noFill/>
            <a:miter lim="800000"/>
            <a:headEnd/>
            <a:tailEnd/>
          </a:ln>
        </p:spPr>
        <p:txBody>
          <a:bodyPr wrap="none">
            <a:spAutoFit/>
          </a:bodyPr>
          <a:lstStyle/>
          <a:p>
            <a:pPr eaLnBrk="0" hangingPunct="0"/>
            <a:r>
              <a:rPr lang="ru-RU" altLang="ru-RU" sz="1600" b="1">
                <a:latin typeface="Times New Roman" pitchFamily="18" charset="0"/>
                <a:cs typeface="Times New Roman" pitchFamily="18" charset="0"/>
              </a:rPr>
              <a:t>ПОРЯДОК ДЕЙСТВИЙ СТРАХОВАТЕЛЯ  ПРИ «ПРЯМЫХ ВЫПЛАТАХ»</a:t>
            </a:r>
          </a:p>
        </p:txBody>
      </p:sp>
      <p:sp>
        <p:nvSpPr>
          <p:cNvPr id="49154" name="TextBox 13"/>
          <p:cNvSpPr txBox="1">
            <a:spLocks noChangeArrowheads="1"/>
          </p:cNvSpPr>
          <p:nvPr/>
        </p:nvSpPr>
        <p:spPr bwMode="auto">
          <a:xfrm>
            <a:off x="895350" y="1195388"/>
            <a:ext cx="1874838" cy="338137"/>
          </a:xfrm>
          <a:prstGeom prst="rect">
            <a:avLst/>
          </a:prstGeom>
          <a:noFill/>
          <a:ln w="9525">
            <a:noFill/>
            <a:miter lim="800000"/>
            <a:headEnd/>
            <a:tailEnd/>
          </a:ln>
        </p:spPr>
        <p:txBody>
          <a:bodyPr wrap="none">
            <a:spAutoFit/>
          </a:bodyPr>
          <a:lstStyle/>
          <a:p>
            <a:pPr eaLnBrk="0" hangingPunct="0"/>
            <a:r>
              <a:rPr lang="ru-RU" altLang="ru-RU" sz="1600" b="1">
                <a:solidFill>
                  <a:srgbClr val="FF0000"/>
                </a:solidFill>
                <a:latin typeface="Times New Roman" pitchFamily="18" charset="0"/>
                <a:cs typeface="Times New Roman" pitchFamily="18" charset="0"/>
              </a:rPr>
              <a:t>СТРАХОВАТЕЛЬ </a:t>
            </a:r>
          </a:p>
        </p:txBody>
      </p:sp>
      <p:sp>
        <p:nvSpPr>
          <p:cNvPr id="15" name="Овал 14">
            <a:extLst/>
          </p:cNvPr>
          <p:cNvSpPr/>
          <p:nvPr/>
        </p:nvSpPr>
        <p:spPr>
          <a:xfrm>
            <a:off x="458788" y="2157413"/>
            <a:ext cx="2341562" cy="20574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6" name="Овал 15">
            <a:extLst/>
          </p:cNvPr>
          <p:cNvSpPr/>
          <p:nvPr/>
        </p:nvSpPr>
        <p:spPr>
          <a:xfrm>
            <a:off x="7650163" y="2157413"/>
            <a:ext cx="1638300" cy="1439862"/>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49157" name="TextBox 16"/>
          <p:cNvSpPr txBox="1">
            <a:spLocks noChangeArrowheads="1"/>
          </p:cNvSpPr>
          <p:nvPr/>
        </p:nvSpPr>
        <p:spPr bwMode="auto">
          <a:xfrm>
            <a:off x="388938" y="1665288"/>
            <a:ext cx="2797175" cy="338137"/>
          </a:xfrm>
          <a:prstGeom prst="rect">
            <a:avLst/>
          </a:prstGeom>
          <a:noFill/>
          <a:ln w="9525">
            <a:noFill/>
            <a:miter lim="800000"/>
            <a:headEnd/>
            <a:tailEnd/>
          </a:ln>
        </p:spPr>
        <p:txBody>
          <a:bodyPr wrap="none">
            <a:spAutoFit/>
          </a:bodyPr>
          <a:lstStyle/>
          <a:p>
            <a:pPr algn="ctr" eaLnBrk="0" hangingPunct="0"/>
            <a:r>
              <a:rPr lang="ru-RU" altLang="ru-RU" sz="1600" b="1">
                <a:solidFill>
                  <a:srgbClr val="FF0000"/>
                </a:solidFill>
                <a:latin typeface="Times New Roman" pitchFamily="18" charset="0"/>
                <a:cs typeface="Times New Roman" pitchFamily="18" charset="0"/>
              </a:rPr>
              <a:t>БОЛЕЕ 25 </a:t>
            </a:r>
            <a:r>
              <a:rPr lang="ru-RU" altLang="ru-RU" sz="1600" b="1">
                <a:solidFill>
                  <a:srgbClr val="002060"/>
                </a:solidFill>
                <a:latin typeface="Times New Roman" pitchFamily="18" charset="0"/>
                <a:cs typeface="Times New Roman" pitchFamily="18" charset="0"/>
              </a:rPr>
              <a:t>СОТРУДНИКОВ</a:t>
            </a:r>
          </a:p>
        </p:txBody>
      </p:sp>
      <p:sp>
        <p:nvSpPr>
          <p:cNvPr id="49158" name="TextBox 17"/>
          <p:cNvSpPr txBox="1">
            <a:spLocks noChangeArrowheads="1"/>
          </p:cNvSpPr>
          <p:nvPr/>
        </p:nvSpPr>
        <p:spPr bwMode="auto">
          <a:xfrm>
            <a:off x="6170613" y="1685925"/>
            <a:ext cx="3021012" cy="338138"/>
          </a:xfrm>
          <a:prstGeom prst="rect">
            <a:avLst/>
          </a:prstGeom>
          <a:noFill/>
          <a:ln w="9525">
            <a:noFill/>
            <a:miter lim="800000"/>
            <a:headEnd/>
            <a:tailEnd/>
          </a:ln>
        </p:spPr>
        <p:txBody>
          <a:bodyPr wrap="none">
            <a:spAutoFit/>
          </a:bodyPr>
          <a:lstStyle/>
          <a:p>
            <a:pPr algn="ctr" eaLnBrk="0" hangingPunct="0"/>
            <a:r>
              <a:rPr lang="ru-RU" altLang="ru-RU" sz="1600" b="1">
                <a:solidFill>
                  <a:srgbClr val="FF0000"/>
                </a:solidFill>
                <a:latin typeface="Times New Roman" pitchFamily="18" charset="0"/>
                <a:cs typeface="Times New Roman" pitchFamily="18" charset="0"/>
              </a:rPr>
              <a:t>25 и МЕНЕЕ </a:t>
            </a:r>
            <a:r>
              <a:rPr lang="ru-RU" altLang="ru-RU" sz="1600" b="1">
                <a:solidFill>
                  <a:srgbClr val="002060"/>
                </a:solidFill>
                <a:latin typeface="Times New Roman" pitchFamily="18" charset="0"/>
                <a:cs typeface="Times New Roman" pitchFamily="18" charset="0"/>
              </a:rPr>
              <a:t>СОТРУДНИКОВ</a:t>
            </a:r>
          </a:p>
        </p:txBody>
      </p:sp>
      <p:pic>
        <p:nvPicPr>
          <p:cNvPr id="49159" name="Picture 2" descr="Logo1_color_CMYK"/>
          <p:cNvPicPr>
            <a:picLocks noChangeAspect="1" noChangeArrowheads="1"/>
          </p:cNvPicPr>
          <p:nvPr/>
        </p:nvPicPr>
        <p:blipFill>
          <a:blip r:embed="rId3">
            <a:clrChange>
              <a:clrFrom>
                <a:srgbClr val="FEFDFB"/>
              </a:clrFrom>
              <a:clrTo>
                <a:srgbClr val="FEFDFB">
                  <a:alpha val="0"/>
                </a:srgbClr>
              </a:clrTo>
            </a:clrChange>
          </a:blip>
          <a:srcRect/>
          <a:stretch>
            <a:fillRect/>
          </a:stretch>
        </p:blipFill>
        <p:spPr bwMode="auto">
          <a:xfrm>
            <a:off x="4478338" y="5545138"/>
            <a:ext cx="952500" cy="785812"/>
          </a:xfrm>
          <a:prstGeom prst="rect">
            <a:avLst/>
          </a:prstGeom>
          <a:solidFill>
            <a:schemeClr val="bg1"/>
          </a:solidFill>
          <a:ln w="9525">
            <a:noFill/>
            <a:miter lim="800000"/>
            <a:headEnd/>
            <a:tailEnd/>
          </a:ln>
        </p:spPr>
      </p:pic>
      <p:cxnSp>
        <p:nvCxnSpPr>
          <p:cNvPr id="37" name="Прямая со стрелкой 36">
            <a:extLst/>
          </p:cNvPr>
          <p:cNvCxnSpPr>
            <a:endCxn id="7" idx="0"/>
          </p:cNvCxnSpPr>
          <p:nvPr/>
        </p:nvCxnSpPr>
        <p:spPr>
          <a:xfrm>
            <a:off x="2019300" y="4095750"/>
            <a:ext cx="957263" cy="14319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a:extLst/>
          </p:cNvPr>
          <p:cNvCxnSpPr/>
          <p:nvPr/>
        </p:nvCxnSpPr>
        <p:spPr>
          <a:xfrm flipH="1">
            <a:off x="3589338" y="3267075"/>
            <a:ext cx="4240212" cy="226060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162" name="TextBox 13"/>
          <p:cNvSpPr txBox="1">
            <a:spLocks noChangeArrowheads="1"/>
          </p:cNvSpPr>
          <p:nvPr/>
        </p:nvSpPr>
        <p:spPr bwMode="auto">
          <a:xfrm>
            <a:off x="6980238" y="1268413"/>
            <a:ext cx="1874837" cy="338137"/>
          </a:xfrm>
          <a:prstGeom prst="rect">
            <a:avLst/>
          </a:prstGeom>
          <a:noFill/>
          <a:ln w="9525">
            <a:noFill/>
            <a:miter lim="800000"/>
            <a:headEnd/>
            <a:tailEnd/>
          </a:ln>
        </p:spPr>
        <p:txBody>
          <a:bodyPr wrap="none">
            <a:spAutoFit/>
          </a:bodyPr>
          <a:lstStyle/>
          <a:p>
            <a:pPr eaLnBrk="0" hangingPunct="0"/>
            <a:r>
              <a:rPr lang="ru-RU" altLang="ru-RU" sz="1600" b="1">
                <a:solidFill>
                  <a:srgbClr val="FF0000"/>
                </a:solidFill>
                <a:latin typeface="Times New Roman" pitchFamily="18" charset="0"/>
                <a:cs typeface="Times New Roman" pitchFamily="18" charset="0"/>
              </a:rPr>
              <a:t>СТРАХОВАТЕЛЬ </a:t>
            </a:r>
          </a:p>
        </p:txBody>
      </p:sp>
      <p:pic>
        <p:nvPicPr>
          <p:cNvPr id="49163" name="Рисунок 2"/>
          <p:cNvPicPr>
            <a:picLocks noChangeAspect="1"/>
          </p:cNvPicPr>
          <p:nvPr/>
        </p:nvPicPr>
        <p:blipFill>
          <a:blip r:embed="rId4"/>
          <a:srcRect l="2" r="4382" b="17308"/>
          <a:stretch>
            <a:fillRect/>
          </a:stretch>
        </p:blipFill>
        <p:spPr bwMode="auto">
          <a:xfrm>
            <a:off x="895350" y="2565400"/>
            <a:ext cx="1585913" cy="1150938"/>
          </a:xfrm>
          <a:prstGeom prst="rect">
            <a:avLst/>
          </a:prstGeom>
          <a:noFill/>
          <a:ln w="9525">
            <a:noFill/>
            <a:miter lim="800000"/>
            <a:headEnd/>
            <a:tailEnd/>
          </a:ln>
        </p:spPr>
      </p:pic>
      <p:pic>
        <p:nvPicPr>
          <p:cNvPr id="49164" name="Рисунок 4"/>
          <p:cNvPicPr>
            <a:picLocks noChangeAspect="1"/>
          </p:cNvPicPr>
          <p:nvPr/>
        </p:nvPicPr>
        <p:blipFill>
          <a:blip r:embed="rId5"/>
          <a:srcRect/>
          <a:stretch>
            <a:fillRect/>
          </a:stretch>
        </p:blipFill>
        <p:spPr bwMode="auto">
          <a:xfrm>
            <a:off x="7918450" y="2535238"/>
            <a:ext cx="1092200" cy="568325"/>
          </a:xfrm>
          <a:prstGeom prst="rect">
            <a:avLst/>
          </a:prstGeom>
          <a:noFill/>
          <a:ln w="9525">
            <a:noFill/>
            <a:miter lim="800000"/>
            <a:headEnd/>
            <a:tailEnd/>
          </a:ln>
        </p:spPr>
      </p:pic>
      <p:pic>
        <p:nvPicPr>
          <p:cNvPr id="49165" name="Рисунок 6"/>
          <p:cNvPicPr>
            <a:picLocks noChangeAspect="1"/>
          </p:cNvPicPr>
          <p:nvPr/>
        </p:nvPicPr>
        <p:blipFill>
          <a:blip r:embed="rId6"/>
          <a:srcRect/>
          <a:stretch>
            <a:fillRect/>
          </a:stretch>
        </p:blipFill>
        <p:spPr bwMode="auto">
          <a:xfrm>
            <a:off x="3232150" y="714375"/>
            <a:ext cx="1539875" cy="1422400"/>
          </a:xfrm>
          <a:prstGeom prst="rect">
            <a:avLst/>
          </a:prstGeom>
          <a:noFill/>
          <a:ln w="9525">
            <a:noFill/>
            <a:miter lim="800000"/>
            <a:headEnd/>
            <a:tailEnd/>
          </a:ln>
        </p:spPr>
      </p:pic>
      <p:sp>
        <p:nvSpPr>
          <p:cNvPr id="49166" name="TextBox 13"/>
          <p:cNvSpPr txBox="1">
            <a:spLocks noChangeArrowheads="1"/>
          </p:cNvSpPr>
          <p:nvPr/>
        </p:nvSpPr>
        <p:spPr bwMode="auto">
          <a:xfrm>
            <a:off x="3673475" y="2503488"/>
            <a:ext cx="2197100" cy="584200"/>
          </a:xfrm>
          <a:prstGeom prst="rect">
            <a:avLst/>
          </a:prstGeom>
          <a:noFill/>
          <a:ln w="9525">
            <a:noFill/>
            <a:miter lim="800000"/>
            <a:headEnd/>
            <a:tailEnd/>
          </a:ln>
        </p:spPr>
        <p:txBody>
          <a:bodyPr wrap="none">
            <a:spAutoFit/>
          </a:bodyPr>
          <a:lstStyle/>
          <a:p>
            <a:pPr algn="ctr" eaLnBrk="0" hangingPunct="0"/>
            <a:r>
              <a:rPr lang="ru-RU" altLang="ru-RU" sz="1600" b="1">
                <a:solidFill>
                  <a:srgbClr val="77933C"/>
                </a:solidFill>
                <a:latin typeface="Times New Roman" pitchFamily="18" charset="0"/>
                <a:cs typeface="Times New Roman" pitchFamily="18" charset="0"/>
              </a:rPr>
              <a:t>ЗАСТРАХОВАННОЕ </a:t>
            </a:r>
          </a:p>
          <a:p>
            <a:pPr algn="ctr" eaLnBrk="0" hangingPunct="0"/>
            <a:r>
              <a:rPr lang="ru-RU" altLang="ru-RU" sz="1600" b="1">
                <a:solidFill>
                  <a:srgbClr val="77933C"/>
                </a:solidFill>
                <a:latin typeface="Times New Roman" pitchFamily="18" charset="0"/>
                <a:cs typeface="Times New Roman" pitchFamily="18" charset="0"/>
              </a:rPr>
              <a:t>ЛИЦО  </a:t>
            </a:r>
          </a:p>
        </p:txBody>
      </p:sp>
      <p:sp>
        <p:nvSpPr>
          <p:cNvPr id="35" name="TextBox 6">
            <a:extLst>
              <a:ext uri="{FF2B5EF4-FFF2-40B4-BE49-F238E27FC236}"/>
            </a:extLst>
          </p:cNvPr>
          <p:cNvSpPr txBox="1">
            <a:spLocks noChangeArrowheads="1"/>
          </p:cNvSpPr>
          <p:nvPr/>
        </p:nvSpPr>
        <p:spPr bwMode="auto">
          <a:xfrm>
            <a:off x="4308475" y="1212850"/>
            <a:ext cx="1562100" cy="1323975"/>
          </a:xfrm>
          <a:prstGeom prst="rect">
            <a:avLst/>
          </a:prstGeom>
          <a:solidFill>
            <a:schemeClr val="bg1">
              <a:lumMod val="95000"/>
            </a:schemeClr>
          </a:solidFill>
          <a:ln w="9525">
            <a:noFill/>
            <a:miter lim="800000"/>
            <a:headEnd/>
            <a:tailEnd/>
          </a:ln>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buFont typeface="Wingdings" panose="05000000000000000000" pitchFamily="2" charset="2"/>
              <a:buChar char="ü"/>
              <a:defRPr/>
            </a:pPr>
            <a:r>
              <a:rPr lang="ru-RU" altLang="ru-RU" sz="900" dirty="0">
                <a:solidFill>
                  <a:srgbClr val="1F497D"/>
                </a:solidFill>
                <a:latin typeface="Times New Roman" panose="02020603050405020304" pitchFamily="18" charset="0"/>
                <a:cs typeface="Times New Roman" panose="02020603050405020304" pitchFamily="18" charset="0"/>
              </a:rPr>
              <a:t>ЗАЯВЛЕНИЕ О ВЫПЛАТЕ СООТВЕТСТВУЮЩЕГО ВИДА ПОСОБИЯ</a:t>
            </a:r>
          </a:p>
          <a:p>
            <a:pPr eaLnBrk="0" hangingPunct="0">
              <a:buFont typeface="Wingdings" panose="05000000000000000000" pitchFamily="2" charset="2"/>
              <a:buChar char="ü"/>
              <a:defRPr/>
            </a:pPr>
            <a:r>
              <a:rPr lang="ru-RU" altLang="ru-RU" sz="900" dirty="0">
                <a:solidFill>
                  <a:srgbClr val="1F497D"/>
                </a:solidFill>
                <a:latin typeface="Times New Roman" panose="02020603050405020304" pitchFamily="18" charset="0"/>
                <a:cs typeface="Times New Roman" panose="02020603050405020304" pitchFamily="18" charset="0"/>
              </a:rPr>
              <a:t> ДОКУМЕНТЫ, НЕОБХОДИМЫЕ ДЛЯ НАЗНАЧЕНИЯ И ВЫПЛАТЫ ПОСОБИЯ</a:t>
            </a:r>
          </a:p>
          <a:p>
            <a:pPr eaLnBrk="0" hangingPunct="0">
              <a:defRPr/>
            </a:pPr>
            <a:endParaRPr lang="ru-RU" altLang="ru-RU" sz="800" dirty="0">
              <a:solidFill>
                <a:srgbClr val="1F497D"/>
              </a:solidFill>
            </a:endParaRPr>
          </a:p>
        </p:txBody>
      </p:sp>
      <p:cxnSp>
        <p:nvCxnSpPr>
          <p:cNvPr id="4" name="Прямая со стрелкой 3"/>
          <p:cNvCxnSpPr/>
          <p:nvPr/>
        </p:nvCxnSpPr>
        <p:spPr>
          <a:xfrm>
            <a:off x="5962650" y="1412875"/>
            <a:ext cx="936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flipV="1">
            <a:off x="2927350" y="1422400"/>
            <a:ext cx="661988" cy="3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170" name="Рисунок 8"/>
          <p:cNvPicPr>
            <a:picLocks noChangeAspect="1"/>
          </p:cNvPicPr>
          <p:nvPr/>
        </p:nvPicPr>
        <p:blipFill>
          <a:blip r:embed="rId7"/>
          <a:srcRect/>
          <a:stretch>
            <a:fillRect/>
          </a:stretch>
        </p:blipFill>
        <p:spPr bwMode="auto">
          <a:xfrm>
            <a:off x="66675" y="39688"/>
            <a:ext cx="839788" cy="674687"/>
          </a:xfrm>
          <a:prstGeom prst="rect">
            <a:avLst/>
          </a:prstGeom>
          <a:noFill/>
          <a:ln w="9525">
            <a:noFill/>
            <a:miter lim="800000"/>
            <a:headEnd/>
            <a:tailEnd/>
          </a:ln>
        </p:spPr>
      </p:pic>
      <p:sp>
        <p:nvSpPr>
          <p:cNvPr id="7" name="Прямоугольник 6"/>
          <p:cNvSpPr/>
          <p:nvPr/>
        </p:nvSpPr>
        <p:spPr>
          <a:xfrm>
            <a:off x="1778000" y="5527675"/>
            <a:ext cx="2398713" cy="80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9172" name="TextBox 8"/>
          <p:cNvSpPr txBox="1">
            <a:spLocks noChangeArrowheads="1"/>
          </p:cNvSpPr>
          <p:nvPr/>
        </p:nvSpPr>
        <p:spPr bwMode="auto">
          <a:xfrm>
            <a:off x="1857375" y="5603875"/>
            <a:ext cx="2144713" cy="647700"/>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Электронный реестр сведений</a:t>
            </a:r>
          </a:p>
        </p:txBody>
      </p:sp>
      <p:sp>
        <p:nvSpPr>
          <p:cNvPr id="31" name="Прямоугольник 30"/>
          <p:cNvSpPr/>
          <p:nvPr/>
        </p:nvSpPr>
        <p:spPr>
          <a:xfrm>
            <a:off x="5700713" y="5527675"/>
            <a:ext cx="2398712" cy="80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9174" name="TextBox 35"/>
          <p:cNvSpPr txBox="1">
            <a:spLocks noChangeArrowheads="1"/>
          </p:cNvSpPr>
          <p:nvPr/>
        </p:nvSpPr>
        <p:spPr bwMode="auto">
          <a:xfrm>
            <a:off x="5630863" y="5599113"/>
            <a:ext cx="2468562" cy="646112"/>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Оригиналы документов с описью</a:t>
            </a:r>
          </a:p>
        </p:txBody>
      </p:sp>
      <p:cxnSp>
        <p:nvCxnSpPr>
          <p:cNvPr id="38" name="Прямая со стрелкой 37">
            <a:extLst/>
          </p:cNvPr>
          <p:cNvCxnSpPr/>
          <p:nvPr/>
        </p:nvCxnSpPr>
        <p:spPr>
          <a:xfrm flipH="1">
            <a:off x="7132638" y="3597275"/>
            <a:ext cx="1192212" cy="193040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176" name="TextBox 23"/>
          <p:cNvSpPr txBox="1">
            <a:spLocks noChangeArrowheads="1"/>
          </p:cNvSpPr>
          <p:nvPr/>
        </p:nvSpPr>
        <p:spPr bwMode="auto">
          <a:xfrm rot="3298452">
            <a:off x="1966913" y="4733925"/>
            <a:ext cx="2001838" cy="306387"/>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5 календарных дней</a:t>
            </a:r>
          </a:p>
        </p:txBody>
      </p:sp>
      <p:sp>
        <p:nvSpPr>
          <p:cNvPr id="49177" name="TextBox 46"/>
          <p:cNvSpPr txBox="1">
            <a:spLocks noChangeArrowheads="1"/>
          </p:cNvSpPr>
          <p:nvPr/>
        </p:nvSpPr>
        <p:spPr bwMode="auto">
          <a:xfrm rot="-1674293">
            <a:off x="4960938" y="3590925"/>
            <a:ext cx="2001837" cy="30797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5 календарных дней</a:t>
            </a:r>
          </a:p>
        </p:txBody>
      </p:sp>
      <p:sp>
        <p:nvSpPr>
          <p:cNvPr id="49178" name="TextBox 47"/>
          <p:cNvSpPr txBox="1">
            <a:spLocks noChangeArrowheads="1"/>
          </p:cNvSpPr>
          <p:nvPr/>
        </p:nvSpPr>
        <p:spPr bwMode="auto">
          <a:xfrm rot="-3456652">
            <a:off x="6400007" y="4315619"/>
            <a:ext cx="2001837" cy="30797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5 календарных дней</a:t>
            </a: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3"/>
          <p:cNvSpPr txBox="1">
            <a:spLocks noChangeArrowheads="1"/>
          </p:cNvSpPr>
          <p:nvPr/>
        </p:nvSpPr>
        <p:spPr bwMode="auto">
          <a:xfrm>
            <a:off x="906463" y="209550"/>
            <a:ext cx="9059862" cy="338138"/>
          </a:xfrm>
          <a:prstGeom prst="rect">
            <a:avLst/>
          </a:prstGeom>
          <a:noFill/>
          <a:ln w="9525">
            <a:noFill/>
            <a:miter lim="800000"/>
            <a:headEnd/>
            <a:tailEnd/>
          </a:ln>
        </p:spPr>
        <p:txBody>
          <a:bodyPr>
            <a:spAutoFit/>
          </a:bodyPr>
          <a:lstStyle/>
          <a:p>
            <a:pPr algn="ctr" eaLnBrk="0" hangingPunct="0"/>
            <a:r>
              <a:rPr lang="ru-RU" altLang="ru-RU" sz="1600" b="1">
                <a:latin typeface="Times New Roman" pitchFamily="18" charset="0"/>
                <a:cs typeface="Times New Roman" pitchFamily="18" charset="0"/>
              </a:rPr>
              <a:t>СПОСОБЫ НАПРАВЛЕНИЯ СВЕДЕНИЙ</a:t>
            </a:r>
          </a:p>
        </p:txBody>
      </p:sp>
      <p:sp>
        <p:nvSpPr>
          <p:cNvPr id="9" name="Скругленный прямоугольник 8">
            <a:extLst/>
          </p:cNvPr>
          <p:cNvSpPr/>
          <p:nvPr/>
        </p:nvSpPr>
        <p:spPr>
          <a:xfrm>
            <a:off x="492125" y="2438400"/>
            <a:ext cx="3368675" cy="2292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eaLnBrk="0" hangingPunct="0">
              <a:defRPr/>
            </a:pPr>
            <a:r>
              <a:rPr kumimoji="0" lang="ru-RU" altLang="ru-RU" sz="1400" b="1" u="sng" dirty="0">
                <a:solidFill>
                  <a:srgbClr val="FF0000"/>
                </a:solidFill>
                <a:latin typeface="Times New Roman" panose="02020603050405020304" pitchFamily="18" charset="0"/>
                <a:cs typeface="Times New Roman" panose="02020603050405020304" pitchFamily="18" charset="0"/>
              </a:rPr>
              <a:t>ПО  ЭЛЕКТРОННОЙ ПОЧТЕ </a:t>
            </a:r>
          </a:p>
          <a:p>
            <a:pPr algn="ctr" eaLnBrk="0" hangingPunct="0">
              <a:defRPr/>
            </a:pPr>
            <a:endParaRPr kumimoji="0" lang="ru-RU" altLang="ru-RU" sz="1400" b="1" u="sng" dirty="0">
              <a:solidFill>
                <a:srgbClr val="FF0000"/>
              </a:solidFill>
              <a:latin typeface="Times New Roman" panose="02020603050405020304" pitchFamily="18" charset="0"/>
              <a:cs typeface="Times New Roman" panose="02020603050405020304" pitchFamily="18" charset="0"/>
            </a:endParaRPr>
          </a:p>
          <a:p>
            <a:pPr algn="ctr" eaLnBrk="0" hangingPunct="0">
              <a:defRPr/>
            </a:pPr>
            <a:r>
              <a:rPr kumimoji="0" lang="ru-RU" altLang="ru-RU" sz="1400" b="1" dirty="0">
                <a:solidFill>
                  <a:srgbClr val="002060"/>
                </a:solidFill>
                <a:latin typeface="Times New Roman" panose="02020603050405020304" pitchFamily="18" charset="0"/>
                <a:cs typeface="Times New Roman" panose="02020603050405020304" pitchFamily="18" charset="0"/>
              </a:rPr>
              <a:t>на шлюз приема документов с ЭЦП</a:t>
            </a:r>
          </a:p>
          <a:p>
            <a:pPr algn="ctr" eaLnBrk="0" hangingPunct="0">
              <a:buFont typeface="Arial" panose="020B0604020202020204" pitchFamily="34" charset="0"/>
              <a:buNone/>
              <a:defRPr/>
            </a:pPr>
            <a:r>
              <a:rPr kumimoji="0" lang="ru-RU" altLang="ru-RU" sz="1400" b="1" dirty="0">
                <a:solidFill>
                  <a:srgbClr val="FF0000"/>
                </a:solidFill>
                <a:latin typeface="Times New Roman" panose="02020603050405020304" pitchFamily="18" charset="0"/>
                <a:cs typeface="Times New Roman" panose="02020603050405020304" pitchFamily="18" charset="0"/>
              </a:rPr>
              <a:t>по адресу:</a:t>
            </a:r>
          </a:p>
          <a:p>
            <a:pPr algn="ctr" eaLnBrk="0" hangingPunct="0">
              <a:buFont typeface="Arial" panose="020B0604020202020204" pitchFamily="34" charset="0"/>
              <a:buNone/>
              <a:defRPr/>
            </a:pPr>
            <a:endParaRPr kumimoji="0" lang="ru-RU" altLang="ru-RU" sz="1400" b="1" u="sng" dirty="0">
              <a:solidFill>
                <a:srgbClr val="00549A"/>
              </a:solidFill>
              <a:latin typeface="Times New Roman" panose="02020603050405020304" pitchFamily="18" charset="0"/>
              <a:cs typeface="Times New Roman" panose="02020603050405020304" pitchFamily="18" charset="0"/>
            </a:endParaRPr>
          </a:p>
          <a:p>
            <a:pPr algn="ctr" eaLnBrk="0" hangingPunct="0">
              <a:defRPr/>
            </a:pPr>
            <a:r>
              <a:rPr kumimoji="0" lang="ru-RU" altLang="ru-RU" b="1" u="sng" dirty="0">
                <a:solidFill>
                  <a:srgbClr val="FFFFFF"/>
                </a:solidFill>
                <a:latin typeface="Times New Roman" panose="02020603050405020304" pitchFamily="18" charset="0"/>
                <a:cs typeface="Times New Roman" panose="02020603050405020304" pitchFamily="18" charset="0"/>
                <a:hlinkClick r:id="rId2"/>
              </a:rPr>
              <a:t>http://docs.fss.ru/</a:t>
            </a:r>
            <a:endParaRPr kumimoji="0" lang="ru-RU" altLang="ru-RU" b="1" dirty="0">
              <a:solidFill>
                <a:srgbClr val="FFFFFF"/>
              </a:solidFill>
              <a:latin typeface="Times New Roman" panose="02020603050405020304" pitchFamily="18" charset="0"/>
              <a:cs typeface="Times New Roman" panose="02020603050405020304" pitchFamily="18" charset="0"/>
            </a:endParaRPr>
          </a:p>
          <a:p>
            <a:pPr algn="ctr" eaLnBrk="0" hangingPunct="0">
              <a:defRPr/>
            </a:pPr>
            <a:endParaRPr kumimoji="0" lang="ru-RU" altLang="ru-RU" sz="1400" dirty="0">
              <a:solidFill>
                <a:srgbClr val="FFFFFF"/>
              </a:solidFill>
            </a:endParaRPr>
          </a:p>
        </p:txBody>
      </p:sp>
      <p:sp>
        <p:nvSpPr>
          <p:cNvPr id="10" name="Скругленный прямоугольник 9">
            <a:extLst/>
          </p:cNvPr>
          <p:cNvSpPr/>
          <p:nvPr/>
        </p:nvSpPr>
        <p:spPr>
          <a:xfrm>
            <a:off x="4719638" y="2914650"/>
            <a:ext cx="4756150" cy="3816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altLang="ru-RU" sz="1400" b="1" u="sng">
                <a:solidFill>
                  <a:srgbClr val="FF0000"/>
                </a:solidFill>
                <a:latin typeface="Times New Roman" pitchFamily="18" charset="0"/>
                <a:cs typeface="Times New Roman" pitchFamily="18" charset="0"/>
              </a:rPr>
              <a:t>НА БУМАЖНОМ НОСИТЕЛЕ (оригиналы)</a:t>
            </a:r>
          </a:p>
          <a:p>
            <a:pPr algn="ctr" eaLnBrk="0" hangingPunct="0">
              <a:defRPr/>
            </a:pPr>
            <a:r>
              <a:rPr lang="ru-RU" altLang="ru-RU" sz="1400" b="1">
                <a:solidFill>
                  <a:srgbClr val="FF0000"/>
                </a:solidFill>
                <a:latin typeface="Times New Roman" pitchFamily="18" charset="0"/>
                <a:cs typeface="Times New Roman" pitchFamily="18" charset="0"/>
              </a:rPr>
              <a:t> </a:t>
            </a:r>
          </a:p>
          <a:p>
            <a:pPr algn="ctr" eaLnBrk="0" hangingPunct="0">
              <a:defRPr/>
            </a:pPr>
            <a:r>
              <a:rPr lang="ru-RU" altLang="ru-RU" sz="1400" b="1">
                <a:solidFill>
                  <a:srgbClr val="FF0000"/>
                </a:solidFill>
                <a:latin typeface="Times New Roman" pitchFamily="18" charset="0"/>
                <a:cs typeface="Times New Roman" pitchFamily="18" charset="0"/>
              </a:rPr>
              <a:t>лично или по почте </a:t>
            </a:r>
          </a:p>
          <a:p>
            <a:pPr algn="ctr" eaLnBrk="0" hangingPunct="0">
              <a:buFont typeface="Arial" charset="0"/>
              <a:buNone/>
              <a:defRPr/>
            </a:pPr>
            <a:r>
              <a:rPr lang="ru-RU" altLang="ru-RU" sz="1400" b="1">
                <a:solidFill>
                  <a:srgbClr val="002060"/>
                </a:solidFill>
                <a:latin typeface="Times New Roman" pitchFamily="18" charset="0"/>
                <a:cs typeface="Times New Roman" pitchFamily="18" charset="0"/>
              </a:rPr>
              <a:t> Территориальный орган Фонда</a:t>
            </a:r>
          </a:p>
          <a:p>
            <a:pPr algn="ctr" eaLnBrk="0" hangingPunct="0">
              <a:buFont typeface="Arial" charset="0"/>
              <a:buNone/>
              <a:defRPr/>
            </a:pPr>
            <a:r>
              <a:rPr lang="ru-RU" altLang="ru-RU" sz="1400" b="1">
                <a:solidFill>
                  <a:srgbClr val="002060"/>
                </a:solidFill>
                <a:latin typeface="Times New Roman" pitchFamily="18" charset="0"/>
                <a:cs typeface="Times New Roman" pitchFamily="18" charset="0"/>
              </a:rPr>
              <a:t> ФСС РФ,</a:t>
            </a:r>
          </a:p>
          <a:p>
            <a:pPr algn="ctr" eaLnBrk="0" hangingPunct="0">
              <a:buFont typeface="Arial" charset="0"/>
              <a:buNone/>
              <a:defRPr/>
            </a:pPr>
            <a:r>
              <a:rPr lang="ru-RU" altLang="ru-RU" sz="1400" b="1" u="sng">
                <a:solidFill>
                  <a:srgbClr val="002060"/>
                </a:solidFill>
                <a:latin typeface="Times New Roman" pitchFamily="18" charset="0"/>
                <a:cs typeface="Times New Roman" pitchFamily="18" charset="0"/>
              </a:rPr>
              <a:t>отдел назначения страховых выплат</a:t>
            </a:r>
          </a:p>
          <a:p>
            <a:pPr algn="ctr" eaLnBrk="0" hangingPunct="0">
              <a:buFont typeface="Arial" charset="0"/>
              <a:buNone/>
              <a:defRPr/>
            </a:pPr>
            <a:endParaRPr lang="ru-RU" altLang="ru-RU" sz="1400" b="1">
              <a:solidFill>
                <a:srgbClr val="00549A"/>
              </a:solidFill>
              <a:latin typeface="Times New Roman" pitchFamily="18" charset="0"/>
              <a:cs typeface="Times New Roman" pitchFamily="18" charset="0"/>
            </a:endParaRPr>
          </a:p>
          <a:p>
            <a:pPr algn="ctr" eaLnBrk="0" hangingPunct="0">
              <a:buFont typeface="Arial" charset="0"/>
              <a:buNone/>
              <a:defRPr/>
            </a:pPr>
            <a:endParaRPr lang="ru-RU" altLang="ru-RU" sz="1400" b="1">
              <a:solidFill>
                <a:srgbClr val="00549A"/>
              </a:solidFill>
              <a:latin typeface="Times New Roman" pitchFamily="18" charset="0"/>
              <a:cs typeface="Times New Roman" pitchFamily="18" charset="0"/>
            </a:endParaRPr>
          </a:p>
          <a:p>
            <a:pPr algn="ctr" eaLnBrk="0" hangingPunct="0">
              <a:buFont typeface="Arial" charset="0"/>
              <a:buNone/>
              <a:defRPr/>
            </a:pPr>
            <a:r>
              <a:rPr lang="ru-RU" altLang="ru-RU" sz="1400" b="1" u="sng">
                <a:solidFill>
                  <a:srgbClr val="002060"/>
                </a:solidFill>
                <a:latin typeface="Times New Roman" pitchFamily="18" charset="0"/>
                <a:cs typeface="Times New Roman" pitchFamily="18" charset="0"/>
              </a:rPr>
              <a:t>в  филиалы Свердловского  регионального отделения </a:t>
            </a:r>
          </a:p>
          <a:p>
            <a:pPr algn="ctr" eaLnBrk="0" hangingPunct="0">
              <a:buFont typeface="Arial" charset="0"/>
              <a:buNone/>
              <a:defRPr/>
            </a:pPr>
            <a:r>
              <a:rPr lang="ru-RU" altLang="ru-RU" sz="1400" b="1">
                <a:solidFill>
                  <a:srgbClr val="002060"/>
                </a:solidFill>
                <a:latin typeface="Times New Roman" pitchFamily="18" charset="0"/>
                <a:cs typeface="Times New Roman" pitchFamily="18" charset="0"/>
              </a:rPr>
              <a:t>по месту регистрации страхователя</a:t>
            </a:r>
          </a:p>
          <a:p>
            <a:pPr algn="ctr" eaLnBrk="0" hangingPunct="0">
              <a:buFont typeface="Arial" charset="0"/>
              <a:buNone/>
              <a:defRPr/>
            </a:pPr>
            <a:r>
              <a:rPr lang="ru-RU" altLang="ru-RU" sz="1400" b="1">
                <a:solidFill>
                  <a:srgbClr val="FF0000"/>
                </a:solidFill>
                <a:latin typeface="Times New Roman" pitchFamily="18" charset="0"/>
                <a:cs typeface="Times New Roman" pitchFamily="18" charset="0"/>
              </a:rPr>
              <a:t>Адреса филиалов размещены на сайте</a:t>
            </a:r>
          </a:p>
          <a:p>
            <a:pPr algn="ctr" eaLnBrk="0" hangingPunct="0">
              <a:defRPr/>
            </a:pPr>
            <a:r>
              <a:rPr lang="en-US" altLang="ru-RU" sz="1400" u="sng">
                <a:solidFill>
                  <a:srgbClr val="0000FF"/>
                </a:solidFill>
                <a:latin typeface="Times New Roman" pitchFamily="18" charset="0"/>
                <a:cs typeface="Times New Roman" pitchFamily="18" charset="0"/>
              </a:rPr>
              <a:t>http://r</a:t>
            </a:r>
            <a:r>
              <a:rPr lang="ru-RU" altLang="ru-RU" sz="1400" u="sng">
                <a:solidFill>
                  <a:srgbClr val="0000FF"/>
                </a:solidFill>
                <a:latin typeface="Times New Roman" pitchFamily="18" charset="0"/>
                <a:cs typeface="Times New Roman" pitchFamily="18" charset="0"/>
              </a:rPr>
              <a:t>66</a:t>
            </a:r>
            <a:r>
              <a:rPr lang="en-US" altLang="ru-RU" sz="1400" u="sng">
                <a:solidFill>
                  <a:srgbClr val="0000FF"/>
                </a:solidFill>
                <a:latin typeface="Times New Roman" pitchFamily="18" charset="0"/>
                <a:cs typeface="Times New Roman" pitchFamily="18" charset="0"/>
              </a:rPr>
              <a:t>.fss.ru</a:t>
            </a:r>
            <a:endParaRPr lang="ru-RU" altLang="ru-RU" sz="1400" u="sng">
              <a:solidFill>
                <a:srgbClr val="0000FF"/>
              </a:solidFill>
              <a:latin typeface="Times New Roman" pitchFamily="18" charset="0"/>
              <a:cs typeface="Times New Roman" pitchFamily="18" charset="0"/>
            </a:endParaRPr>
          </a:p>
          <a:p>
            <a:pPr algn="ctr" eaLnBrk="0" hangingPunct="0">
              <a:defRPr/>
            </a:pPr>
            <a:endParaRPr lang="ru-RU" altLang="ru-RU">
              <a:solidFill>
                <a:srgbClr val="FFFFFF"/>
              </a:solidFill>
              <a:cs typeface="Arial" charset="0"/>
            </a:endParaRPr>
          </a:p>
        </p:txBody>
      </p:sp>
      <p:sp>
        <p:nvSpPr>
          <p:cNvPr id="51204" name="TextBox 16"/>
          <p:cNvSpPr txBox="1">
            <a:spLocks noChangeArrowheads="1"/>
          </p:cNvSpPr>
          <p:nvPr/>
        </p:nvSpPr>
        <p:spPr bwMode="auto">
          <a:xfrm>
            <a:off x="673100" y="1598613"/>
            <a:ext cx="2797175" cy="338137"/>
          </a:xfrm>
          <a:prstGeom prst="rect">
            <a:avLst/>
          </a:prstGeom>
          <a:noFill/>
          <a:ln w="9525">
            <a:noFill/>
            <a:miter lim="800000"/>
            <a:headEnd/>
            <a:tailEnd/>
          </a:ln>
        </p:spPr>
        <p:txBody>
          <a:bodyPr wrap="none">
            <a:spAutoFit/>
          </a:bodyPr>
          <a:lstStyle/>
          <a:p>
            <a:pPr algn="ctr" eaLnBrk="0" hangingPunct="0"/>
            <a:r>
              <a:rPr lang="ru-RU" altLang="ru-RU" sz="1600" b="1" u="sng">
                <a:solidFill>
                  <a:srgbClr val="FF0000"/>
                </a:solidFill>
                <a:latin typeface="Times New Roman" pitchFamily="18" charset="0"/>
                <a:cs typeface="Times New Roman" pitchFamily="18" charset="0"/>
              </a:rPr>
              <a:t>БОЛЕЕ 25 </a:t>
            </a:r>
            <a:r>
              <a:rPr lang="ru-RU" altLang="ru-RU" sz="1600" b="1" u="sng">
                <a:solidFill>
                  <a:srgbClr val="002060"/>
                </a:solidFill>
                <a:latin typeface="Times New Roman" pitchFamily="18" charset="0"/>
                <a:cs typeface="Times New Roman" pitchFamily="18" charset="0"/>
              </a:rPr>
              <a:t>СОТРУДНИКОВ</a:t>
            </a:r>
          </a:p>
        </p:txBody>
      </p:sp>
      <p:sp>
        <p:nvSpPr>
          <p:cNvPr id="51205" name="Прямоугольник 1"/>
          <p:cNvSpPr>
            <a:spLocks noChangeArrowheads="1"/>
          </p:cNvSpPr>
          <p:nvPr/>
        </p:nvSpPr>
        <p:spPr bwMode="auto">
          <a:xfrm>
            <a:off x="6342063" y="962025"/>
            <a:ext cx="3375025" cy="369888"/>
          </a:xfrm>
          <a:prstGeom prst="rect">
            <a:avLst/>
          </a:prstGeom>
          <a:noFill/>
          <a:ln w="9525">
            <a:noFill/>
            <a:miter lim="800000"/>
            <a:headEnd/>
            <a:tailEnd/>
          </a:ln>
        </p:spPr>
        <p:txBody>
          <a:bodyPr wrap="none">
            <a:spAutoFit/>
          </a:bodyPr>
          <a:lstStyle/>
          <a:p>
            <a:pPr algn="ctr" eaLnBrk="0" hangingPunct="0"/>
            <a:r>
              <a:rPr lang="ru-RU" altLang="ru-RU" b="1" u="sng">
                <a:solidFill>
                  <a:srgbClr val="FF0000"/>
                </a:solidFill>
                <a:latin typeface="Times New Roman" pitchFamily="18" charset="0"/>
                <a:cs typeface="Times New Roman" pitchFamily="18" charset="0"/>
              </a:rPr>
              <a:t>25 и МЕНЕЕ </a:t>
            </a:r>
            <a:r>
              <a:rPr lang="ru-RU" altLang="ru-RU" b="1" u="sng">
                <a:solidFill>
                  <a:srgbClr val="002060"/>
                </a:solidFill>
                <a:latin typeface="Times New Roman" pitchFamily="18" charset="0"/>
                <a:cs typeface="Times New Roman" pitchFamily="18" charset="0"/>
              </a:rPr>
              <a:t>СОТРУДНИКОВ</a:t>
            </a:r>
          </a:p>
        </p:txBody>
      </p:sp>
      <p:sp>
        <p:nvSpPr>
          <p:cNvPr id="3" name="Стрелка вниз 2">
            <a:extLst>
              <a:ext uri="{FF2B5EF4-FFF2-40B4-BE49-F238E27FC236}"/>
            </a:extLst>
          </p:cNvPr>
          <p:cNvSpPr/>
          <p:nvPr/>
        </p:nvSpPr>
        <p:spPr>
          <a:xfrm>
            <a:off x="1941513" y="1952625"/>
            <a:ext cx="233362" cy="4476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15" name="Стрелка вниз 14">
            <a:extLst>
              <a:ext uri="{FF2B5EF4-FFF2-40B4-BE49-F238E27FC236}"/>
            </a:extLst>
          </p:cNvPr>
          <p:cNvSpPr/>
          <p:nvPr/>
        </p:nvSpPr>
        <p:spPr>
          <a:xfrm>
            <a:off x="7292975" y="1651000"/>
            <a:ext cx="325438" cy="7334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pic>
        <p:nvPicPr>
          <p:cNvPr id="51208" name="Рисунок 4"/>
          <p:cNvPicPr>
            <a:picLocks noChangeAspect="1"/>
          </p:cNvPicPr>
          <p:nvPr/>
        </p:nvPicPr>
        <p:blipFill>
          <a:blip r:embed="rId3"/>
          <a:srcRect/>
          <a:stretch>
            <a:fillRect/>
          </a:stretch>
        </p:blipFill>
        <p:spPr bwMode="auto">
          <a:xfrm>
            <a:off x="5235575" y="1355725"/>
            <a:ext cx="1539875" cy="1422400"/>
          </a:xfrm>
          <a:prstGeom prst="rect">
            <a:avLst/>
          </a:prstGeom>
          <a:noFill/>
          <a:ln w="9525">
            <a:noFill/>
            <a:miter lim="800000"/>
            <a:headEnd/>
            <a:tailEnd/>
          </a:ln>
        </p:spPr>
      </p:pic>
      <p:pic>
        <p:nvPicPr>
          <p:cNvPr id="51209" name="Рисунок 6"/>
          <p:cNvPicPr>
            <a:picLocks noChangeAspect="1"/>
          </p:cNvPicPr>
          <p:nvPr/>
        </p:nvPicPr>
        <p:blipFill>
          <a:blip r:embed="rId4"/>
          <a:srcRect/>
          <a:stretch>
            <a:fillRect/>
          </a:stretch>
        </p:blipFill>
        <p:spPr bwMode="auto">
          <a:xfrm>
            <a:off x="819150" y="4767263"/>
            <a:ext cx="1903413" cy="1704975"/>
          </a:xfrm>
          <a:prstGeom prst="rect">
            <a:avLst/>
          </a:prstGeom>
          <a:noFill/>
          <a:ln w="9525">
            <a:noFill/>
            <a:miter lim="800000"/>
            <a:headEnd/>
            <a:tailEnd/>
          </a:ln>
        </p:spPr>
      </p:pic>
      <p:pic>
        <p:nvPicPr>
          <p:cNvPr id="51210" name="Рисунок 8"/>
          <p:cNvPicPr>
            <a:picLocks noChangeAspect="1"/>
          </p:cNvPicPr>
          <p:nvPr/>
        </p:nvPicPr>
        <p:blipFill>
          <a:blip r:embed="rId5"/>
          <a:srcRect/>
          <a:stretch>
            <a:fillRect/>
          </a:stretch>
        </p:blipFill>
        <p:spPr bwMode="auto">
          <a:xfrm>
            <a:off x="66675" y="39688"/>
            <a:ext cx="839788" cy="674687"/>
          </a:xfrm>
          <a:prstGeom prst="rect">
            <a:avLst/>
          </a:prstGeom>
          <a:noFill/>
          <a:ln w="9525">
            <a:noFill/>
            <a:miter lim="800000"/>
            <a:headEnd/>
            <a:tailEnd/>
          </a:ln>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ятиугольник 6"/>
          <p:cNvSpPr/>
          <p:nvPr/>
        </p:nvSpPr>
        <p:spPr>
          <a:xfrm rot="5400000">
            <a:off x="2982913" y="-458787"/>
            <a:ext cx="4125912" cy="8520112"/>
          </a:xfrm>
          <a:prstGeom prst="homePlate">
            <a:avLst>
              <a:gd name="adj" fmla="val 30731"/>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52226" name="Прямоугольник 4"/>
          <p:cNvSpPr>
            <a:spLocks noChangeArrowheads="1"/>
          </p:cNvSpPr>
          <p:nvPr/>
        </p:nvSpPr>
        <p:spPr bwMode="auto">
          <a:xfrm>
            <a:off x="1892300" y="107950"/>
            <a:ext cx="6305550" cy="954088"/>
          </a:xfrm>
          <a:prstGeom prst="rect">
            <a:avLst/>
          </a:prstGeom>
          <a:noFill/>
          <a:ln w="9525">
            <a:noFill/>
            <a:miter lim="800000"/>
            <a:headEnd/>
            <a:tailEnd/>
          </a:ln>
        </p:spPr>
        <p:txBody>
          <a:bodyPr>
            <a:spAutoFit/>
          </a:bodyPr>
          <a:lstStyle/>
          <a:p>
            <a:pPr algn="ctr"/>
            <a:r>
              <a:rPr lang="ru-RU" sz="2800" b="1">
                <a:latin typeface="Times New Roman" pitchFamily="18" charset="0"/>
                <a:cs typeface="Times New Roman" pitchFamily="18" charset="0"/>
              </a:rPr>
              <a:t>Документы в  ФСС РФ предоставляются</a:t>
            </a:r>
            <a:endParaRPr lang="ru-RU" sz="2800">
              <a:latin typeface="Times New Roman" pitchFamily="18" charset="0"/>
              <a:cs typeface="Times New Roman" pitchFamily="18" charset="0"/>
            </a:endParaRPr>
          </a:p>
        </p:txBody>
      </p:sp>
      <p:sp>
        <p:nvSpPr>
          <p:cNvPr id="52227" name="Прямоугольник 2"/>
          <p:cNvSpPr>
            <a:spLocks noChangeArrowheads="1"/>
          </p:cNvSpPr>
          <p:nvPr/>
        </p:nvSpPr>
        <p:spPr bwMode="auto">
          <a:xfrm>
            <a:off x="2016125" y="1295400"/>
            <a:ext cx="6481763" cy="522288"/>
          </a:xfrm>
          <a:prstGeom prst="rect">
            <a:avLst/>
          </a:prstGeom>
          <a:noFill/>
          <a:ln w="9525">
            <a:noFill/>
            <a:miter lim="800000"/>
            <a:headEnd/>
            <a:tailEnd/>
          </a:ln>
        </p:spPr>
        <p:txBody>
          <a:bodyPr>
            <a:spAutoFit/>
          </a:bodyPr>
          <a:lstStyle/>
          <a:p>
            <a:pPr algn="ctr"/>
            <a:r>
              <a:rPr lang="ru-RU" sz="2800" b="1" u="sng">
                <a:solidFill>
                  <a:srgbClr val="2F5597"/>
                </a:solidFill>
                <a:latin typeface="Times New Roman" pitchFamily="18" charset="0"/>
                <a:cs typeface="Times New Roman" pitchFamily="18" charset="0"/>
              </a:rPr>
              <a:t>Только на бумажном носителе:</a:t>
            </a:r>
          </a:p>
        </p:txBody>
      </p:sp>
      <p:pic>
        <p:nvPicPr>
          <p:cNvPr id="2051" name="Picture 3" descr="D:\Иконки\2-circle-icons\circle-icons\one-color\png\128px\document.png"/>
          <p:cNvPicPr>
            <a:picLocks noChangeAspect="1" noChangeArrowheads="1"/>
          </p:cNvPicPr>
          <p:nvPr/>
        </p:nvPicPr>
        <p:blipFill>
          <a:blip r:embed="rId2">
            <a:duotone>
              <a:schemeClr val="accent5">
                <a:shade val="45000"/>
                <a:satMod val="135000"/>
              </a:schemeClr>
              <a:prstClr val="white"/>
            </a:duotone>
            <a:extLst/>
          </a:blip>
          <a:srcRect/>
          <a:stretch>
            <a:fillRect/>
          </a:stretch>
        </p:blipFill>
        <p:spPr bwMode="auto">
          <a:xfrm>
            <a:off x="4407579" y="4294036"/>
            <a:ext cx="990600" cy="1219200"/>
          </a:xfrm>
          <a:prstGeom prst="rect">
            <a:avLst/>
          </a:prstGeom>
          <a:noFill/>
          <a:extLst/>
        </p:spPr>
      </p:pic>
      <p:pic>
        <p:nvPicPr>
          <p:cNvPr id="52229" name="Picture 2" descr="http://download.seaicons.com/icons/graphicloads/100-flat-2/256/file-folder-icon.png"/>
          <p:cNvPicPr>
            <a:picLocks noChangeAspect="1" noChangeArrowheads="1"/>
          </p:cNvPicPr>
          <p:nvPr/>
        </p:nvPicPr>
        <p:blipFill>
          <a:blip r:embed="rId3"/>
          <a:srcRect/>
          <a:stretch>
            <a:fillRect/>
          </a:stretch>
        </p:blipFill>
        <p:spPr bwMode="auto">
          <a:xfrm>
            <a:off x="630238" y="1062038"/>
            <a:ext cx="866775" cy="989012"/>
          </a:xfrm>
          <a:prstGeom prst="rect">
            <a:avLst/>
          </a:prstGeom>
          <a:noFill/>
          <a:ln w="9525">
            <a:noFill/>
            <a:miter lim="800000"/>
            <a:headEnd/>
            <a:tailEnd/>
          </a:ln>
        </p:spPr>
      </p:pic>
      <p:sp>
        <p:nvSpPr>
          <p:cNvPr id="52230" name="Прямоугольник 19"/>
          <p:cNvSpPr>
            <a:spLocks noChangeArrowheads="1"/>
          </p:cNvSpPr>
          <p:nvPr/>
        </p:nvSpPr>
        <p:spPr bwMode="auto">
          <a:xfrm>
            <a:off x="630238" y="1855788"/>
            <a:ext cx="8543925" cy="2654300"/>
          </a:xfrm>
          <a:prstGeom prst="rect">
            <a:avLst/>
          </a:prstGeom>
          <a:noFill/>
          <a:ln w="9525">
            <a:noFill/>
            <a:miter lim="800000"/>
            <a:headEnd/>
            <a:tailEnd/>
          </a:ln>
        </p:spPr>
        <p:txBody>
          <a:bodyPr>
            <a:spAutoFit/>
          </a:bodyPr>
          <a:lstStyle/>
          <a:p>
            <a:pPr algn="just"/>
            <a:r>
              <a:rPr lang="ru-RU" sz="2800">
                <a:solidFill>
                  <a:srgbClr val="2F5597"/>
                </a:solidFill>
                <a:latin typeface="Calibri" pitchFamily="34" charset="0"/>
              </a:rPr>
              <a:t>- </a:t>
            </a:r>
            <a:r>
              <a:rPr lang="ru-RU" sz="2800">
                <a:solidFill>
                  <a:srgbClr val="2F5597"/>
                </a:solidFill>
                <a:latin typeface="Times New Roman" pitchFamily="18" charset="0"/>
                <a:cs typeface="Times New Roman" pitchFamily="18" charset="0"/>
              </a:rPr>
              <a:t>временная нетрудоспособность в связи с травматизмом на производстве и проф.заболеваниями; </a:t>
            </a:r>
          </a:p>
          <a:p>
            <a:pPr algn="just"/>
            <a:r>
              <a:rPr lang="ru-RU" sz="2800">
                <a:solidFill>
                  <a:srgbClr val="2F5597"/>
                </a:solidFill>
                <a:latin typeface="Times New Roman" pitchFamily="18" charset="0"/>
                <a:cs typeface="Times New Roman" pitchFamily="18" charset="0"/>
              </a:rPr>
              <a:t>- оплата отпуска пострадавшему;</a:t>
            </a:r>
          </a:p>
          <a:p>
            <a:pPr algn="just"/>
            <a:r>
              <a:rPr lang="ru-RU" sz="2800">
                <a:solidFill>
                  <a:srgbClr val="2F5597"/>
                </a:solidFill>
                <a:latin typeface="Times New Roman" pitchFamily="18" charset="0"/>
                <a:cs typeface="Times New Roman" pitchFamily="18" charset="0"/>
              </a:rPr>
              <a:t>- все пособия и выплаты, возмещаемые страхователю;</a:t>
            </a:r>
          </a:p>
          <a:p>
            <a:pPr algn="just"/>
            <a:r>
              <a:rPr lang="ru-RU" sz="2800">
                <a:solidFill>
                  <a:srgbClr val="2F5597"/>
                </a:solidFill>
                <a:latin typeface="Times New Roman" pitchFamily="18" charset="0"/>
                <a:cs typeface="Times New Roman" pitchFamily="18" charset="0"/>
              </a:rPr>
              <a:t>- неполученные суммы пособий после смерти застрахованного лица  </a:t>
            </a:r>
          </a:p>
        </p:txBody>
      </p:sp>
      <p:pic>
        <p:nvPicPr>
          <p:cNvPr id="52231" name="FSS-logo_png_transparent_1.png"/>
          <p:cNvPicPr>
            <a:picLocks noChangeAspect="1" noChangeArrowheads="1"/>
          </p:cNvPicPr>
          <p:nvPr/>
        </p:nvPicPr>
        <p:blipFill>
          <a:blip r:embed="rId4"/>
          <a:srcRect/>
          <a:stretch>
            <a:fillRect/>
          </a:stretch>
        </p:blipFill>
        <p:spPr bwMode="auto">
          <a:xfrm>
            <a:off x="0" y="0"/>
            <a:ext cx="928688" cy="809625"/>
          </a:xfrm>
          <a:prstGeom prst="rect">
            <a:avLst/>
          </a:prstGeom>
          <a:noFill/>
          <a:ln w="12700">
            <a:noFill/>
            <a:miter lim="4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047750" y="171450"/>
            <a:ext cx="8705850" cy="866775"/>
          </a:xfrm>
        </p:spPr>
        <p:txBody>
          <a:bodyPr rtlCol="0">
            <a:normAutofit fontScale="90000"/>
          </a:bodyPr>
          <a:lstStyle/>
          <a:p>
            <a:pPr fontAlgn="auto">
              <a:spcAft>
                <a:spcPts val="0"/>
              </a:spcAft>
              <a:defRPr/>
            </a:pPr>
            <a:r>
              <a:rPr lang="ru-RU" sz="2800" dirty="0" smtClean="0">
                <a:solidFill>
                  <a:srgbClr val="003300"/>
                </a:solidFill>
                <a:latin typeface="Times New Roman" pitchFamily="18" charset="0"/>
                <a:cs typeface="Times New Roman" pitchFamily="18" charset="0"/>
              </a:rPr>
              <a:t>Порядок взаимодействия ФСС и страхователя при предоставлении недостающих сведений</a:t>
            </a:r>
            <a:endParaRPr lang="ru-RU" sz="2800" dirty="0">
              <a:solidFill>
                <a:srgbClr val="003300"/>
              </a:solidFill>
              <a:latin typeface="Times New Roman" pitchFamily="18" charset="0"/>
              <a:cs typeface="Times New Roman" pitchFamily="18" charset="0"/>
            </a:endParaRPr>
          </a:p>
        </p:txBody>
      </p:sp>
      <p:grpSp>
        <p:nvGrpSpPr>
          <p:cNvPr id="10" name="Diagram group"/>
          <p:cNvGrpSpPr/>
          <p:nvPr/>
        </p:nvGrpSpPr>
        <p:grpSpPr>
          <a:xfrm>
            <a:off x="157965" y="2032443"/>
            <a:ext cx="2350680" cy="2769475"/>
            <a:chOff x="3998449" y="443652"/>
            <a:chExt cx="2363860" cy="2363860"/>
          </a:xfrm>
          <a:scene3d>
            <a:camera prst="perspectiveRelaxedModerately" zoom="92000"/>
            <a:lightRig rig="balanced" dir="t">
              <a:rot lat="0" lon="0" rev="12700000"/>
            </a:lightRig>
          </a:scene3d>
        </p:grpSpPr>
        <p:sp>
          <p:nvSpPr>
            <p:cNvPr id="11" name="Скругленный прямоугольник 10"/>
            <p:cNvSpPr/>
            <p:nvPr/>
          </p:nvSpPr>
          <p:spPr>
            <a:xfrm>
              <a:off x="3998449" y="443652"/>
              <a:ext cx="2363860" cy="2363860"/>
            </a:xfrm>
            <a:prstGeom prst="roundRect">
              <a:avLst>
                <a:gd name="adj" fmla="val 10000"/>
              </a:avLst>
            </a:prstGeom>
            <a:blipFill rotWithShape="1">
              <a:blip r:embed="rId2"/>
              <a:stretch>
                <a:fillRect/>
              </a:stretch>
            </a:blipFill>
            <a:sp3d z="-54000" prstMaterial="plastic">
              <a:bevelT w="50800" h="50800"/>
              <a:bevelB w="50800" h="50800"/>
            </a:sp3d>
          </p:spPr>
          <p:style>
            <a:lnRef idx="0">
              <a:schemeClr val="lt1">
                <a:hueOff val="0"/>
                <a:satOff val="0"/>
                <a:lumOff val="0"/>
                <a:alphaOff val="0"/>
              </a:schemeClr>
            </a:lnRef>
            <a:fillRef idx="1">
              <a:scrgbClr r="0" g="0" b="0"/>
            </a:fillRef>
            <a:effectRef idx="2">
              <a:schemeClr val="accent2">
                <a:tint val="50000"/>
                <a:hueOff val="-440331"/>
                <a:satOff val="-38085"/>
                <a:lumOff val="4377"/>
                <a:alphaOff val="0"/>
              </a:schemeClr>
            </a:effectRef>
            <a:fontRef idx="minor">
              <a:schemeClr val="lt1">
                <a:hueOff val="0"/>
                <a:satOff val="0"/>
                <a:lumOff val="0"/>
                <a:alphaOff val="0"/>
              </a:schemeClr>
            </a:fontRef>
          </p:style>
        </p:sp>
      </p:grpSp>
      <p:sp>
        <p:nvSpPr>
          <p:cNvPr id="23" name="Прямоугольник 22"/>
          <p:cNvSpPr/>
          <p:nvPr/>
        </p:nvSpPr>
        <p:spPr>
          <a:xfrm>
            <a:off x="3019425" y="5767390"/>
            <a:ext cx="4776787" cy="923330"/>
          </a:xfrm>
          <a:prstGeom prst="rect">
            <a:avLst/>
          </a:prstGeom>
          <a:noFill/>
          <a:effectLst>
            <a:glow rad="228600">
              <a:schemeClr val="accent4">
                <a:satMod val="175000"/>
                <a:alpha val="40000"/>
              </a:schemeClr>
            </a:glow>
          </a:effectLst>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ru-RU" sz="1400" dirty="0"/>
              <a:t> </a:t>
            </a:r>
            <a:r>
              <a:rPr lang="ru-RU" dirty="0">
                <a:solidFill>
                  <a:srgbClr val="003300"/>
                </a:solidFill>
                <a:latin typeface="Times New Roman" pitchFamily="18" charset="0"/>
                <a:cs typeface="Times New Roman" pitchFamily="18" charset="0"/>
              </a:rPr>
              <a:t>Недостающие  документы или сведения представляются в течение </a:t>
            </a:r>
            <a:r>
              <a:rPr lang="ru-RU" b="1" dirty="0">
                <a:solidFill>
                  <a:srgbClr val="FF0000"/>
                </a:solidFill>
                <a:latin typeface="Times New Roman" pitchFamily="18" charset="0"/>
                <a:cs typeface="Times New Roman" pitchFamily="18" charset="0"/>
              </a:rPr>
              <a:t>5 рабочих дней</a:t>
            </a:r>
          </a:p>
          <a:p>
            <a:pPr algn="ctr" fontAlgn="auto">
              <a:spcBef>
                <a:spcPts val="0"/>
              </a:spcBef>
              <a:spcAft>
                <a:spcPts val="0"/>
              </a:spcAft>
              <a:defRPr/>
            </a:pPr>
            <a:r>
              <a:rPr lang="ru-RU" b="1" dirty="0">
                <a:solidFill>
                  <a:srgbClr val="FF0000"/>
                </a:solidFill>
                <a:latin typeface="Times New Roman" pitchFamily="18" charset="0"/>
                <a:cs typeface="Times New Roman" pitchFamily="18" charset="0"/>
              </a:rPr>
              <a:t> </a:t>
            </a:r>
            <a:r>
              <a:rPr lang="ru-RU" dirty="0">
                <a:solidFill>
                  <a:srgbClr val="003300"/>
                </a:solidFill>
                <a:latin typeface="Times New Roman" pitchFamily="18" charset="0"/>
                <a:cs typeface="Times New Roman" pitchFamily="18" charset="0"/>
              </a:rPr>
              <a:t>с даты получения извещения.</a:t>
            </a:r>
          </a:p>
        </p:txBody>
      </p:sp>
      <p:sp>
        <p:nvSpPr>
          <p:cNvPr id="24" name="Прямоугольник 23"/>
          <p:cNvSpPr/>
          <p:nvPr/>
        </p:nvSpPr>
        <p:spPr>
          <a:xfrm>
            <a:off x="3543300" y="4309475"/>
            <a:ext cx="3332028" cy="492443"/>
          </a:xfrm>
          <a:prstGeom prst="rect">
            <a:avLst/>
          </a:prstGeom>
          <a:noFill/>
          <a:effectLst>
            <a:glow rad="228600">
              <a:schemeClr val="accent4">
                <a:satMod val="175000"/>
                <a:alpha val="40000"/>
              </a:schemeClr>
            </a:glow>
          </a:effectLst>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ru-RU" sz="2600" dirty="0"/>
              <a:t> </a:t>
            </a:r>
            <a:r>
              <a:rPr lang="ru-RU" dirty="0">
                <a:solidFill>
                  <a:srgbClr val="003300"/>
                </a:solidFill>
                <a:latin typeface="Times New Roman" pitchFamily="18" charset="0"/>
                <a:cs typeface="Times New Roman" pitchFamily="18" charset="0"/>
              </a:rPr>
              <a:t>В течение </a:t>
            </a:r>
            <a:r>
              <a:rPr lang="ru-RU" b="1" dirty="0">
                <a:solidFill>
                  <a:srgbClr val="FF0000"/>
                </a:solidFill>
                <a:latin typeface="Times New Roman" pitchFamily="18" charset="0"/>
                <a:cs typeface="Times New Roman" pitchFamily="18" charset="0"/>
              </a:rPr>
              <a:t>5 рабочих дней</a:t>
            </a:r>
          </a:p>
        </p:txBody>
      </p:sp>
      <p:sp>
        <p:nvSpPr>
          <p:cNvPr id="25" name="Прямоугольник 24"/>
          <p:cNvSpPr/>
          <p:nvPr/>
        </p:nvSpPr>
        <p:spPr>
          <a:xfrm>
            <a:off x="2895600" y="2343295"/>
            <a:ext cx="4505324" cy="1046440"/>
          </a:xfrm>
          <a:prstGeom prst="rect">
            <a:avLst/>
          </a:prstGeom>
          <a:noFill/>
          <a:effectLst>
            <a:glow rad="228600">
              <a:schemeClr val="accent4">
                <a:satMod val="175000"/>
                <a:alpha val="40000"/>
              </a:schemeClr>
            </a:glow>
          </a:effectLst>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ru-RU" sz="2600" dirty="0"/>
              <a:t> </a:t>
            </a:r>
            <a:r>
              <a:rPr lang="ru-RU" dirty="0">
                <a:solidFill>
                  <a:srgbClr val="003300"/>
                </a:solidFill>
                <a:latin typeface="Times New Roman" pitchFamily="18" charset="0"/>
                <a:cs typeface="Times New Roman" pitchFamily="18" charset="0"/>
              </a:rPr>
              <a:t>Страхователем сведения для назначения пособия представлены </a:t>
            </a:r>
          </a:p>
          <a:p>
            <a:pPr algn="ctr" fontAlgn="auto">
              <a:spcBef>
                <a:spcPts val="0"/>
              </a:spcBef>
              <a:spcAft>
                <a:spcPts val="0"/>
              </a:spcAft>
              <a:defRPr/>
            </a:pPr>
            <a:r>
              <a:rPr lang="ru-RU" b="1" dirty="0">
                <a:solidFill>
                  <a:srgbClr val="FF0000"/>
                </a:solidFill>
                <a:latin typeface="Times New Roman" pitchFamily="18" charset="0"/>
                <a:cs typeface="Times New Roman" pitchFamily="18" charset="0"/>
              </a:rPr>
              <a:t>не в полном объеме</a:t>
            </a:r>
          </a:p>
        </p:txBody>
      </p:sp>
      <p:sp>
        <p:nvSpPr>
          <p:cNvPr id="3" name="Стрелка влево 2"/>
          <p:cNvSpPr/>
          <p:nvPr/>
        </p:nvSpPr>
        <p:spPr>
          <a:xfrm>
            <a:off x="4097338" y="3365500"/>
            <a:ext cx="2300287" cy="927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latin typeface="Times New Roman" pitchFamily="18" charset="0"/>
                <a:cs typeface="Times New Roman" pitchFamily="18" charset="0"/>
              </a:rPr>
              <a:t>Извещение</a:t>
            </a:r>
          </a:p>
        </p:txBody>
      </p:sp>
      <p:sp>
        <p:nvSpPr>
          <p:cNvPr id="2" name="Штриховая стрелка вправо 1"/>
          <p:cNvSpPr/>
          <p:nvPr/>
        </p:nvSpPr>
        <p:spPr>
          <a:xfrm flipH="1">
            <a:off x="3990975" y="1200150"/>
            <a:ext cx="1979613" cy="66675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трелка вправо 21"/>
          <p:cNvSpPr/>
          <p:nvPr/>
        </p:nvSpPr>
        <p:spPr>
          <a:xfrm>
            <a:off x="4525963" y="4810125"/>
            <a:ext cx="1444625" cy="81915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3263" name="FSS-logo_png_transparent_1.png"/>
          <p:cNvPicPr>
            <a:picLocks noChangeAspect="1" noChangeArrowheads="1"/>
          </p:cNvPicPr>
          <p:nvPr/>
        </p:nvPicPr>
        <p:blipFill>
          <a:blip r:embed="rId3"/>
          <a:srcRect/>
          <a:stretch>
            <a:fillRect/>
          </a:stretch>
        </p:blipFill>
        <p:spPr bwMode="auto">
          <a:xfrm>
            <a:off x="0" y="0"/>
            <a:ext cx="928688" cy="735013"/>
          </a:xfrm>
          <a:prstGeom prst="rect">
            <a:avLst/>
          </a:prstGeom>
          <a:noFill/>
          <a:ln w="12700">
            <a:noFill/>
            <a:miter lim="400000"/>
            <a:headEnd/>
            <a:tailEnd/>
          </a:ln>
        </p:spPr>
      </p:pic>
      <p:pic>
        <p:nvPicPr>
          <p:cNvPr id="53264" name="FSS-logo_png_transparent_1.png"/>
          <p:cNvPicPr>
            <a:picLocks noChangeAspect="1" noChangeArrowheads="1"/>
          </p:cNvPicPr>
          <p:nvPr/>
        </p:nvPicPr>
        <p:blipFill>
          <a:blip r:embed="rId3"/>
          <a:srcRect/>
          <a:stretch>
            <a:fillRect/>
          </a:stretch>
        </p:blipFill>
        <p:spPr bwMode="auto">
          <a:xfrm>
            <a:off x="7400925" y="2541588"/>
            <a:ext cx="2216150" cy="1751012"/>
          </a:xfrm>
          <a:prstGeom prst="rect">
            <a:avLst/>
          </a:prstGeom>
          <a:noFill/>
          <a:ln w="12700">
            <a:noFill/>
            <a:miter lim="400000"/>
            <a:headEnd/>
            <a:tailEnd/>
          </a:ln>
        </p:spPr>
      </p:pic>
      <p:sp>
        <p:nvSpPr>
          <p:cNvPr id="13" name="Штриховая стрелка вправо 12"/>
          <p:cNvSpPr/>
          <p:nvPr/>
        </p:nvSpPr>
        <p:spPr>
          <a:xfrm>
            <a:off x="3990975" y="1790700"/>
            <a:ext cx="1979613" cy="70485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906463" y="60325"/>
            <a:ext cx="8742362" cy="730250"/>
          </a:xfrm>
        </p:spPr>
        <p:txBody>
          <a:bodyPr/>
          <a:lstStyle/>
          <a:p>
            <a:r>
              <a:rPr lang="ru-RU" altLang="ru-RU" sz="2400" b="1" smtClean="0">
                <a:latin typeface="Verdana" pitchFamily="34" charset="0"/>
              </a:rPr>
              <a:t>ЭЛЕКТРОННЫЕ РЕЕСТРЫ СВЕДЕНИЙ </a:t>
            </a:r>
            <a:r>
              <a:rPr lang="ru-RU" altLang="ru-RU" sz="2000" b="1" smtClean="0">
                <a:solidFill>
                  <a:srgbClr val="FF0000"/>
                </a:solidFill>
                <a:cs typeface="Arial" charset="0"/>
              </a:rPr>
              <a:t/>
            </a:r>
            <a:br>
              <a:rPr lang="ru-RU" altLang="ru-RU" sz="2000" b="1" smtClean="0">
                <a:solidFill>
                  <a:srgbClr val="FF0000"/>
                </a:solidFill>
                <a:cs typeface="Arial" charset="0"/>
              </a:rPr>
            </a:br>
            <a:endParaRPr lang="ru-RU" altLang="ru-RU" sz="2000" smtClean="0">
              <a:solidFill>
                <a:srgbClr val="FF0000"/>
              </a:solidFill>
              <a:cs typeface="Arial" charset="0"/>
            </a:endParaRPr>
          </a:p>
        </p:txBody>
      </p:sp>
      <p:sp>
        <p:nvSpPr>
          <p:cNvPr id="14" name="Скругленный прямоугольник 13"/>
          <p:cNvSpPr>
            <a:spLocks noChangeArrowheads="1"/>
          </p:cNvSpPr>
          <p:nvPr/>
        </p:nvSpPr>
        <p:spPr bwMode="auto">
          <a:xfrm>
            <a:off x="779463" y="398463"/>
            <a:ext cx="8347075" cy="1838325"/>
          </a:xfrm>
          <a:prstGeom prst="roundRect">
            <a:avLst>
              <a:gd name="adj" fmla="val 16667"/>
            </a:avLst>
          </a:prstGeom>
          <a:noFill/>
          <a:ln w="9525">
            <a:noFill/>
            <a:round/>
            <a:headEnd/>
            <a:tailEnd/>
          </a:ln>
          <a:effectLst>
            <a:outerShdw blurRad="40000" dist="20000" dir="5400000" rotWithShape="0">
              <a:srgbClr val="808080">
                <a:alpha val="37999"/>
              </a:srgbClr>
            </a:outerShdw>
          </a:effectLst>
        </p:spPr>
        <p:txBody>
          <a:bodyPr anchor="ct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eaLnBrk="0" hangingPunct="0">
              <a:defRPr/>
            </a:pPr>
            <a:endParaRPr kumimoji="0" lang="ru-RU" altLang="ru-RU" sz="1800" dirty="0">
              <a:solidFill>
                <a:srgbClr val="002060"/>
              </a:solidFill>
              <a:latin typeface="Times New Roman" panose="02020603050405020304" pitchFamily="18" charset="0"/>
              <a:cs typeface="Times New Roman" panose="02020603050405020304" pitchFamily="18" charset="0"/>
            </a:endParaRPr>
          </a:p>
          <a:p>
            <a:pPr algn="ctr" eaLnBrk="0" hangingPunct="0">
              <a:defRPr/>
            </a:pPr>
            <a:r>
              <a:rPr kumimoji="0" lang="ru-RU" altLang="ru-RU" sz="1800" dirty="0">
                <a:solidFill>
                  <a:srgbClr val="002060"/>
                </a:solidFill>
                <a:latin typeface="Times New Roman" panose="02020603050405020304" pitchFamily="18" charset="0"/>
                <a:cs typeface="Times New Roman" panose="02020603050405020304" pitchFamily="18" charset="0"/>
              </a:rPr>
              <a:t>ПО 5 ВИДАМ ПОСОБИЙ  НАПРАВЛЯЮТСЯ</a:t>
            </a:r>
            <a:r>
              <a:rPr kumimoji="0" lang="ru-RU" altLang="ru-RU" sz="1800" b="1" dirty="0">
                <a:solidFill>
                  <a:srgbClr val="FF0000"/>
                </a:solidFill>
                <a:latin typeface="Times New Roman" panose="02020603050405020304" pitchFamily="18" charset="0"/>
                <a:cs typeface="Times New Roman" panose="02020603050405020304" pitchFamily="18" charset="0"/>
              </a:rPr>
              <a:t> </a:t>
            </a:r>
          </a:p>
          <a:p>
            <a:pPr algn="ctr" eaLnBrk="0" hangingPunct="0">
              <a:defRPr/>
            </a:pPr>
            <a:r>
              <a:rPr kumimoji="0" lang="ru-RU" altLang="ru-RU" sz="1800" b="1" dirty="0">
                <a:solidFill>
                  <a:srgbClr val="FF0000"/>
                </a:solidFill>
                <a:latin typeface="Times New Roman" panose="02020603050405020304" pitchFamily="18" charset="0"/>
                <a:cs typeface="Times New Roman" panose="02020603050405020304" pitchFamily="18" charset="0"/>
              </a:rPr>
              <a:t>3 ВИДА ЭЛЕКТРОННЫХ РЕЕСТРОВ  СВЕДЕНИЙ</a:t>
            </a:r>
          </a:p>
          <a:p>
            <a:pPr algn="ctr" eaLnBrk="0" hangingPunct="0">
              <a:buFont typeface="Arial" panose="020B0604020202020204" pitchFamily="34" charset="0"/>
              <a:buNone/>
              <a:defRPr/>
            </a:pPr>
            <a:r>
              <a:rPr kumimoji="0" lang="ru-RU" altLang="ru-RU" sz="1800" b="1" dirty="0">
                <a:solidFill>
                  <a:srgbClr val="FF0000"/>
                </a:solidFill>
                <a:latin typeface="Times New Roman" panose="02020603050405020304" pitchFamily="18" charset="0"/>
                <a:cs typeface="Times New Roman" panose="02020603050405020304" pitchFamily="18" charset="0"/>
              </a:rPr>
              <a:t> </a:t>
            </a:r>
            <a:r>
              <a:rPr lang="ru-RU" altLang="ru-RU" sz="1400" b="1" u="sng" dirty="0">
                <a:solidFill>
                  <a:srgbClr val="002060"/>
                </a:solidFill>
                <a:latin typeface="Times New Roman" panose="02020603050405020304" pitchFamily="18" charset="0"/>
                <a:cs typeface="Times New Roman" panose="02020603050405020304" pitchFamily="18" charset="0"/>
              </a:rPr>
              <a:t>ПРИКАЗ  ФСС РФ от 24.11.2017г. № 579 </a:t>
            </a:r>
          </a:p>
          <a:p>
            <a:pPr algn="ctr" eaLnBrk="0" hangingPunct="0">
              <a:buFont typeface="Arial" panose="020B0604020202020204" pitchFamily="34" charset="0"/>
              <a:buNone/>
              <a:defRPr/>
            </a:pPr>
            <a:r>
              <a:rPr lang="ru-RU" altLang="ru-RU" sz="1400" u="sng" dirty="0">
                <a:solidFill>
                  <a:srgbClr val="002060"/>
                </a:solidFill>
                <a:latin typeface="Times New Roman" panose="02020603050405020304" pitchFamily="18" charset="0"/>
                <a:cs typeface="Times New Roman" panose="02020603050405020304" pitchFamily="18" charset="0"/>
              </a:rPr>
              <a:t>«Об утверждении форм реестров сведений, необходимых для назначения и выплаты соответствующего вида пособия, и порядков их заполнения»</a:t>
            </a:r>
          </a:p>
          <a:p>
            <a:pPr algn="ctr" eaLnBrk="0" hangingPunct="0">
              <a:defRPr/>
            </a:pPr>
            <a:endParaRPr kumimoji="0" lang="ru-RU" altLang="ru-RU" sz="1800" b="1" dirty="0">
              <a:solidFill>
                <a:srgbClr val="FF0000"/>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a:spLocks noChangeArrowheads="1"/>
          </p:cNvSpPr>
          <p:nvPr/>
        </p:nvSpPr>
        <p:spPr bwMode="auto">
          <a:xfrm>
            <a:off x="150813" y="2782888"/>
            <a:ext cx="2636837" cy="1038225"/>
          </a:xfrm>
          <a:prstGeom prst="roundRect">
            <a:avLst>
              <a:gd name="adj" fmla="val 16667"/>
            </a:avLst>
          </a:prstGeom>
          <a:solidFill>
            <a:schemeClr val="accent6">
              <a:lumMod val="20000"/>
              <a:lumOff val="80000"/>
            </a:schemeClr>
          </a:solidFill>
          <a:ln w="9525">
            <a:solidFill>
              <a:srgbClr val="BE4B48"/>
            </a:solidFill>
            <a:round/>
            <a:headEnd/>
            <a:tailEnd/>
          </a:ln>
          <a:effectLst>
            <a:outerShdw blurRad="40000" dist="20000" dir="5400000" rotWithShape="0">
              <a:srgbClr val="808080">
                <a:alpha val="37999"/>
              </a:srgbClr>
            </a:outerShdw>
          </a:effectLst>
        </p:spPr>
        <p:txBody>
          <a:bodyPr anchor="ct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eaLnBrk="0" hangingPunct="0">
              <a:defRPr/>
            </a:pPr>
            <a:r>
              <a:rPr kumimoji="0" lang="ru-RU" altLang="ru-RU" sz="1600" dirty="0">
                <a:solidFill>
                  <a:srgbClr val="1F497D"/>
                </a:solidFill>
                <a:latin typeface="Times New Roman" panose="02020603050405020304" pitchFamily="18" charset="0"/>
                <a:cs typeface="Times New Roman" panose="02020603050405020304" pitchFamily="18" charset="0"/>
              </a:rPr>
              <a:t>Пособие по временной нетрудоспособности </a:t>
            </a:r>
          </a:p>
        </p:txBody>
      </p:sp>
      <p:sp>
        <p:nvSpPr>
          <p:cNvPr id="16" name="Скругленный прямоугольник 15"/>
          <p:cNvSpPr>
            <a:spLocks noChangeArrowheads="1"/>
          </p:cNvSpPr>
          <p:nvPr/>
        </p:nvSpPr>
        <p:spPr bwMode="auto">
          <a:xfrm>
            <a:off x="168275" y="5511800"/>
            <a:ext cx="2600325" cy="919163"/>
          </a:xfrm>
          <a:prstGeom prst="roundRect">
            <a:avLst>
              <a:gd name="adj" fmla="val 16667"/>
            </a:avLst>
          </a:prstGeom>
          <a:solidFill>
            <a:schemeClr val="accent6">
              <a:lumMod val="20000"/>
              <a:lumOff val="80000"/>
            </a:schemeClr>
          </a:solidFill>
          <a:ln w="9525">
            <a:solidFill>
              <a:srgbClr val="BE4B48"/>
            </a:solidFill>
            <a:round/>
            <a:headEnd/>
            <a:tailEnd/>
          </a:ln>
          <a:effectLst>
            <a:outerShdw blurRad="40000" dist="20000" dir="5400000" rotWithShape="0">
              <a:srgbClr val="808080">
                <a:alpha val="37999"/>
              </a:srgbClr>
            </a:outerShdw>
          </a:effectLst>
        </p:spPr>
        <p:txBody>
          <a:bodyPr anchor="ct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eaLnBrk="0" hangingPunct="0">
              <a:defRPr/>
            </a:pPr>
            <a:r>
              <a:rPr kumimoji="0" lang="ru-RU" altLang="ru-RU" sz="1600" dirty="0">
                <a:solidFill>
                  <a:srgbClr val="1F497D"/>
                </a:solidFill>
                <a:latin typeface="Times New Roman" panose="02020603050405020304" pitchFamily="18" charset="0"/>
                <a:cs typeface="Times New Roman" panose="02020603050405020304" pitchFamily="18" charset="0"/>
              </a:rPr>
              <a:t>Пособие по беременности и родам</a:t>
            </a:r>
          </a:p>
        </p:txBody>
      </p:sp>
      <p:sp>
        <p:nvSpPr>
          <p:cNvPr id="17" name="Скругленный прямоугольник 16"/>
          <p:cNvSpPr>
            <a:spLocks noChangeArrowheads="1"/>
          </p:cNvSpPr>
          <p:nvPr/>
        </p:nvSpPr>
        <p:spPr bwMode="auto">
          <a:xfrm>
            <a:off x="150813" y="3992563"/>
            <a:ext cx="2609850" cy="1339850"/>
          </a:xfrm>
          <a:prstGeom prst="roundRect">
            <a:avLst>
              <a:gd name="adj" fmla="val 16667"/>
            </a:avLst>
          </a:prstGeom>
          <a:solidFill>
            <a:schemeClr val="accent6">
              <a:lumMod val="20000"/>
              <a:lumOff val="80000"/>
            </a:schemeClr>
          </a:solidFill>
          <a:ln w="9525">
            <a:solidFill>
              <a:srgbClr val="BE4B48"/>
            </a:solidFill>
            <a:round/>
            <a:headEnd/>
            <a:tailEnd/>
          </a:ln>
          <a:effectLst>
            <a:outerShdw blurRad="40000" dist="20000" dir="5400000" rotWithShape="0">
              <a:srgbClr val="808080">
                <a:alpha val="37999"/>
              </a:srgbClr>
            </a:outerShdw>
          </a:effectLst>
        </p:spPr>
        <p:txBody>
          <a:bodyPr anchor="ct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eaLnBrk="0" hangingPunct="0">
              <a:defRPr/>
            </a:pPr>
            <a:r>
              <a:rPr kumimoji="0" lang="ru-RU" altLang="ru-RU" sz="1600" dirty="0">
                <a:solidFill>
                  <a:srgbClr val="1F497D"/>
                </a:solidFill>
                <a:latin typeface="Times New Roman" panose="02020603050405020304" pitchFamily="18" charset="0"/>
                <a:cs typeface="Times New Roman" panose="02020603050405020304" pitchFamily="18" charset="0"/>
              </a:rPr>
              <a:t>Единовременное пособие при постановке на учёт в ранние сроки беременности</a:t>
            </a:r>
          </a:p>
        </p:txBody>
      </p:sp>
      <p:sp>
        <p:nvSpPr>
          <p:cNvPr id="19" name="Скругленный прямоугольник 18"/>
          <p:cNvSpPr>
            <a:spLocks noChangeArrowheads="1"/>
          </p:cNvSpPr>
          <p:nvPr/>
        </p:nvSpPr>
        <p:spPr bwMode="auto">
          <a:xfrm>
            <a:off x="3860800" y="2898775"/>
            <a:ext cx="2495550" cy="3490913"/>
          </a:xfrm>
          <a:prstGeom prst="roundRect">
            <a:avLst>
              <a:gd name="adj" fmla="val 16667"/>
            </a:avLst>
          </a:prstGeom>
          <a:solidFill>
            <a:schemeClr val="accent3">
              <a:lumMod val="40000"/>
              <a:lumOff val="60000"/>
            </a:schemeClr>
          </a:solidFill>
          <a:ln w="9525">
            <a:solidFill>
              <a:srgbClr val="BE4B48"/>
            </a:solidFill>
            <a:round/>
            <a:headEnd/>
            <a:tailEnd/>
          </a:ln>
          <a:effectLst>
            <a:outerShdw blurRad="40000" dist="20000" dir="5400000" rotWithShape="0">
              <a:srgbClr val="808080">
                <a:alpha val="37999"/>
              </a:srgbClr>
            </a:outerShdw>
          </a:effectLst>
        </p:spPr>
        <p:txBody>
          <a:bodyPr anchor="ct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eaLnBrk="0" hangingPunct="0">
              <a:defRPr/>
            </a:pPr>
            <a:r>
              <a:rPr kumimoji="0" lang="ru-RU" altLang="ru-RU" sz="1600" dirty="0">
                <a:solidFill>
                  <a:srgbClr val="1F497D"/>
                </a:solidFill>
                <a:latin typeface="Times New Roman" panose="02020603050405020304" pitchFamily="18" charset="0"/>
                <a:cs typeface="Times New Roman" panose="02020603050405020304" pitchFamily="18" charset="0"/>
              </a:rPr>
              <a:t>Единовременное пособие при рождении ребёнка</a:t>
            </a:r>
          </a:p>
        </p:txBody>
      </p:sp>
      <p:sp>
        <p:nvSpPr>
          <p:cNvPr id="20" name="Скругленный прямоугольник 19"/>
          <p:cNvSpPr>
            <a:spLocks noChangeArrowheads="1"/>
          </p:cNvSpPr>
          <p:nvPr/>
        </p:nvSpPr>
        <p:spPr bwMode="auto">
          <a:xfrm>
            <a:off x="6902450" y="2886075"/>
            <a:ext cx="2438400" cy="3478213"/>
          </a:xfrm>
          <a:prstGeom prst="roundRect">
            <a:avLst>
              <a:gd name="adj" fmla="val 16667"/>
            </a:avLst>
          </a:prstGeom>
          <a:solidFill>
            <a:schemeClr val="accent4">
              <a:lumMod val="40000"/>
              <a:lumOff val="60000"/>
            </a:schemeClr>
          </a:solidFill>
          <a:ln w="9525">
            <a:solidFill>
              <a:srgbClr val="BE4B48"/>
            </a:solidFill>
            <a:round/>
            <a:headEnd/>
            <a:tailEnd/>
          </a:ln>
          <a:effectLst>
            <a:outerShdw blurRad="40000" dist="20000" dir="5400000" rotWithShape="0">
              <a:srgbClr val="808080">
                <a:alpha val="37999"/>
              </a:srgbClr>
            </a:outerShdw>
          </a:effectLst>
        </p:spPr>
        <p:txBody>
          <a:bodyPr anchor="ct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eaLnBrk="0" hangingPunct="0">
              <a:defRPr/>
            </a:pPr>
            <a:r>
              <a:rPr kumimoji="0" lang="ru-RU" altLang="ru-RU" sz="1600" dirty="0">
                <a:solidFill>
                  <a:srgbClr val="1F497D"/>
                </a:solidFill>
                <a:latin typeface="Times New Roman" panose="02020603050405020304" pitchFamily="18" charset="0"/>
                <a:cs typeface="Times New Roman" panose="02020603050405020304" pitchFamily="18" charset="0"/>
              </a:rPr>
              <a:t>Ежемесячное пособие по уходу за ребёнком</a:t>
            </a:r>
          </a:p>
        </p:txBody>
      </p:sp>
      <p:cxnSp>
        <p:nvCxnSpPr>
          <p:cNvPr id="22" name="Прямая соединительная линия 21">
            <a:extLst/>
          </p:cNvPr>
          <p:cNvCxnSpPr/>
          <p:nvPr/>
        </p:nvCxnSpPr>
        <p:spPr>
          <a:xfrm>
            <a:off x="5156200" y="349091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4281" name="AutoShape 2" descr="https://img2.freepng.ru/20180712/zlf/kisspng-computer-icons-medical-record-electronic-health-re-protocol-5b47a1ab50c7d7.6397256515314210993309.jpg"/>
          <p:cNvSpPr>
            <a:spLocks noChangeAspect="1" noChangeArrowheads="1"/>
          </p:cNvSpPr>
          <p:nvPr/>
        </p:nvSpPr>
        <p:spPr bwMode="auto">
          <a:xfrm>
            <a:off x="157163" y="-144463"/>
            <a:ext cx="330200" cy="304801"/>
          </a:xfrm>
          <a:prstGeom prst="rect">
            <a:avLst/>
          </a:prstGeom>
          <a:noFill/>
          <a:ln w="9525">
            <a:noFill/>
            <a:miter lim="800000"/>
            <a:headEnd/>
            <a:tailEnd/>
          </a:ln>
        </p:spPr>
        <p:txBody>
          <a:bodyPr/>
          <a:lstStyle/>
          <a:p>
            <a:pPr eaLnBrk="0" hangingPunct="0"/>
            <a:endParaRPr lang="ru-RU" altLang="ru-RU">
              <a:solidFill>
                <a:srgbClr val="000000"/>
              </a:solidFill>
            </a:endParaRPr>
          </a:p>
        </p:txBody>
      </p:sp>
      <p:sp>
        <p:nvSpPr>
          <p:cNvPr id="3" name="Закрывающая фигурная скобка 2">
            <a:extLst>
              <a:ext uri="{FF2B5EF4-FFF2-40B4-BE49-F238E27FC236}"/>
            </a:extLst>
          </p:cNvPr>
          <p:cNvSpPr/>
          <p:nvPr/>
        </p:nvSpPr>
        <p:spPr>
          <a:xfrm>
            <a:off x="2846388" y="2898775"/>
            <a:ext cx="312737" cy="3313113"/>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ru-RU">
              <a:solidFill>
                <a:prstClr val="black"/>
              </a:solidFill>
            </a:endParaRPr>
          </a:p>
        </p:txBody>
      </p:sp>
      <p:sp>
        <p:nvSpPr>
          <p:cNvPr id="2" name="Скругленный прямоугольник 1"/>
          <p:cNvSpPr/>
          <p:nvPr/>
        </p:nvSpPr>
        <p:spPr>
          <a:xfrm>
            <a:off x="478305" y="2429770"/>
            <a:ext cx="1970476" cy="3271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dirty="0">
                <a:ln>
                  <a:solidFill>
                    <a:srgbClr val="FF0000"/>
                  </a:solidFill>
                </a:ln>
                <a:solidFill>
                  <a:srgbClr val="FF0000"/>
                </a:solidFill>
                <a:latin typeface="Times New Roman" panose="02020603050405020304" pitchFamily="18" charset="0"/>
                <a:cs typeface="Times New Roman" panose="02020603050405020304" pitchFamily="18" charset="0"/>
              </a:rPr>
              <a:t>РЕЕСТР</a:t>
            </a:r>
            <a:r>
              <a:rPr lang="ru-RU" b="1" dirty="0">
                <a:ln>
                  <a:solidFill>
                    <a:srgbClr val="FF0000"/>
                  </a:solidFill>
                </a:ln>
                <a:solidFill>
                  <a:srgbClr val="FF0000"/>
                </a:solidFill>
                <a:latin typeface="Times New Roman" panose="02020603050405020304" pitchFamily="18" charset="0"/>
                <a:cs typeface="Times New Roman" panose="02020603050405020304" pitchFamily="18" charset="0"/>
              </a:rPr>
              <a:t> </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3" name="Скругленный прямоугольник 22">
            <a:extLst>
              <a:ext uri="{FF2B5EF4-FFF2-40B4-BE49-F238E27FC236}"/>
            </a:extLst>
          </p:cNvPr>
          <p:cNvSpPr/>
          <p:nvPr/>
        </p:nvSpPr>
        <p:spPr>
          <a:xfrm>
            <a:off x="4170698" y="2455109"/>
            <a:ext cx="1970476" cy="3271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dirty="0">
                <a:ln>
                  <a:solidFill>
                    <a:srgbClr val="FF0000"/>
                  </a:solidFill>
                </a:ln>
                <a:solidFill>
                  <a:srgbClr val="FF0000"/>
                </a:solidFill>
                <a:latin typeface="Times New Roman" panose="02020603050405020304" pitchFamily="18" charset="0"/>
                <a:cs typeface="Times New Roman" panose="02020603050405020304" pitchFamily="18" charset="0"/>
              </a:rPr>
              <a:t>РЕЕСТР</a:t>
            </a:r>
            <a:r>
              <a:rPr lang="ru-RU" b="1" dirty="0">
                <a:ln>
                  <a:solidFill>
                    <a:srgbClr val="FF0000"/>
                  </a:solidFill>
                </a:ln>
                <a:solidFill>
                  <a:srgbClr val="FF0000"/>
                </a:solidFill>
                <a:latin typeface="Times New Roman" panose="02020603050405020304" pitchFamily="18" charset="0"/>
                <a:cs typeface="Times New Roman" panose="02020603050405020304" pitchFamily="18" charset="0"/>
              </a:rPr>
              <a:t> </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4" name="Скругленный прямоугольник 23">
            <a:extLst>
              <a:ext uri="{FF2B5EF4-FFF2-40B4-BE49-F238E27FC236}"/>
            </a:extLst>
          </p:cNvPr>
          <p:cNvSpPr/>
          <p:nvPr/>
        </p:nvSpPr>
        <p:spPr>
          <a:xfrm>
            <a:off x="7156459" y="2472043"/>
            <a:ext cx="1970476" cy="3271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dirty="0">
                <a:ln>
                  <a:solidFill>
                    <a:srgbClr val="FF0000"/>
                  </a:solidFill>
                </a:ln>
                <a:solidFill>
                  <a:srgbClr val="FF0000"/>
                </a:solidFill>
                <a:latin typeface="Times New Roman" panose="02020603050405020304" pitchFamily="18" charset="0"/>
                <a:cs typeface="Times New Roman" panose="02020603050405020304" pitchFamily="18" charset="0"/>
              </a:rPr>
              <a:t>РЕЕСТР</a:t>
            </a:r>
            <a:r>
              <a:rPr lang="ru-RU" b="1" dirty="0">
                <a:ln>
                  <a:solidFill>
                    <a:srgbClr val="FF0000"/>
                  </a:solidFill>
                </a:ln>
                <a:solidFill>
                  <a:srgbClr val="FF0000"/>
                </a:solidFill>
                <a:latin typeface="Times New Roman" panose="02020603050405020304" pitchFamily="18" charset="0"/>
                <a:cs typeface="Times New Roman" panose="02020603050405020304" pitchFamily="18" charset="0"/>
              </a:rPr>
              <a:t> </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4286" name="Рисунок 8"/>
          <p:cNvPicPr>
            <a:picLocks noChangeAspect="1"/>
          </p:cNvPicPr>
          <p:nvPr/>
        </p:nvPicPr>
        <p:blipFill>
          <a:blip r:embed="rId3"/>
          <a:srcRect/>
          <a:stretch>
            <a:fillRect/>
          </a:stretch>
        </p:blipFill>
        <p:spPr bwMode="auto">
          <a:xfrm>
            <a:off x="66675" y="39688"/>
            <a:ext cx="839788" cy="693737"/>
          </a:xfrm>
          <a:prstGeom prst="rect">
            <a:avLst/>
          </a:prstGeom>
          <a:noFill/>
          <a:ln w="9525">
            <a:noFill/>
            <a:miter lim="800000"/>
            <a:headEnd/>
            <a:tailEnd/>
          </a:ln>
        </p:spPr>
      </p:pic>
      <p:sp>
        <p:nvSpPr>
          <p:cNvPr id="54287" name="TextBox 3"/>
          <p:cNvSpPr txBox="1">
            <a:spLocks noChangeArrowheads="1"/>
          </p:cNvSpPr>
          <p:nvPr/>
        </p:nvSpPr>
        <p:spPr bwMode="auto">
          <a:xfrm>
            <a:off x="322263" y="6430963"/>
            <a:ext cx="9498012" cy="369887"/>
          </a:xfrm>
          <a:prstGeom prst="rect">
            <a:avLst/>
          </a:prstGeom>
          <a:noFill/>
          <a:ln w="9525">
            <a:noFill/>
            <a:miter lim="800000"/>
            <a:headEnd/>
            <a:tailEnd/>
          </a:ln>
        </p:spPr>
        <p:txBody>
          <a:bodyPr>
            <a:spAutoFit/>
          </a:bodyPr>
          <a:lstStyle/>
          <a:p>
            <a:pPr algn="ctr">
              <a:buClr>
                <a:srgbClr val="E46C0A"/>
              </a:buClr>
            </a:pPr>
            <a:r>
              <a:rPr lang="ru-RU" altLang="ru-RU" sz="900" b="1">
                <a:solidFill>
                  <a:srgbClr val="FF3300"/>
                </a:solidFill>
                <a:latin typeface="Times New Roman" pitchFamily="18" charset="0"/>
                <a:cs typeface="Times New Roman" pitchFamily="18" charset="0"/>
              </a:rPr>
              <a:t>Приказ Минздравсоцразвития от 31.01.2007 №74 «</a:t>
            </a:r>
            <a:r>
              <a:rPr lang="ru-RU" sz="900" b="1">
                <a:solidFill>
                  <a:srgbClr val="FF3300"/>
                </a:solidFill>
                <a:latin typeface="Times New Roman" pitchFamily="18" charset="0"/>
                <a:cs typeface="Times New Roman" pitchFamily="18" charset="0"/>
              </a:rPr>
              <a:t>ОБ УТВЕРЖДЕНИИ ПЕРЕЧНЯ УВАЖИТЕЛЬНЫХ ПРИЧИН ПРОПУСКА СРОКА ОБРАЩЕНИЯ ЗА ПОСОБИЕМ ПО ВРЕМЕННОЙ НЕТРУДОСПОСОБНОСТИ, ПО БЕРЕМЕННОСТИ И РОДАМ, ЕЖЕМЕСЯЧНЫМ ПОСОБИЕМ ПО УХОДУ ЗА РЕБЕНКОМ»</a:t>
            </a: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2320925" y="60325"/>
            <a:ext cx="5800725" cy="730250"/>
          </a:xfrm>
        </p:spPr>
        <p:txBody>
          <a:bodyPr rtlCol="0">
            <a:normAutofit fontScale="90000"/>
          </a:bodyPr>
          <a:lstStyle/>
          <a:p>
            <a:pPr eaLnBrk="1" fontAlgn="auto" hangingPunct="1">
              <a:spcAft>
                <a:spcPts val="0"/>
              </a:spcAft>
              <a:defRPr/>
            </a:pPr>
            <a:r>
              <a:rPr lang="ru-RU" altLang="ru-RU" sz="2400" b="1" dirty="0" smtClean="0">
                <a:latin typeface="Times New Roman" pitchFamily="18" charset="0"/>
                <a:cs typeface="Times New Roman" pitchFamily="18" charset="0"/>
              </a:rPr>
              <a:t>ФОРМЫ РЕЕСТРОВ</a:t>
            </a:r>
            <a:r>
              <a:rPr lang="ru-RU" altLang="ru-RU" sz="1800" b="1" dirty="0" smtClean="0">
                <a:latin typeface="Times New Roman" pitchFamily="18" charset="0"/>
                <a:cs typeface="Times New Roman" pitchFamily="18" charset="0"/>
              </a:rPr>
              <a:t> </a:t>
            </a:r>
            <a:r>
              <a:rPr lang="ru-RU" altLang="ru-RU" sz="2000" b="1" dirty="0" smtClean="0">
                <a:solidFill>
                  <a:srgbClr val="FF0000"/>
                </a:solidFill>
                <a:cs typeface="Arial" charset="0"/>
              </a:rPr>
              <a:t/>
            </a:r>
            <a:br>
              <a:rPr lang="ru-RU" altLang="ru-RU" sz="2000" b="1" dirty="0" smtClean="0">
                <a:solidFill>
                  <a:srgbClr val="FF0000"/>
                </a:solidFill>
                <a:cs typeface="Arial" charset="0"/>
              </a:rPr>
            </a:br>
            <a:endParaRPr lang="ru-RU" altLang="ru-RU" sz="2000" dirty="0" smtClean="0">
              <a:solidFill>
                <a:srgbClr val="FF0000"/>
              </a:solidFill>
              <a:cs typeface="Arial" charset="0"/>
            </a:endParaRPr>
          </a:p>
        </p:txBody>
      </p:sp>
      <p:cxnSp>
        <p:nvCxnSpPr>
          <p:cNvPr id="22" name="Прямая соединительная линия 21">
            <a:extLst/>
          </p:cNvPr>
          <p:cNvCxnSpPr/>
          <p:nvPr/>
        </p:nvCxnSpPr>
        <p:spPr>
          <a:xfrm>
            <a:off x="5156200" y="349091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6323" name="AutoShape 2" descr="https://img2.freepng.ru/20180712/zlf/kisspng-computer-icons-medical-record-electronic-health-re-protocol-5b47a1ab50c7d7.6397256515314210993309.jpg"/>
          <p:cNvSpPr>
            <a:spLocks noChangeAspect="1" noChangeArrowheads="1"/>
          </p:cNvSpPr>
          <p:nvPr/>
        </p:nvSpPr>
        <p:spPr bwMode="auto">
          <a:xfrm>
            <a:off x="157163" y="-144463"/>
            <a:ext cx="330200" cy="304801"/>
          </a:xfrm>
          <a:prstGeom prst="rect">
            <a:avLst/>
          </a:prstGeom>
          <a:noFill/>
          <a:ln w="9525">
            <a:noFill/>
            <a:miter lim="800000"/>
            <a:headEnd/>
            <a:tailEnd/>
          </a:ln>
        </p:spPr>
        <p:txBody>
          <a:bodyPr/>
          <a:lstStyle/>
          <a:p>
            <a:pPr eaLnBrk="0" hangingPunct="0"/>
            <a:endParaRPr lang="ru-RU" altLang="ru-RU">
              <a:solidFill>
                <a:srgbClr val="000000"/>
              </a:solidFill>
            </a:endParaRPr>
          </a:p>
        </p:txBody>
      </p:sp>
      <p:pic>
        <p:nvPicPr>
          <p:cNvPr id="56324" name="Рисунок 8"/>
          <p:cNvPicPr>
            <a:picLocks noChangeAspect="1"/>
          </p:cNvPicPr>
          <p:nvPr/>
        </p:nvPicPr>
        <p:blipFill>
          <a:blip r:embed="rId3"/>
          <a:srcRect/>
          <a:stretch>
            <a:fillRect/>
          </a:stretch>
        </p:blipFill>
        <p:spPr bwMode="auto">
          <a:xfrm>
            <a:off x="66675" y="39688"/>
            <a:ext cx="839788" cy="693737"/>
          </a:xfrm>
          <a:prstGeom prst="rect">
            <a:avLst/>
          </a:prstGeom>
          <a:noFill/>
          <a:ln w="9525">
            <a:noFill/>
            <a:miter lim="800000"/>
            <a:headEnd/>
            <a:tailEnd/>
          </a:ln>
        </p:spPr>
      </p:pic>
      <p:pic>
        <p:nvPicPr>
          <p:cNvPr id="56325" name="Рисунок 1"/>
          <p:cNvPicPr>
            <a:picLocks noChangeAspect="1"/>
          </p:cNvPicPr>
          <p:nvPr/>
        </p:nvPicPr>
        <p:blipFill>
          <a:blip r:embed="rId4"/>
          <a:srcRect/>
          <a:stretch>
            <a:fillRect/>
          </a:stretch>
        </p:blipFill>
        <p:spPr bwMode="auto">
          <a:xfrm>
            <a:off x="0" y="1181100"/>
            <a:ext cx="9906000" cy="838200"/>
          </a:xfrm>
          <a:prstGeom prst="rect">
            <a:avLst/>
          </a:prstGeom>
          <a:noFill/>
          <a:ln w="9525">
            <a:noFill/>
            <a:miter lim="800000"/>
            <a:headEnd/>
            <a:tailEnd/>
          </a:ln>
        </p:spPr>
      </p:pic>
      <p:pic>
        <p:nvPicPr>
          <p:cNvPr id="56326" name="Рисунок 2"/>
          <p:cNvPicPr>
            <a:picLocks noChangeAspect="1"/>
          </p:cNvPicPr>
          <p:nvPr/>
        </p:nvPicPr>
        <p:blipFill>
          <a:blip r:embed="rId5"/>
          <a:srcRect/>
          <a:stretch>
            <a:fillRect/>
          </a:stretch>
        </p:blipFill>
        <p:spPr bwMode="auto">
          <a:xfrm>
            <a:off x="1835150" y="2738438"/>
            <a:ext cx="6159500" cy="3429000"/>
          </a:xfrm>
          <a:prstGeom prst="rect">
            <a:avLst/>
          </a:prstGeom>
          <a:noFill/>
          <a:ln w="9525">
            <a:noFill/>
            <a:miter lim="800000"/>
            <a:headEnd/>
            <a:tailEnd/>
          </a:ln>
        </p:spPr>
      </p:pic>
      <p:pic>
        <p:nvPicPr>
          <p:cNvPr id="56327" name="Рисунок 1"/>
          <p:cNvPicPr>
            <a:picLocks noChangeAspect="1"/>
          </p:cNvPicPr>
          <p:nvPr/>
        </p:nvPicPr>
        <p:blipFill>
          <a:blip r:embed="rId6"/>
          <a:srcRect/>
          <a:stretch>
            <a:fillRect/>
          </a:stretch>
        </p:blipFill>
        <p:spPr bwMode="auto">
          <a:xfrm>
            <a:off x="0" y="2338388"/>
            <a:ext cx="1981200" cy="2476500"/>
          </a:xfrm>
          <a:prstGeom prst="rect">
            <a:avLst/>
          </a:prstGeom>
          <a:noFill/>
          <a:ln w="9525">
            <a:noFill/>
            <a:miter lim="800000"/>
            <a:headEnd/>
            <a:tailEnd/>
          </a:ln>
        </p:spPr>
      </p:pic>
      <p:sp>
        <p:nvSpPr>
          <p:cNvPr id="56328" name="TextBox 1"/>
          <p:cNvSpPr txBox="1">
            <a:spLocks noChangeArrowheads="1"/>
          </p:cNvSpPr>
          <p:nvPr/>
        </p:nvSpPr>
        <p:spPr bwMode="auto">
          <a:xfrm>
            <a:off x="487363" y="6000750"/>
            <a:ext cx="6475412" cy="369888"/>
          </a:xfrm>
          <a:prstGeom prst="rect">
            <a:avLst/>
          </a:prstGeom>
          <a:noFill/>
          <a:ln w="9525">
            <a:noFill/>
            <a:miter lim="800000"/>
            <a:headEnd/>
            <a:tailEnd/>
          </a:ln>
        </p:spPr>
        <p:txBody>
          <a:bodyPr>
            <a:spAutoFit/>
          </a:bodyPr>
          <a:lstStyle/>
          <a:p>
            <a:r>
              <a:rPr lang="ru-RU"/>
              <a:t> </a:t>
            </a:r>
            <a:r>
              <a:rPr lang="ru-RU" sz="1600">
                <a:latin typeface="Times New Roman" pitchFamily="18" charset="0"/>
                <a:cs typeface="Times New Roman" pitchFamily="18" charset="0"/>
              </a:rPr>
              <a:t>среднесписочная численность превышает 25 человек</a:t>
            </a:r>
            <a:endParaRPr lang="ru-RU"/>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2320925" y="60325"/>
            <a:ext cx="5800725" cy="730250"/>
          </a:xfrm>
        </p:spPr>
        <p:txBody>
          <a:bodyPr/>
          <a:lstStyle/>
          <a:p>
            <a:r>
              <a:rPr lang="ru-RU" altLang="ru-RU" sz="2400" b="1" smtClean="0">
                <a:latin typeface="Verdana" pitchFamily="34" charset="0"/>
              </a:rPr>
              <a:t>ФОРМЫ РЕЕСТРОВ</a:t>
            </a:r>
            <a:r>
              <a:rPr lang="ru-RU" altLang="ru-RU" sz="1800" b="1" smtClean="0">
                <a:latin typeface="Times New Roman" pitchFamily="18" charset="0"/>
                <a:cs typeface="Times New Roman" pitchFamily="18" charset="0"/>
              </a:rPr>
              <a:t> </a:t>
            </a:r>
            <a:r>
              <a:rPr lang="ru-RU" altLang="ru-RU" sz="2000" b="1" smtClean="0">
                <a:cs typeface="Arial" charset="0"/>
              </a:rPr>
              <a:t/>
            </a:r>
            <a:br>
              <a:rPr lang="ru-RU" altLang="ru-RU" sz="2000" b="1" smtClean="0">
                <a:cs typeface="Arial" charset="0"/>
              </a:rPr>
            </a:br>
            <a:endParaRPr lang="ru-RU" altLang="ru-RU" sz="2000" smtClean="0">
              <a:cs typeface="Arial" charset="0"/>
            </a:endParaRPr>
          </a:p>
        </p:txBody>
      </p:sp>
      <p:cxnSp>
        <p:nvCxnSpPr>
          <p:cNvPr id="22" name="Прямая соединительная линия 21">
            <a:extLst/>
          </p:cNvPr>
          <p:cNvCxnSpPr/>
          <p:nvPr/>
        </p:nvCxnSpPr>
        <p:spPr>
          <a:xfrm>
            <a:off x="5156200" y="349091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8371" name="AutoShape 2" descr="https://img2.freepng.ru/20180712/zlf/kisspng-computer-icons-medical-record-electronic-health-re-protocol-5b47a1ab50c7d7.6397256515314210993309.jpg"/>
          <p:cNvSpPr>
            <a:spLocks noChangeAspect="1" noChangeArrowheads="1"/>
          </p:cNvSpPr>
          <p:nvPr/>
        </p:nvSpPr>
        <p:spPr bwMode="auto">
          <a:xfrm>
            <a:off x="157163" y="-144463"/>
            <a:ext cx="330200" cy="304801"/>
          </a:xfrm>
          <a:prstGeom prst="rect">
            <a:avLst/>
          </a:prstGeom>
          <a:noFill/>
          <a:ln w="9525">
            <a:noFill/>
            <a:miter lim="800000"/>
            <a:headEnd/>
            <a:tailEnd/>
          </a:ln>
        </p:spPr>
        <p:txBody>
          <a:bodyPr/>
          <a:lstStyle/>
          <a:p>
            <a:pPr eaLnBrk="0" hangingPunct="0"/>
            <a:endParaRPr lang="ru-RU" altLang="ru-RU">
              <a:solidFill>
                <a:srgbClr val="000000"/>
              </a:solidFill>
            </a:endParaRPr>
          </a:p>
        </p:txBody>
      </p:sp>
      <p:pic>
        <p:nvPicPr>
          <p:cNvPr id="58372" name="Рисунок 8"/>
          <p:cNvPicPr>
            <a:picLocks noChangeAspect="1"/>
          </p:cNvPicPr>
          <p:nvPr/>
        </p:nvPicPr>
        <p:blipFill>
          <a:blip r:embed="rId3"/>
          <a:srcRect/>
          <a:stretch>
            <a:fillRect/>
          </a:stretch>
        </p:blipFill>
        <p:spPr bwMode="auto">
          <a:xfrm>
            <a:off x="66675" y="39688"/>
            <a:ext cx="839788" cy="693737"/>
          </a:xfrm>
          <a:prstGeom prst="rect">
            <a:avLst/>
          </a:prstGeom>
          <a:noFill/>
          <a:ln w="9525">
            <a:noFill/>
            <a:miter lim="800000"/>
            <a:headEnd/>
            <a:tailEnd/>
          </a:ln>
        </p:spPr>
      </p:pic>
      <p:pic>
        <p:nvPicPr>
          <p:cNvPr id="58373" name="Рисунок 6"/>
          <p:cNvPicPr>
            <a:picLocks noChangeAspect="1"/>
          </p:cNvPicPr>
          <p:nvPr/>
        </p:nvPicPr>
        <p:blipFill>
          <a:blip r:embed="rId4"/>
          <a:srcRect/>
          <a:stretch>
            <a:fillRect/>
          </a:stretch>
        </p:blipFill>
        <p:spPr bwMode="auto">
          <a:xfrm>
            <a:off x="204788" y="942975"/>
            <a:ext cx="4833937" cy="2547938"/>
          </a:xfrm>
          <a:prstGeom prst="rect">
            <a:avLst/>
          </a:prstGeom>
          <a:noFill/>
          <a:ln w="9525">
            <a:noFill/>
            <a:miter lim="800000"/>
            <a:headEnd/>
            <a:tailEnd/>
          </a:ln>
        </p:spPr>
      </p:pic>
      <p:pic>
        <p:nvPicPr>
          <p:cNvPr id="58374" name="Рисунок 7"/>
          <p:cNvPicPr>
            <a:picLocks noChangeAspect="1"/>
          </p:cNvPicPr>
          <p:nvPr/>
        </p:nvPicPr>
        <p:blipFill>
          <a:blip r:embed="rId5"/>
          <a:srcRect/>
          <a:stretch>
            <a:fillRect/>
          </a:stretch>
        </p:blipFill>
        <p:spPr bwMode="auto">
          <a:xfrm>
            <a:off x="5200650" y="971550"/>
            <a:ext cx="4705350" cy="2519363"/>
          </a:xfrm>
          <a:prstGeom prst="rect">
            <a:avLst/>
          </a:prstGeom>
          <a:noFill/>
          <a:ln w="9525">
            <a:noFill/>
            <a:miter lim="800000"/>
            <a:headEnd/>
            <a:tailEnd/>
          </a:ln>
        </p:spPr>
      </p:pic>
      <p:pic>
        <p:nvPicPr>
          <p:cNvPr id="58375" name="Рисунок 8"/>
          <p:cNvPicPr>
            <a:picLocks noChangeAspect="1"/>
          </p:cNvPicPr>
          <p:nvPr/>
        </p:nvPicPr>
        <p:blipFill>
          <a:blip r:embed="rId6"/>
          <a:srcRect/>
          <a:stretch>
            <a:fillRect/>
          </a:stretch>
        </p:blipFill>
        <p:spPr bwMode="auto">
          <a:xfrm>
            <a:off x="204788" y="3976688"/>
            <a:ext cx="4881562" cy="2500312"/>
          </a:xfrm>
          <a:prstGeom prst="rect">
            <a:avLst/>
          </a:prstGeom>
          <a:noFill/>
          <a:ln w="9525">
            <a:noFill/>
            <a:miter lim="800000"/>
            <a:headEnd/>
            <a:tailEnd/>
          </a:ln>
        </p:spPr>
      </p:pic>
      <p:pic>
        <p:nvPicPr>
          <p:cNvPr id="58376" name="Рисунок 9"/>
          <p:cNvPicPr>
            <a:picLocks noChangeAspect="1"/>
          </p:cNvPicPr>
          <p:nvPr/>
        </p:nvPicPr>
        <p:blipFill>
          <a:blip r:embed="rId7"/>
          <a:srcRect/>
          <a:stretch>
            <a:fillRect/>
          </a:stretch>
        </p:blipFill>
        <p:spPr bwMode="auto">
          <a:xfrm>
            <a:off x="5200650" y="3976688"/>
            <a:ext cx="4705350" cy="2357437"/>
          </a:xfrm>
          <a:prstGeom prst="rect">
            <a:avLst/>
          </a:prstGeom>
          <a:noFill/>
          <a:ln w="9525">
            <a:noFill/>
            <a:miter lim="800000"/>
            <a:headEnd/>
            <a:tailEnd/>
          </a:ln>
        </p:spPr>
      </p:pic>
      <p:sp>
        <p:nvSpPr>
          <p:cNvPr id="58377" name="TextBox 12"/>
          <p:cNvSpPr txBox="1">
            <a:spLocks noChangeArrowheads="1"/>
          </p:cNvSpPr>
          <p:nvPr/>
        </p:nvSpPr>
        <p:spPr bwMode="auto">
          <a:xfrm>
            <a:off x="828675" y="425450"/>
            <a:ext cx="8772525" cy="508000"/>
          </a:xfrm>
          <a:prstGeom prst="rect">
            <a:avLst/>
          </a:prstGeom>
          <a:noFill/>
          <a:ln w="9525">
            <a:noFill/>
            <a:miter lim="800000"/>
            <a:headEnd/>
            <a:tailEnd/>
          </a:ln>
        </p:spPr>
        <p:txBody>
          <a:bodyPr>
            <a:spAutoFit/>
          </a:bodyPr>
          <a:lstStyle/>
          <a:p>
            <a:r>
              <a:rPr lang="ru-RU"/>
              <a:t> </a:t>
            </a:r>
            <a:r>
              <a:rPr lang="ru-RU" sz="900">
                <a:latin typeface="Times New Roman" pitchFamily="18" charset="0"/>
                <a:cs typeface="Times New Roman" pitchFamily="18" charset="0"/>
              </a:rPr>
              <a:t>Реестр сведений, необходимых для назначения и выплаты пособий по временной нетрудоспособности, по беременности и родам,  единовременного пособия женщинам, вставшим на учет в медицинских организациях в ранние сроки беременности</a:t>
            </a:r>
          </a:p>
        </p:txBody>
      </p:sp>
      <p:sp>
        <p:nvSpPr>
          <p:cNvPr id="58378" name="TextBox 27"/>
          <p:cNvSpPr txBox="1">
            <a:spLocks noChangeArrowheads="1"/>
          </p:cNvSpPr>
          <p:nvPr/>
        </p:nvSpPr>
        <p:spPr bwMode="auto">
          <a:xfrm>
            <a:off x="322263" y="3606800"/>
            <a:ext cx="8105775" cy="369888"/>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a:t>
            </a:r>
            <a:r>
              <a:rPr lang="ru-RU" sz="900">
                <a:latin typeface="Times New Roman" pitchFamily="18" charset="0"/>
                <a:cs typeface="Times New Roman" pitchFamily="18" charset="0"/>
              </a:rPr>
              <a:t> Реестр сведений, необходимых для назначения и выплаты    единовременного пособия при рождении ребенка</a:t>
            </a: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Прямая соединительная линия 21">
            <a:extLst/>
          </p:cNvPr>
          <p:cNvCxnSpPr/>
          <p:nvPr/>
        </p:nvCxnSpPr>
        <p:spPr>
          <a:xfrm>
            <a:off x="5156200" y="349091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0418" name="AutoShape 2" descr="https://img2.freepng.ru/20180712/zlf/kisspng-computer-icons-medical-record-electronic-health-re-protocol-5b47a1ab50c7d7.6397256515314210993309.jpg"/>
          <p:cNvSpPr>
            <a:spLocks noChangeAspect="1" noChangeArrowheads="1"/>
          </p:cNvSpPr>
          <p:nvPr/>
        </p:nvSpPr>
        <p:spPr bwMode="auto">
          <a:xfrm>
            <a:off x="157163" y="-144463"/>
            <a:ext cx="330200" cy="304801"/>
          </a:xfrm>
          <a:prstGeom prst="rect">
            <a:avLst/>
          </a:prstGeom>
          <a:noFill/>
          <a:ln w="9525">
            <a:noFill/>
            <a:miter lim="800000"/>
            <a:headEnd/>
            <a:tailEnd/>
          </a:ln>
        </p:spPr>
        <p:txBody>
          <a:bodyPr/>
          <a:lstStyle/>
          <a:p>
            <a:pPr eaLnBrk="0" hangingPunct="0"/>
            <a:endParaRPr lang="ru-RU" altLang="ru-RU">
              <a:solidFill>
                <a:srgbClr val="000000"/>
              </a:solidFill>
            </a:endParaRPr>
          </a:p>
        </p:txBody>
      </p:sp>
      <p:pic>
        <p:nvPicPr>
          <p:cNvPr id="60419" name="Рисунок 8"/>
          <p:cNvPicPr>
            <a:picLocks noChangeAspect="1"/>
          </p:cNvPicPr>
          <p:nvPr/>
        </p:nvPicPr>
        <p:blipFill>
          <a:blip r:embed="rId3"/>
          <a:srcRect/>
          <a:stretch>
            <a:fillRect/>
          </a:stretch>
        </p:blipFill>
        <p:spPr bwMode="auto">
          <a:xfrm>
            <a:off x="66675" y="39688"/>
            <a:ext cx="839788" cy="693737"/>
          </a:xfrm>
          <a:prstGeom prst="rect">
            <a:avLst/>
          </a:prstGeom>
          <a:noFill/>
          <a:ln w="9525">
            <a:noFill/>
            <a:miter lim="800000"/>
            <a:headEnd/>
            <a:tailEnd/>
          </a:ln>
        </p:spPr>
      </p:pic>
      <p:pic>
        <p:nvPicPr>
          <p:cNvPr id="60420" name="Рисунок 10"/>
          <p:cNvPicPr>
            <a:picLocks noChangeAspect="1"/>
          </p:cNvPicPr>
          <p:nvPr/>
        </p:nvPicPr>
        <p:blipFill>
          <a:blip r:embed="rId4"/>
          <a:srcRect/>
          <a:stretch>
            <a:fillRect/>
          </a:stretch>
        </p:blipFill>
        <p:spPr bwMode="auto">
          <a:xfrm>
            <a:off x="322263" y="1160463"/>
            <a:ext cx="8451850" cy="3186112"/>
          </a:xfrm>
          <a:prstGeom prst="rect">
            <a:avLst/>
          </a:prstGeom>
          <a:noFill/>
          <a:ln w="9525">
            <a:noFill/>
            <a:miter lim="800000"/>
            <a:headEnd/>
            <a:tailEnd/>
          </a:ln>
        </p:spPr>
      </p:pic>
      <p:pic>
        <p:nvPicPr>
          <p:cNvPr id="60421" name="Рисунок 11"/>
          <p:cNvPicPr>
            <a:picLocks noChangeAspect="1"/>
          </p:cNvPicPr>
          <p:nvPr/>
        </p:nvPicPr>
        <p:blipFill>
          <a:blip r:embed="rId5"/>
          <a:srcRect/>
          <a:stretch>
            <a:fillRect/>
          </a:stretch>
        </p:blipFill>
        <p:spPr bwMode="auto">
          <a:xfrm>
            <a:off x="322263" y="4562475"/>
            <a:ext cx="4525962" cy="1228725"/>
          </a:xfrm>
          <a:prstGeom prst="rect">
            <a:avLst/>
          </a:prstGeom>
          <a:noFill/>
          <a:ln w="9525">
            <a:noFill/>
            <a:miter lim="800000"/>
            <a:headEnd/>
            <a:tailEnd/>
          </a:ln>
        </p:spPr>
      </p:pic>
      <p:sp>
        <p:nvSpPr>
          <p:cNvPr id="60422" name="TextBox 12"/>
          <p:cNvSpPr txBox="1">
            <a:spLocks noChangeArrowheads="1"/>
          </p:cNvSpPr>
          <p:nvPr/>
        </p:nvSpPr>
        <p:spPr bwMode="auto">
          <a:xfrm>
            <a:off x="769938" y="549275"/>
            <a:ext cx="8772525" cy="369888"/>
          </a:xfrm>
          <a:prstGeom prst="rect">
            <a:avLst/>
          </a:prstGeom>
          <a:noFill/>
          <a:ln w="9525">
            <a:noFill/>
            <a:miter lim="800000"/>
            <a:headEnd/>
            <a:tailEnd/>
          </a:ln>
        </p:spPr>
        <p:txBody>
          <a:bodyPr>
            <a:spAutoFit/>
          </a:bodyPr>
          <a:lstStyle/>
          <a:p>
            <a:r>
              <a:rPr lang="ru-RU"/>
              <a:t> </a:t>
            </a:r>
            <a:r>
              <a:rPr lang="ru-RU" sz="1200">
                <a:latin typeface="Times New Roman" pitchFamily="18" charset="0"/>
                <a:cs typeface="Times New Roman" pitchFamily="18" charset="0"/>
              </a:rPr>
              <a:t>Реестр сведений, необходимых для назначения и выплаты   ежемесячного пособия по уходу за ребенком</a:t>
            </a:r>
          </a:p>
        </p:txBody>
      </p:sp>
      <p:sp>
        <p:nvSpPr>
          <p:cNvPr id="60423" name="TextBox 2"/>
          <p:cNvSpPr txBox="1">
            <a:spLocks noChangeArrowheads="1"/>
          </p:cNvSpPr>
          <p:nvPr/>
        </p:nvSpPr>
        <p:spPr bwMode="auto">
          <a:xfrm>
            <a:off x="5032375" y="4448175"/>
            <a:ext cx="4606925" cy="2322513"/>
          </a:xfrm>
          <a:prstGeom prst="rect">
            <a:avLst/>
          </a:prstGeom>
          <a:noFill/>
          <a:ln w="9525">
            <a:noFill/>
            <a:miter lim="800000"/>
            <a:headEnd/>
            <a:tailEnd/>
          </a:ln>
        </p:spPr>
        <p:txBody>
          <a:bodyPr>
            <a:spAutoFit/>
          </a:bodyPr>
          <a:lstStyle/>
          <a:p>
            <a:r>
              <a:rPr lang="ru-RU" sz="1600">
                <a:solidFill>
                  <a:srgbClr val="FF0000"/>
                </a:solidFill>
                <a:latin typeface="Times New Roman" pitchFamily="18" charset="0"/>
                <a:cs typeface="Times New Roman" pitchFamily="18" charset="0"/>
              </a:rPr>
              <a:t>Документы для назначения (или продолжения выплаты) пособия по  уходу за ребенком до 1,5 лет или реестр сведений представляются в отделение Фонда один раз.</a:t>
            </a:r>
            <a:r>
              <a:rPr lang="ru-RU" sz="1600">
                <a:solidFill>
                  <a:srgbClr val="002060"/>
                </a:solidFill>
                <a:latin typeface="Times New Roman" pitchFamily="18" charset="0"/>
                <a:cs typeface="Times New Roman" pitchFamily="18" charset="0"/>
              </a:rPr>
              <a:t> В дальнейшем, страхователь представляет в отделение Фонда только информацию, которая влияет  на выплату пособия (сведения о выходе на работу, о прекращении отпуска, смерти ребенка и т.д.). </a:t>
            </a:r>
          </a:p>
          <a:p>
            <a:endParaRPr lang="ru-RU"/>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417513" y="1447800"/>
            <a:ext cx="9155112" cy="4894263"/>
          </a:xfrm>
          <a:prstGeom prst="rect">
            <a:avLst/>
          </a:prstGeom>
        </p:spPr>
        <p:txBody>
          <a:bodyPr>
            <a:spAutoFit/>
          </a:bodyPr>
          <a:lstStyle/>
          <a:p>
            <a:pPr algn="ctr">
              <a:defRPr/>
            </a:pPr>
            <a:r>
              <a:rPr lang="ru-RU" sz="2400" b="1" dirty="0">
                <a:solidFill>
                  <a:schemeClr val="tx2">
                    <a:lumMod val="60000"/>
                    <a:lumOff val="40000"/>
                  </a:schemeClr>
                </a:solidFill>
                <a:latin typeface="Times New Roman" pitchFamily="18" charset="0"/>
                <a:cs typeface="Times New Roman" pitchFamily="18" charset="0"/>
              </a:rPr>
              <a:t>Суммы пособий излишне выплаченные работнику (застрахованному лицу), а также расходы, излишне понесенные страховщиком подлежат возмещению в случае: </a:t>
            </a:r>
          </a:p>
          <a:p>
            <a:pPr algn="ctr">
              <a:defRPr/>
            </a:pPr>
            <a:endParaRPr lang="ru-RU" sz="2400" dirty="0">
              <a:solidFill>
                <a:srgbClr val="002060"/>
              </a:solidFill>
              <a:latin typeface="Times New Roman" pitchFamily="18" charset="0"/>
              <a:cs typeface="Times New Roman" pitchFamily="18" charset="0"/>
            </a:endParaRPr>
          </a:p>
          <a:p>
            <a:pPr marL="342900" indent="-342900">
              <a:buFontTx/>
              <a:buChar char="-"/>
              <a:defRPr/>
            </a:pPr>
            <a:r>
              <a:rPr lang="ru-RU" sz="2400" dirty="0">
                <a:solidFill>
                  <a:srgbClr val="002060"/>
                </a:solidFill>
                <a:latin typeface="Times New Roman" pitchFamily="18" charset="0"/>
                <a:cs typeface="Times New Roman" pitchFamily="18" charset="0"/>
              </a:rPr>
              <a:t>представление документов с заведомо неверными сведениями, в том числе справки (справок) о сумме заработка, из которого исчисляются указанные пособия, </a:t>
            </a:r>
          </a:p>
          <a:p>
            <a:pPr marL="342900" indent="-342900">
              <a:buFontTx/>
              <a:buChar char="-"/>
              <a:defRPr/>
            </a:pPr>
            <a:endParaRPr lang="ru-RU" sz="2400" dirty="0">
              <a:solidFill>
                <a:srgbClr val="002060"/>
              </a:solidFill>
              <a:latin typeface="Times New Roman" pitchFamily="18" charset="0"/>
              <a:cs typeface="Times New Roman" pitchFamily="18" charset="0"/>
            </a:endParaRPr>
          </a:p>
          <a:p>
            <a:pPr marL="342900" indent="-342900">
              <a:buFontTx/>
              <a:buChar char="-"/>
              <a:defRPr/>
            </a:pPr>
            <a:r>
              <a:rPr lang="ru-RU" sz="2400" dirty="0">
                <a:solidFill>
                  <a:srgbClr val="002060"/>
                </a:solidFill>
                <a:latin typeface="Times New Roman" pitchFamily="18" charset="0"/>
                <a:cs typeface="Times New Roman" pitchFamily="18" charset="0"/>
              </a:rPr>
              <a:t>сокрытие данных, влияющих на получение пособия и его размер,</a:t>
            </a:r>
          </a:p>
          <a:p>
            <a:pPr marL="342900" indent="-342900">
              <a:buFontTx/>
              <a:buChar char="-"/>
              <a:defRPr/>
            </a:pPr>
            <a:endParaRPr lang="ru-RU" sz="2400" dirty="0">
              <a:solidFill>
                <a:srgbClr val="002060"/>
              </a:solidFill>
              <a:latin typeface="Times New Roman" pitchFamily="18" charset="0"/>
              <a:cs typeface="Times New Roman" pitchFamily="18" charset="0"/>
            </a:endParaRPr>
          </a:p>
          <a:p>
            <a:pPr marL="342900" indent="-342900">
              <a:buFontTx/>
              <a:buChar char="-"/>
              <a:defRPr/>
            </a:pPr>
            <a:r>
              <a:rPr lang="ru-RU" sz="2400" dirty="0">
                <a:solidFill>
                  <a:srgbClr val="002060"/>
                </a:solidFill>
                <a:latin typeface="Times New Roman" pitchFamily="18" charset="0"/>
                <a:cs typeface="Times New Roman" pitchFamily="18" charset="0"/>
              </a:rPr>
              <a:t>недостоверностью представленных страхователем сведений</a:t>
            </a:r>
          </a:p>
          <a:p>
            <a:pPr marL="342900" indent="-342900">
              <a:buFontTx/>
              <a:buChar char="-"/>
              <a:defRPr/>
            </a:pPr>
            <a:endParaRPr lang="ru-RU" sz="2400" dirty="0">
              <a:solidFill>
                <a:srgbClr val="002060"/>
              </a:solidFill>
              <a:latin typeface="Times New Roman" pitchFamily="18" charset="0"/>
              <a:cs typeface="Times New Roman" pitchFamily="18" charset="0"/>
            </a:endParaRPr>
          </a:p>
          <a:p>
            <a:pPr marL="342900" indent="-342900">
              <a:buFontTx/>
              <a:buChar char="-"/>
              <a:defRPr/>
            </a:pPr>
            <a:r>
              <a:rPr lang="ru-RU" sz="2400" dirty="0">
                <a:solidFill>
                  <a:srgbClr val="002060"/>
                </a:solidFill>
                <a:latin typeface="Times New Roman" pitchFamily="18" charset="0"/>
                <a:cs typeface="Times New Roman" pitchFamily="18" charset="0"/>
              </a:rPr>
              <a:t> другие случаи. </a:t>
            </a:r>
          </a:p>
        </p:txBody>
      </p:sp>
      <p:pic>
        <p:nvPicPr>
          <p:cNvPr id="62466" name="Рисунок 8"/>
          <p:cNvPicPr>
            <a:picLocks noChangeAspect="1"/>
          </p:cNvPicPr>
          <p:nvPr/>
        </p:nvPicPr>
        <p:blipFill>
          <a:blip r:embed="rId2"/>
          <a:srcRect/>
          <a:stretch>
            <a:fillRect/>
          </a:stretch>
        </p:blipFill>
        <p:spPr bwMode="auto">
          <a:xfrm>
            <a:off x="0" y="20638"/>
            <a:ext cx="836613" cy="655637"/>
          </a:xfrm>
          <a:prstGeom prst="rect">
            <a:avLst/>
          </a:prstGeom>
          <a:noFill/>
          <a:ln w="9525">
            <a:noFill/>
            <a:miter lim="800000"/>
            <a:headEnd/>
            <a:tailEnd/>
          </a:ln>
        </p:spPr>
      </p:pic>
      <p:sp>
        <p:nvSpPr>
          <p:cNvPr id="62467" name="Заголовок 1"/>
          <p:cNvSpPr>
            <a:spLocks noGrp="1"/>
          </p:cNvSpPr>
          <p:nvPr>
            <p:ph type="title"/>
          </p:nvPr>
        </p:nvSpPr>
        <p:spPr/>
        <p:txBody>
          <a:bodyPr/>
          <a:lstStyle/>
          <a:p>
            <a:pPr algn="l"/>
            <a:r>
              <a:rPr lang="ru-RU" b="1" smtClean="0">
                <a:solidFill>
                  <a:srgbClr val="FF0000"/>
                </a:solidFill>
              </a:rPr>
              <a:t>Важно</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646113" y="474663"/>
            <a:ext cx="8864600" cy="5608637"/>
          </a:xfrm>
          <a:prstGeom prst="rect">
            <a:avLst/>
          </a:prstGeom>
          <a:noFill/>
          <a:ln w="9525">
            <a:noFill/>
            <a:miter lim="800000"/>
            <a:headEnd/>
            <a:tailEnd/>
          </a:ln>
        </p:spPr>
        <p:txBody>
          <a:bodyPr>
            <a:spAutoFit/>
          </a:bodyPr>
          <a:lstStyle/>
          <a:p>
            <a:pPr algn="ctr"/>
            <a:r>
              <a:rPr lang="ru-RU" sz="4400">
                <a:solidFill>
                  <a:srgbClr val="003300"/>
                </a:solidFill>
                <a:latin typeface="Times New Roman" pitchFamily="18" charset="0"/>
                <a:cs typeface="Times New Roman" pitchFamily="18" charset="0"/>
              </a:rPr>
              <a:t>Налоговый Кодекс РФ</a:t>
            </a:r>
            <a:r>
              <a:rPr lang="ru-RU" sz="5400">
                <a:solidFill>
                  <a:srgbClr val="003300"/>
                </a:solidFill>
                <a:latin typeface="Times New Roman" pitchFamily="18" charset="0"/>
                <a:cs typeface="Times New Roman" pitchFamily="18" charset="0"/>
              </a:rPr>
              <a:t>   </a:t>
            </a:r>
          </a:p>
          <a:p>
            <a:pPr algn="ctr"/>
            <a:r>
              <a:rPr lang="ru-RU" sz="4800">
                <a:solidFill>
                  <a:srgbClr val="003300"/>
                </a:solidFill>
                <a:latin typeface="Times New Roman" pitchFamily="18" charset="0"/>
                <a:cs typeface="Times New Roman" pitchFamily="18" charset="0"/>
              </a:rPr>
              <a:t> </a:t>
            </a:r>
            <a:r>
              <a:rPr lang="ru-RU" sz="4000">
                <a:latin typeface="Times New Roman" pitchFamily="18" charset="0"/>
                <a:cs typeface="Times New Roman" pitchFamily="18" charset="0"/>
              </a:rPr>
              <a:t>с 1 января 2021 года пункт 9 статьи 431 Налогового Кодекса утратит силу</a:t>
            </a:r>
          </a:p>
          <a:p>
            <a:pPr algn="ctr"/>
            <a:endParaRPr lang="ru-RU" sz="4000" b="1">
              <a:solidFill>
                <a:schemeClr val="hlink"/>
              </a:solidFill>
              <a:latin typeface="Times New Roman" pitchFamily="18" charset="0"/>
              <a:cs typeface="Times New Roman" pitchFamily="18" charset="0"/>
            </a:endParaRPr>
          </a:p>
          <a:p>
            <a:pPr algn="ctr"/>
            <a:r>
              <a:rPr lang="ru-RU" sz="3200">
                <a:solidFill>
                  <a:schemeClr val="hlink"/>
                </a:solidFill>
                <a:latin typeface="Times New Roman" pitchFamily="18" charset="0"/>
                <a:cs typeface="Times New Roman" pitchFamily="18" charset="0"/>
              </a:rPr>
              <a:t>С </a:t>
            </a:r>
            <a:r>
              <a:rPr lang="ru-RU" sz="3200" b="1">
                <a:solidFill>
                  <a:schemeClr val="hlink"/>
                </a:solidFill>
                <a:latin typeface="Times New Roman" pitchFamily="18" charset="0"/>
                <a:cs typeface="Times New Roman" pitchFamily="18" charset="0"/>
              </a:rPr>
              <a:t>01.01.2021</a:t>
            </a:r>
            <a:r>
              <a:rPr lang="ru-RU" sz="3200">
                <a:solidFill>
                  <a:schemeClr val="hlink"/>
                </a:solidFill>
                <a:latin typeface="Times New Roman" pitchFamily="18" charset="0"/>
                <a:cs typeface="Times New Roman" pitchFamily="18" charset="0"/>
              </a:rPr>
              <a:t>  Свердловская область переходит на «Прямые выплаты».</a:t>
            </a:r>
          </a:p>
          <a:p>
            <a:pPr algn="ctr"/>
            <a:endParaRPr lang="ru-RU" sz="3200" b="1">
              <a:solidFill>
                <a:schemeClr val="hlink"/>
              </a:solidFill>
              <a:latin typeface="Times New Roman" pitchFamily="18" charset="0"/>
              <a:cs typeface="Times New Roman" pitchFamily="18" charset="0"/>
            </a:endParaRPr>
          </a:p>
          <a:p>
            <a:pPr algn="ctr"/>
            <a:r>
              <a:rPr lang="ru-RU" sz="2800" b="1">
                <a:solidFill>
                  <a:schemeClr val="hlink"/>
                </a:solidFill>
                <a:latin typeface="Times New Roman" pitchFamily="18" charset="0"/>
                <a:cs typeface="Times New Roman" pitchFamily="18" charset="0"/>
              </a:rPr>
              <a:t>ВАЖНО! Право выбора «переходить» или «нет» не будет</a:t>
            </a:r>
          </a:p>
          <a:p>
            <a:pPr algn="ctr"/>
            <a:endParaRPr lang="ru-RU" sz="2800" b="1">
              <a:solidFill>
                <a:schemeClr val="hlink"/>
              </a:solidFill>
              <a:latin typeface="Times New Roman" pitchFamily="18" charset="0"/>
              <a:cs typeface="Times New Roman" pitchFamily="18" charset="0"/>
            </a:endParaRPr>
          </a:p>
        </p:txBody>
      </p:sp>
      <p:pic>
        <p:nvPicPr>
          <p:cNvPr id="20482" name="Рисунок 8"/>
          <p:cNvPicPr>
            <a:picLocks noChangeAspect="1"/>
          </p:cNvPicPr>
          <p:nvPr/>
        </p:nvPicPr>
        <p:blipFill>
          <a:blip r:embed="rId2"/>
          <a:srcRect/>
          <a:stretch>
            <a:fillRect/>
          </a:stretch>
        </p:blipFill>
        <p:spPr bwMode="auto">
          <a:xfrm>
            <a:off x="11113" y="0"/>
            <a:ext cx="773112"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2"/>
          <p:cNvSpPr txBox="1">
            <a:spLocks noChangeArrowheads="1"/>
          </p:cNvSpPr>
          <p:nvPr/>
        </p:nvSpPr>
        <p:spPr bwMode="auto">
          <a:xfrm>
            <a:off x="763588" y="608013"/>
            <a:ext cx="8932862" cy="823912"/>
          </a:xfrm>
          <a:prstGeom prst="rect">
            <a:avLst/>
          </a:prstGeom>
          <a:noFill/>
          <a:ln w="9525">
            <a:noFill/>
            <a:miter lim="800000"/>
            <a:headEnd/>
            <a:tailEnd/>
          </a:ln>
        </p:spPr>
        <p:txBody>
          <a:bodyPr>
            <a:spAutoFit/>
          </a:bodyPr>
          <a:lstStyle/>
          <a:p>
            <a:pPr algn="ctr" eaLnBrk="0" hangingPunct="0"/>
            <a:endParaRPr lang="ru-RU" altLang="ru-RU" sz="2000" b="1">
              <a:solidFill>
                <a:srgbClr val="FF0000"/>
              </a:solidFill>
              <a:latin typeface="Calibri" pitchFamily="34" charset="0"/>
            </a:endParaRPr>
          </a:p>
          <a:p>
            <a:pPr algn="ctr" eaLnBrk="0" hangingPunct="0"/>
            <a:r>
              <a:rPr lang="ru-RU" altLang="ru-RU" sz="2800" b="1">
                <a:latin typeface="Times New Roman" pitchFamily="18" charset="0"/>
              </a:rPr>
              <a:t>АДМИНИСТРАТИВНАЯ</a:t>
            </a:r>
            <a:r>
              <a:rPr lang="ru-RU" altLang="ru-RU" sz="2800" b="1">
                <a:latin typeface="Verdana" pitchFamily="34" charset="0"/>
              </a:rPr>
              <a:t> ОТВЕТСТВЕННОСТЬ</a:t>
            </a:r>
          </a:p>
        </p:txBody>
      </p:sp>
      <p:sp>
        <p:nvSpPr>
          <p:cNvPr id="63490" name="TextBox 17"/>
          <p:cNvSpPr txBox="1">
            <a:spLocks noChangeArrowheads="1"/>
          </p:cNvSpPr>
          <p:nvPr/>
        </p:nvSpPr>
        <p:spPr bwMode="auto">
          <a:xfrm>
            <a:off x="387350" y="1704975"/>
            <a:ext cx="9432925" cy="4267200"/>
          </a:xfrm>
          <a:prstGeom prst="rect">
            <a:avLst/>
          </a:prstGeom>
          <a:noFill/>
          <a:ln w="9525">
            <a:noFill/>
            <a:miter lim="800000"/>
            <a:headEnd/>
            <a:tailEnd/>
          </a:ln>
        </p:spPr>
        <p:txBody>
          <a:bodyPr>
            <a:spAutoFit/>
          </a:bodyPr>
          <a:lstStyle/>
          <a:p>
            <a:pPr algn="ctr"/>
            <a:r>
              <a:rPr lang="ru-RU" altLang="ru-RU" sz="2000" b="1">
                <a:latin typeface="Times New Roman" pitchFamily="18" charset="0"/>
                <a:cs typeface="Times New Roman" pitchFamily="18" charset="0"/>
              </a:rPr>
              <a:t>Часть 4 ст. 15.33 КоАП</a:t>
            </a:r>
          </a:p>
          <a:p>
            <a:pPr algn="just"/>
            <a:r>
              <a:rPr lang="ru-RU" altLang="ru-RU" sz="2000">
                <a:solidFill>
                  <a:srgbClr val="002060"/>
                </a:solidFill>
                <a:latin typeface="Times New Roman" pitchFamily="18" charset="0"/>
                <a:cs typeface="Times New Roman" pitchFamily="18" charset="0"/>
              </a:rPr>
              <a:t>        </a:t>
            </a:r>
            <a:r>
              <a:rPr lang="ru-RU" altLang="ru-RU" sz="2000">
                <a:solidFill>
                  <a:schemeClr val="hlink"/>
                </a:solidFill>
                <a:latin typeface="Times New Roman" pitchFamily="18" charset="0"/>
                <a:cs typeface="Times New Roman" pitchFamily="18" charset="0"/>
              </a:rPr>
              <a:t>Непредставление в установленный законодательством Российской Федерации о страховых взносах срок либо отказ от представления в орган государственного внебюджетного фонда, осуществляющий контроль за правильностью выплаты обязательного страхового обеспечения по обязательному социальному страхованию на случай временной нетрудоспособности и в связи с материнством, а также его должностным лицам оформленных в установленном порядке документов и (или) иных сведений, необходимых для осуществления контроля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 а равно представление таких сведений в неполном объеме или искаженном виде –</a:t>
            </a:r>
            <a:r>
              <a:rPr lang="ru-RU" altLang="ru-RU" sz="2000">
                <a:solidFill>
                  <a:srgbClr val="002060"/>
                </a:solidFill>
                <a:latin typeface="Times New Roman" pitchFamily="18" charset="0"/>
                <a:cs typeface="Times New Roman" pitchFamily="18" charset="0"/>
              </a:rPr>
              <a:t> </a:t>
            </a:r>
          </a:p>
          <a:p>
            <a:pPr algn="ctr"/>
            <a:r>
              <a:rPr lang="ru-RU" altLang="ru-RU" sz="2000" b="1">
                <a:solidFill>
                  <a:srgbClr val="FF0000"/>
                </a:solidFill>
                <a:latin typeface="Times New Roman" pitchFamily="18" charset="0"/>
                <a:cs typeface="Times New Roman" pitchFamily="18" charset="0"/>
              </a:rPr>
              <a:t>влечет наложение административного штрафа на должностных лиц в размере от 300 до 500 рублей</a:t>
            </a:r>
          </a:p>
          <a:p>
            <a:pPr eaLnBrk="0" hangingPunct="0"/>
            <a:endParaRPr lang="ru-RU" altLang="ru-RU" sz="1400">
              <a:latin typeface="Calibri" pitchFamily="34" charset="0"/>
            </a:endParaRPr>
          </a:p>
        </p:txBody>
      </p:sp>
      <p:pic>
        <p:nvPicPr>
          <p:cNvPr id="63491" name="Рисунок 8"/>
          <p:cNvPicPr>
            <a:picLocks noChangeAspect="1"/>
          </p:cNvPicPr>
          <p:nvPr/>
        </p:nvPicPr>
        <p:blipFill>
          <a:blip r:embed="rId3"/>
          <a:srcRect/>
          <a:stretch>
            <a:fillRect/>
          </a:stretch>
        </p:blipFill>
        <p:spPr bwMode="auto">
          <a:xfrm>
            <a:off x="11113" y="14288"/>
            <a:ext cx="752475" cy="5953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2"/>
          <p:cNvSpPr txBox="1">
            <a:spLocks noChangeArrowheads="1"/>
          </p:cNvSpPr>
          <p:nvPr/>
        </p:nvSpPr>
        <p:spPr bwMode="auto">
          <a:xfrm>
            <a:off x="741363" y="104775"/>
            <a:ext cx="8932862" cy="1127125"/>
          </a:xfrm>
          <a:prstGeom prst="rect">
            <a:avLst/>
          </a:prstGeom>
          <a:noFill/>
          <a:ln w="9525">
            <a:noFill/>
            <a:miter lim="800000"/>
            <a:headEnd/>
            <a:tailEnd/>
          </a:ln>
        </p:spPr>
        <p:txBody>
          <a:bodyPr>
            <a:spAutoFit/>
          </a:bodyPr>
          <a:lstStyle/>
          <a:p>
            <a:pPr algn="ctr" eaLnBrk="0" hangingPunct="0">
              <a:buFont typeface="Arial" charset="0"/>
              <a:buNone/>
            </a:pPr>
            <a:endParaRPr kumimoji="1" lang="ru-RU" altLang="ru-RU" sz="2400" b="1">
              <a:latin typeface="Times New Roman" pitchFamily="18" charset="0"/>
              <a:cs typeface="Times New Roman" pitchFamily="18" charset="0"/>
            </a:endParaRPr>
          </a:p>
          <a:p>
            <a:pPr algn="ctr" eaLnBrk="0" hangingPunct="0">
              <a:buFont typeface="Arial" charset="0"/>
              <a:buNone/>
            </a:pPr>
            <a:r>
              <a:rPr kumimoji="1" lang="ru-RU" altLang="ru-RU" sz="2400" b="1">
                <a:latin typeface="Times New Roman" pitchFamily="18" charset="0"/>
                <a:cs typeface="Times New Roman" pitchFamily="18" charset="0"/>
              </a:rPr>
              <a:t>ОТВЕТСТВЕННОСТЬ</a:t>
            </a:r>
            <a:r>
              <a:rPr kumimoji="1" lang="en-US" altLang="ru-RU" sz="2400" b="1">
                <a:latin typeface="Times New Roman" pitchFamily="18" charset="0"/>
                <a:cs typeface="Times New Roman" pitchFamily="18" charset="0"/>
              </a:rPr>
              <a:t> </a:t>
            </a:r>
            <a:r>
              <a:rPr kumimoji="1" lang="ru-RU" altLang="ru-RU" sz="2400" b="1">
                <a:latin typeface="Times New Roman" pitchFamily="18" charset="0"/>
                <a:cs typeface="Times New Roman" pitchFamily="18" charset="0"/>
              </a:rPr>
              <a:t>СТРАХОВАТЕЛЯ</a:t>
            </a:r>
          </a:p>
          <a:p>
            <a:pPr algn="ctr" eaLnBrk="0" hangingPunct="0"/>
            <a:endParaRPr lang="ru-RU" altLang="ru-RU" sz="2000" b="1">
              <a:solidFill>
                <a:srgbClr val="FF0000"/>
              </a:solidFill>
              <a:latin typeface="Calibri" pitchFamily="34" charset="0"/>
              <a:cs typeface="Times New Roman" pitchFamily="18" charset="0"/>
            </a:endParaRPr>
          </a:p>
        </p:txBody>
      </p:sp>
      <p:sp>
        <p:nvSpPr>
          <p:cNvPr id="65538" name="Прямоугольник 13"/>
          <p:cNvSpPr>
            <a:spLocks noChangeArrowheads="1"/>
          </p:cNvSpPr>
          <p:nvPr/>
        </p:nvSpPr>
        <p:spPr bwMode="auto">
          <a:xfrm>
            <a:off x="96838" y="1123950"/>
            <a:ext cx="9894887" cy="5262563"/>
          </a:xfrm>
          <a:prstGeom prst="rect">
            <a:avLst/>
          </a:prstGeom>
          <a:noFill/>
          <a:ln w="9525">
            <a:solidFill>
              <a:schemeClr val="bg1"/>
            </a:solidFill>
            <a:miter lim="800000"/>
            <a:headEnd/>
            <a:tailEnd/>
          </a:ln>
        </p:spPr>
        <p:txBody>
          <a:bodyPr>
            <a:spAutoFit/>
          </a:bodyPr>
          <a:lstStyle/>
          <a:p>
            <a:pPr algn="ctr"/>
            <a:r>
              <a:rPr kumimoji="1" lang="ru-RU" sz="2400">
                <a:latin typeface="Times New Roman" pitchFamily="18" charset="0"/>
                <a:cs typeface="Times New Roman" pitchFamily="18" charset="0"/>
              </a:rPr>
              <a:t> </a:t>
            </a:r>
            <a:r>
              <a:rPr kumimoji="1" lang="ru-RU" sz="2400">
                <a:solidFill>
                  <a:schemeClr val="hlink"/>
                </a:solidFill>
                <a:latin typeface="Times New Roman" pitchFamily="18" charset="0"/>
                <a:cs typeface="Times New Roman" pitchFamily="18" charset="0"/>
              </a:rPr>
              <a:t>За непредставление (за несвоевременное представление) документов, недостоверность либо сокрытие сведений, влияющих на право получения застрахованным лицом соответствующего вида пособия или исчисление его размера, излишне понесенные страховщиком в связи с сокрытием или недостоверностью представленных страхователем указанных сведений, подлежат возмещению страхователем в соответствии с законодательством Российской Федерации.</a:t>
            </a:r>
          </a:p>
          <a:p>
            <a:pPr algn="ctr" eaLnBrk="0" hangingPunct="0"/>
            <a:r>
              <a:rPr lang="ru-RU" altLang="ru-RU" sz="2800" b="1">
                <a:solidFill>
                  <a:schemeClr val="hlink"/>
                </a:solidFill>
                <a:latin typeface="Times New Roman" pitchFamily="18" charset="0"/>
                <a:cs typeface="Times New Roman" pitchFamily="18" charset="0"/>
              </a:rPr>
              <a:t>(п.16 Постановление Правительства РФ </a:t>
            </a:r>
          </a:p>
          <a:p>
            <a:pPr algn="ctr" eaLnBrk="0" hangingPunct="0"/>
            <a:r>
              <a:rPr lang="ru-RU" altLang="ru-RU" sz="2800" b="1">
                <a:solidFill>
                  <a:schemeClr val="hlink"/>
                </a:solidFill>
                <a:latin typeface="Times New Roman" pitchFamily="18" charset="0"/>
                <a:cs typeface="Times New Roman" pitchFamily="18" charset="0"/>
              </a:rPr>
              <a:t>от 21.04.2011 № 294)</a:t>
            </a:r>
          </a:p>
          <a:p>
            <a:pPr algn="ctr" eaLnBrk="0" hangingPunct="0"/>
            <a:endParaRPr lang="ru-RU" altLang="ru-RU" sz="2800" b="1">
              <a:solidFill>
                <a:schemeClr val="hlink"/>
              </a:solidFill>
              <a:latin typeface="Times New Roman" pitchFamily="18" charset="0"/>
              <a:cs typeface="Times New Roman" pitchFamily="18" charset="0"/>
            </a:endParaRPr>
          </a:p>
          <a:p>
            <a:pPr algn="ctr" eaLnBrk="0" hangingPunct="0"/>
            <a:r>
              <a:rPr lang="ru-RU" altLang="ru-RU" sz="2800" b="1">
                <a:solidFill>
                  <a:srgbClr val="FF0000"/>
                </a:solidFill>
                <a:latin typeface="Times New Roman" pitchFamily="18" charset="0"/>
                <a:cs typeface="Times New Roman" pitchFamily="18" charset="0"/>
              </a:rPr>
              <a:t>КОНТРОЛЬ</a:t>
            </a:r>
          </a:p>
          <a:p>
            <a:pPr algn="ctr" eaLnBrk="0" hangingPunct="0"/>
            <a:r>
              <a:rPr lang="ru-RU" altLang="ru-RU" sz="2800" b="1">
                <a:latin typeface="Times New Roman" pitchFamily="18" charset="0"/>
                <a:cs typeface="Times New Roman" pitchFamily="18" charset="0"/>
              </a:rPr>
              <a:t>За полнотой и достоверностью сведений осуществляют территориальные органы Фонда в установленном порядке</a:t>
            </a:r>
          </a:p>
        </p:txBody>
      </p:sp>
      <p:pic>
        <p:nvPicPr>
          <p:cNvPr id="65539" name="Рисунок 8"/>
          <p:cNvPicPr>
            <a:picLocks noChangeAspect="1"/>
          </p:cNvPicPr>
          <p:nvPr/>
        </p:nvPicPr>
        <p:blipFill>
          <a:blip r:embed="rId3"/>
          <a:srcRect/>
          <a:stretch>
            <a:fillRect/>
          </a:stretch>
        </p:blipFill>
        <p:spPr bwMode="auto">
          <a:xfrm>
            <a:off x="11113" y="14288"/>
            <a:ext cx="752475" cy="585787"/>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1"/>
          <p:cNvSpPr txBox="1">
            <a:spLocks noChangeArrowheads="1"/>
          </p:cNvSpPr>
          <p:nvPr/>
        </p:nvSpPr>
        <p:spPr bwMode="auto">
          <a:xfrm>
            <a:off x="584200" y="774700"/>
            <a:ext cx="8890000" cy="3749675"/>
          </a:xfrm>
          <a:prstGeom prst="rect">
            <a:avLst/>
          </a:prstGeom>
          <a:noFill/>
          <a:ln w="9525">
            <a:noFill/>
            <a:miter lim="800000"/>
            <a:headEnd/>
            <a:tailEnd/>
          </a:ln>
        </p:spPr>
        <p:txBody>
          <a:bodyPr>
            <a:spAutoFit/>
          </a:bodyPr>
          <a:lstStyle/>
          <a:p>
            <a:pPr algn="ctr" eaLnBrk="0" hangingPunct="0"/>
            <a:r>
              <a:rPr lang="ru-RU" altLang="ru-RU" sz="4000">
                <a:latin typeface="Times New Roman" pitchFamily="18" charset="0"/>
                <a:cs typeface="Times New Roman" pitchFamily="18" charset="0"/>
              </a:rPr>
              <a:t>Обеспечить техническую готовность к передаче электронных реестров сведений, необходимых для назначения и выплаты пособия, с помощью программного обеспечения (СБИС, 1 С, Контур, Парус и др.)</a:t>
            </a:r>
          </a:p>
        </p:txBody>
      </p:sp>
      <p:sp>
        <p:nvSpPr>
          <p:cNvPr id="3" name="Овал 2"/>
          <p:cNvSpPr/>
          <p:nvPr/>
        </p:nvSpPr>
        <p:spPr>
          <a:xfrm>
            <a:off x="61913" y="4714875"/>
            <a:ext cx="701675" cy="611188"/>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14" name="Овал 13"/>
          <p:cNvSpPr/>
          <p:nvPr/>
        </p:nvSpPr>
        <p:spPr>
          <a:xfrm>
            <a:off x="4286250" y="5995988"/>
            <a:ext cx="604838" cy="523875"/>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15" name="Овал 14"/>
          <p:cNvSpPr/>
          <p:nvPr/>
        </p:nvSpPr>
        <p:spPr>
          <a:xfrm>
            <a:off x="8618538" y="5084763"/>
            <a:ext cx="703262" cy="58896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16" name="Овал 15"/>
          <p:cNvSpPr/>
          <p:nvPr/>
        </p:nvSpPr>
        <p:spPr>
          <a:xfrm>
            <a:off x="1766888" y="5673725"/>
            <a:ext cx="755650" cy="708025"/>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17" name="Овал 16"/>
          <p:cNvSpPr/>
          <p:nvPr/>
        </p:nvSpPr>
        <p:spPr>
          <a:xfrm>
            <a:off x="6435725" y="5938838"/>
            <a:ext cx="803275" cy="611187"/>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pic>
        <p:nvPicPr>
          <p:cNvPr id="67591" name="Рисунок 3"/>
          <p:cNvPicPr>
            <a:picLocks noChangeAspect="1"/>
          </p:cNvPicPr>
          <p:nvPr/>
        </p:nvPicPr>
        <p:blipFill>
          <a:blip r:embed="rId2"/>
          <a:srcRect/>
          <a:stretch>
            <a:fillRect/>
          </a:stretch>
        </p:blipFill>
        <p:spPr bwMode="auto">
          <a:xfrm>
            <a:off x="236538" y="4865688"/>
            <a:ext cx="479425" cy="309562"/>
          </a:xfrm>
          <a:prstGeom prst="rect">
            <a:avLst/>
          </a:prstGeom>
          <a:noFill/>
          <a:ln w="9525">
            <a:noFill/>
            <a:miter lim="800000"/>
            <a:headEnd/>
            <a:tailEnd/>
          </a:ln>
        </p:spPr>
      </p:pic>
      <p:pic>
        <p:nvPicPr>
          <p:cNvPr id="67592" name="Picture 6" descr="Картинки по запросу парус компания"/>
          <p:cNvPicPr>
            <a:picLocks noChangeAspect="1" noChangeArrowheads="1"/>
          </p:cNvPicPr>
          <p:nvPr/>
        </p:nvPicPr>
        <p:blipFill>
          <a:blip r:embed="rId3"/>
          <a:srcRect l="24899" r="5069" b="22214"/>
          <a:stretch>
            <a:fillRect/>
          </a:stretch>
        </p:blipFill>
        <p:spPr bwMode="auto">
          <a:xfrm>
            <a:off x="4413250" y="6027738"/>
            <a:ext cx="350838" cy="454025"/>
          </a:xfrm>
          <a:prstGeom prst="rect">
            <a:avLst/>
          </a:prstGeom>
          <a:noFill/>
          <a:ln w="9525">
            <a:noFill/>
            <a:miter lim="800000"/>
            <a:headEnd/>
            <a:tailEnd/>
          </a:ln>
        </p:spPr>
      </p:pic>
      <p:pic>
        <p:nvPicPr>
          <p:cNvPr id="67593" name="Picture 8" descr="Картинки по запросу скб контур"/>
          <p:cNvPicPr>
            <a:picLocks noChangeAspect="1" noChangeArrowheads="1"/>
          </p:cNvPicPr>
          <p:nvPr/>
        </p:nvPicPr>
        <p:blipFill>
          <a:blip r:embed="rId4"/>
          <a:srcRect l="33347" t="23940" r="33041" b="41177"/>
          <a:stretch>
            <a:fillRect/>
          </a:stretch>
        </p:blipFill>
        <p:spPr bwMode="auto">
          <a:xfrm>
            <a:off x="8734425" y="5191125"/>
            <a:ext cx="469900" cy="434975"/>
          </a:xfrm>
          <a:prstGeom prst="rect">
            <a:avLst/>
          </a:prstGeom>
          <a:noFill/>
          <a:ln w="9525">
            <a:noFill/>
            <a:miter lim="800000"/>
            <a:headEnd/>
            <a:tailEnd/>
          </a:ln>
        </p:spPr>
      </p:pic>
      <p:pic>
        <p:nvPicPr>
          <p:cNvPr id="67594" name="Picture 2" descr="Картинки по запросу сбис"/>
          <p:cNvPicPr>
            <a:picLocks noChangeAspect="1" noChangeArrowheads="1"/>
          </p:cNvPicPr>
          <p:nvPr/>
        </p:nvPicPr>
        <p:blipFill>
          <a:blip r:embed="rId5"/>
          <a:srcRect l="21423" t="2856" r="26547" b="24258"/>
          <a:stretch>
            <a:fillRect/>
          </a:stretch>
        </p:blipFill>
        <p:spPr bwMode="auto">
          <a:xfrm>
            <a:off x="1914525" y="5795963"/>
            <a:ext cx="460375" cy="461962"/>
          </a:xfrm>
          <a:prstGeom prst="rect">
            <a:avLst/>
          </a:prstGeom>
          <a:noFill/>
          <a:ln w="9525">
            <a:noFill/>
            <a:miter lim="800000"/>
            <a:headEnd/>
            <a:tailEnd/>
          </a:ln>
        </p:spPr>
      </p:pic>
      <p:pic>
        <p:nvPicPr>
          <p:cNvPr id="67595" name="Picture 2" descr="ÐÐ°ÑÑÐ¸Ð½ÐºÐ¸ Ð¿Ð¾ Ð·Ð°Ð¿ÑÐ¾ÑÑ ÑÐºÐ·-rjvgfc"/>
          <p:cNvPicPr>
            <a:picLocks noChangeAspect="1" noChangeArrowheads="1"/>
          </p:cNvPicPr>
          <p:nvPr/>
        </p:nvPicPr>
        <p:blipFill>
          <a:blip r:embed="rId6"/>
          <a:srcRect t="34244" b="34157"/>
          <a:stretch>
            <a:fillRect/>
          </a:stretch>
        </p:blipFill>
        <p:spPr bwMode="auto">
          <a:xfrm>
            <a:off x="6551613" y="6153150"/>
            <a:ext cx="627062" cy="182563"/>
          </a:xfrm>
          <a:prstGeom prst="rect">
            <a:avLst/>
          </a:prstGeom>
          <a:noFill/>
          <a:ln w="9525">
            <a:noFill/>
            <a:miter lim="800000"/>
            <a:headEnd/>
            <a:tailEnd/>
          </a:ln>
        </p:spPr>
      </p:pic>
      <p:pic>
        <p:nvPicPr>
          <p:cNvPr id="67596" name="Рисунок 8"/>
          <p:cNvPicPr>
            <a:picLocks noChangeAspect="1"/>
          </p:cNvPicPr>
          <p:nvPr/>
        </p:nvPicPr>
        <p:blipFill>
          <a:blip r:embed="rId7"/>
          <a:srcRect/>
          <a:stretch>
            <a:fillRect/>
          </a:stretch>
        </p:blipFill>
        <p:spPr bwMode="auto">
          <a:xfrm>
            <a:off x="11113" y="14288"/>
            <a:ext cx="752475" cy="66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Рисунок 12"/>
          <p:cNvPicPr>
            <a:picLocks noChangeAspect="1"/>
          </p:cNvPicPr>
          <p:nvPr/>
        </p:nvPicPr>
        <p:blipFill>
          <a:blip r:embed="rId3"/>
          <a:srcRect/>
          <a:stretch>
            <a:fillRect/>
          </a:stretch>
        </p:blipFill>
        <p:spPr bwMode="auto">
          <a:xfrm>
            <a:off x="6743700" y="1071563"/>
            <a:ext cx="2886075" cy="1981200"/>
          </a:xfrm>
          <a:prstGeom prst="rect">
            <a:avLst/>
          </a:prstGeom>
          <a:noFill/>
          <a:ln w="9525">
            <a:noFill/>
            <a:miter lim="800000"/>
            <a:headEnd/>
            <a:tailEnd/>
          </a:ln>
        </p:spPr>
      </p:pic>
      <p:sp>
        <p:nvSpPr>
          <p:cNvPr id="18" name="Стрелка вправо 17">
            <a:extLst/>
          </p:cNvPr>
          <p:cNvSpPr/>
          <p:nvPr/>
        </p:nvSpPr>
        <p:spPr>
          <a:xfrm>
            <a:off x="4391025" y="1489075"/>
            <a:ext cx="1246188"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pic>
        <p:nvPicPr>
          <p:cNvPr id="68611" name="Рисунок 23"/>
          <p:cNvPicPr>
            <a:picLocks noChangeAspect="1"/>
          </p:cNvPicPr>
          <p:nvPr/>
        </p:nvPicPr>
        <p:blipFill>
          <a:blip r:embed="rId4"/>
          <a:srcRect/>
          <a:stretch>
            <a:fillRect/>
          </a:stretch>
        </p:blipFill>
        <p:spPr bwMode="auto">
          <a:xfrm>
            <a:off x="1784350" y="1114425"/>
            <a:ext cx="1592263" cy="1470025"/>
          </a:xfrm>
          <a:prstGeom prst="rect">
            <a:avLst/>
          </a:prstGeom>
          <a:noFill/>
          <a:ln w="9525">
            <a:noFill/>
            <a:miter lim="800000"/>
            <a:headEnd/>
            <a:tailEnd/>
          </a:ln>
        </p:spPr>
      </p:pic>
      <p:sp>
        <p:nvSpPr>
          <p:cNvPr id="68612" name="Прямоугольник 1"/>
          <p:cNvSpPr>
            <a:spLocks noChangeArrowheads="1"/>
          </p:cNvSpPr>
          <p:nvPr/>
        </p:nvSpPr>
        <p:spPr bwMode="auto">
          <a:xfrm>
            <a:off x="2466975" y="3594100"/>
            <a:ext cx="6992938" cy="1616075"/>
          </a:xfrm>
          <a:prstGeom prst="rect">
            <a:avLst/>
          </a:prstGeom>
          <a:noFill/>
          <a:ln w="9525">
            <a:noFill/>
            <a:miter lim="800000"/>
            <a:headEnd/>
            <a:tailEnd/>
          </a:ln>
        </p:spPr>
        <p:txBody>
          <a:bodyPr>
            <a:spAutoFit/>
          </a:bodyPr>
          <a:lstStyle/>
          <a:p>
            <a:pPr algn="ctr"/>
            <a:r>
              <a:rPr lang="ru-RU" sz="3200">
                <a:latin typeface="Times New Roman" pitchFamily="18" charset="0"/>
                <a:ea typeface="Tahoma" pitchFamily="34" charset="0"/>
                <a:cs typeface="Times New Roman" pitchFamily="18" charset="0"/>
              </a:rPr>
              <a:t>Проверить срок действия усиленной квалифицированной электронно-цифровой подписи.</a:t>
            </a:r>
            <a:r>
              <a:rPr lang="ru-RU" sz="3600">
                <a:latin typeface="Times New Roman" pitchFamily="18" charset="0"/>
                <a:ea typeface="Tahoma" pitchFamily="34" charset="0"/>
                <a:cs typeface="Times New Roman" pitchFamily="18" charset="0"/>
              </a:rPr>
              <a:t> </a:t>
            </a:r>
          </a:p>
        </p:txBody>
      </p:sp>
      <p:sp>
        <p:nvSpPr>
          <p:cNvPr id="3" name="Молния 2"/>
          <p:cNvSpPr/>
          <p:nvPr/>
        </p:nvSpPr>
        <p:spPr>
          <a:xfrm>
            <a:off x="906463" y="4043363"/>
            <a:ext cx="1022350" cy="1049337"/>
          </a:xfrm>
          <a:prstGeom prst="lightningBol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ru-RU">
              <a:solidFill>
                <a:srgbClr val="FF0000"/>
              </a:solidFill>
            </a:endParaRPr>
          </a:p>
        </p:txBody>
      </p:sp>
      <p:pic>
        <p:nvPicPr>
          <p:cNvPr id="68614" name="Рисунок 8"/>
          <p:cNvPicPr>
            <a:picLocks noChangeAspect="1"/>
          </p:cNvPicPr>
          <p:nvPr/>
        </p:nvPicPr>
        <p:blipFill>
          <a:blip r:embed="rId5"/>
          <a:srcRect/>
          <a:stretch>
            <a:fillRect/>
          </a:stretch>
        </p:blipFill>
        <p:spPr bwMode="auto">
          <a:xfrm>
            <a:off x="69850" y="53975"/>
            <a:ext cx="836613"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Рисунок 3"/>
          <p:cNvPicPr>
            <a:picLocks noChangeAspect="1"/>
          </p:cNvPicPr>
          <p:nvPr/>
        </p:nvPicPr>
        <p:blipFill>
          <a:blip r:embed="rId3"/>
          <a:srcRect/>
          <a:stretch>
            <a:fillRect/>
          </a:stretch>
        </p:blipFill>
        <p:spPr bwMode="auto">
          <a:xfrm>
            <a:off x="8024813" y="4868863"/>
            <a:ext cx="2033587" cy="1595437"/>
          </a:xfrm>
          <a:prstGeom prst="rect">
            <a:avLst/>
          </a:prstGeom>
          <a:noFill/>
          <a:ln w="9525">
            <a:noFill/>
            <a:miter lim="800000"/>
            <a:headEnd/>
            <a:tailEnd/>
          </a:ln>
        </p:spPr>
      </p:pic>
      <p:pic>
        <p:nvPicPr>
          <p:cNvPr id="70658" name="Рисунок 8"/>
          <p:cNvPicPr>
            <a:picLocks noChangeAspect="1"/>
          </p:cNvPicPr>
          <p:nvPr/>
        </p:nvPicPr>
        <p:blipFill>
          <a:blip r:embed="rId4"/>
          <a:srcRect/>
          <a:stretch>
            <a:fillRect/>
          </a:stretch>
        </p:blipFill>
        <p:spPr bwMode="auto">
          <a:xfrm>
            <a:off x="49213" y="39688"/>
            <a:ext cx="836612" cy="695325"/>
          </a:xfrm>
          <a:prstGeom prst="rect">
            <a:avLst/>
          </a:prstGeom>
          <a:noFill/>
          <a:ln w="9525">
            <a:noFill/>
            <a:miter lim="800000"/>
            <a:headEnd/>
            <a:tailEnd/>
          </a:ln>
        </p:spPr>
      </p:pic>
      <p:sp>
        <p:nvSpPr>
          <p:cNvPr id="70659" name="TextBox 1"/>
          <p:cNvSpPr txBox="1">
            <a:spLocks noChangeArrowheads="1"/>
          </p:cNvSpPr>
          <p:nvPr/>
        </p:nvSpPr>
        <p:spPr bwMode="auto">
          <a:xfrm>
            <a:off x="381000" y="2124075"/>
            <a:ext cx="8661400" cy="2771775"/>
          </a:xfrm>
          <a:prstGeom prst="rect">
            <a:avLst/>
          </a:prstGeom>
          <a:noFill/>
          <a:ln w="9525">
            <a:noFill/>
            <a:miter lim="800000"/>
            <a:headEnd/>
            <a:tailEnd/>
          </a:ln>
        </p:spPr>
        <p:txBody>
          <a:bodyPr>
            <a:spAutoFit/>
          </a:bodyPr>
          <a:lstStyle/>
          <a:p>
            <a:pPr algn="ctr"/>
            <a:r>
              <a:rPr lang="ru-RU" sz="4400">
                <a:latin typeface="Times New Roman" pitchFamily="18" charset="0"/>
                <a:cs typeface="Times New Roman" pitchFamily="18" charset="0"/>
              </a:rPr>
              <a:t>Изучить законодательство РФ</a:t>
            </a:r>
          </a:p>
          <a:p>
            <a:pPr algn="ctr"/>
            <a:r>
              <a:rPr lang="ru-RU" sz="4400">
                <a:latin typeface="Times New Roman" pitchFamily="18" charset="0"/>
                <a:cs typeface="Times New Roman" pitchFamily="18" charset="0"/>
              </a:rPr>
              <a:t> в сфере обязательного социального страхования в части перехода на  «прямые выплаты»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Рисунок 8"/>
          <p:cNvPicPr>
            <a:picLocks noChangeAspect="1"/>
          </p:cNvPicPr>
          <p:nvPr/>
        </p:nvPicPr>
        <p:blipFill>
          <a:blip r:embed="rId3"/>
          <a:srcRect/>
          <a:stretch>
            <a:fillRect/>
          </a:stretch>
        </p:blipFill>
        <p:spPr bwMode="auto">
          <a:xfrm>
            <a:off x="49213" y="39688"/>
            <a:ext cx="836612" cy="695325"/>
          </a:xfrm>
          <a:prstGeom prst="rect">
            <a:avLst/>
          </a:prstGeom>
          <a:noFill/>
          <a:ln w="9525">
            <a:noFill/>
            <a:miter lim="800000"/>
            <a:headEnd/>
            <a:tailEnd/>
          </a:ln>
        </p:spPr>
      </p:pic>
      <p:sp>
        <p:nvSpPr>
          <p:cNvPr id="72706" name="TextBox 1"/>
          <p:cNvSpPr txBox="1">
            <a:spLocks noChangeArrowheads="1"/>
          </p:cNvSpPr>
          <p:nvPr/>
        </p:nvSpPr>
        <p:spPr bwMode="auto">
          <a:xfrm>
            <a:off x="592138" y="695325"/>
            <a:ext cx="8659812" cy="2041525"/>
          </a:xfrm>
          <a:prstGeom prst="rect">
            <a:avLst/>
          </a:prstGeom>
          <a:noFill/>
          <a:ln w="9525">
            <a:noFill/>
            <a:miter lim="800000"/>
            <a:headEnd/>
            <a:tailEnd/>
          </a:ln>
        </p:spPr>
        <p:txBody>
          <a:bodyPr>
            <a:spAutoFit/>
          </a:bodyPr>
          <a:lstStyle/>
          <a:p>
            <a:pPr algn="just"/>
            <a:r>
              <a:rPr lang="ru-RU" sz="3200">
                <a:latin typeface="Times New Roman" pitchFamily="18" charset="0"/>
                <a:cs typeface="Times New Roman" pitchFamily="18" charset="0"/>
              </a:rPr>
              <a:t>Постановление Правительства Российской Федерации от 21.04.2011 № 294 «Об особенностях финансового обеспечения, назначения и выплаты….»</a:t>
            </a:r>
          </a:p>
        </p:txBody>
      </p:sp>
      <p:sp>
        <p:nvSpPr>
          <p:cNvPr id="72707" name="TextBox 4"/>
          <p:cNvSpPr txBox="1">
            <a:spLocks noChangeArrowheads="1"/>
          </p:cNvSpPr>
          <p:nvPr/>
        </p:nvSpPr>
        <p:spPr bwMode="auto">
          <a:xfrm>
            <a:off x="592138" y="2981325"/>
            <a:ext cx="8659812" cy="1554163"/>
          </a:xfrm>
          <a:prstGeom prst="rect">
            <a:avLst/>
          </a:prstGeom>
          <a:noFill/>
          <a:ln w="9525">
            <a:noFill/>
            <a:miter lim="800000"/>
            <a:headEnd/>
            <a:tailEnd/>
          </a:ln>
        </p:spPr>
        <p:txBody>
          <a:bodyPr>
            <a:spAutoFit/>
          </a:bodyPr>
          <a:lstStyle/>
          <a:p>
            <a:pPr algn="just"/>
            <a:r>
              <a:rPr lang="ru-RU" sz="3200">
                <a:latin typeface="Times New Roman" pitchFamily="18" charset="0"/>
                <a:cs typeface="Times New Roman" pitchFamily="18" charset="0"/>
              </a:rPr>
              <a:t>Приказ Фонда социального страхования РФ от 24.11.2017 № 579 «Об утверждении форм реестров сведений»</a:t>
            </a:r>
          </a:p>
        </p:txBody>
      </p:sp>
      <p:sp>
        <p:nvSpPr>
          <p:cNvPr id="72708" name="TextBox 5"/>
          <p:cNvSpPr txBox="1">
            <a:spLocks noChangeArrowheads="1"/>
          </p:cNvSpPr>
          <p:nvPr/>
        </p:nvSpPr>
        <p:spPr bwMode="auto">
          <a:xfrm>
            <a:off x="534988" y="4991100"/>
            <a:ext cx="8659812" cy="1554163"/>
          </a:xfrm>
          <a:prstGeom prst="rect">
            <a:avLst/>
          </a:prstGeom>
          <a:noFill/>
          <a:ln w="9525">
            <a:noFill/>
            <a:miter lim="800000"/>
            <a:headEnd/>
            <a:tailEnd/>
          </a:ln>
        </p:spPr>
        <p:txBody>
          <a:bodyPr>
            <a:spAutoFit/>
          </a:bodyPr>
          <a:lstStyle/>
          <a:p>
            <a:pPr algn="just"/>
            <a:r>
              <a:rPr lang="ru-RU" sz="3200">
                <a:latin typeface="Times New Roman" pitchFamily="18" charset="0"/>
                <a:cs typeface="Times New Roman" pitchFamily="18" charset="0"/>
              </a:rPr>
              <a:t>Приказ Фонда социального страхования РФ от 24.11.2017 № 578 «Об утверждении форм документов, применяемых для выплаты»</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87413" y="1000125"/>
            <a:ext cx="8277225" cy="463232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2800" dirty="0">
                <a:solidFill>
                  <a:schemeClr val="tx1"/>
                </a:solidFill>
                <a:latin typeface="Times New Roman" pitchFamily="18" charset="0"/>
                <a:cs typeface="Times New Roman" pitchFamily="18" charset="0"/>
              </a:rPr>
              <a:t>Предусмотреть в полном объеме финансовые средства для оплаты страховых взносов:</a:t>
            </a:r>
          </a:p>
          <a:p>
            <a:pPr marL="571500" indent="-571500" algn="just">
              <a:buFontTx/>
              <a:buChar char="-"/>
              <a:defRPr/>
            </a:pPr>
            <a:r>
              <a:rPr lang="ru-RU" sz="2800" b="1" dirty="0">
                <a:solidFill>
                  <a:schemeClr val="tx1"/>
                </a:solidFill>
                <a:latin typeface="Times New Roman" pitchFamily="18" charset="0"/>
                <a:cs typeface="Times New Roman" pitchFamily="18" charset="0"/>
              </a:rPr>
              <a:t>по обязательному социальному страхованию от несчастных случаев на производстве и профессиональных заболеваниях;</a:t>
            </a:r>
          </a:p>
          <a:p>
            <a:pPr marL="571500" indent="-571500" algn="just">
              <a:buFontTx/>
              <a:buChar char="-"/>
              <a:defRPr/>
            </a:pPr>
            <a:endParaRPr lang="ru-RU" sz="2800" b="1" dirty="0">
              <a:solidFill>
                <a:schemeClr val="tx1"/>
              </a:solidFill>
              <a:latin typeface="Times New Roman" pitchFamily="18" charset="0"/>
              <a:cs typeface="Times New Roman" pitchFamily="18" charset="0"/>
            </a:endParaRPr>
          </a:p>
          <a:p>
            <a:pPr marL="571500" indent="-571500" algn="just">
              <a:buFontTx/>
              <a:buChar char="-"/>
              <a:defRPr/>
            </a:pPr>
            <a:r>
              <a:rPr lang="ru-RU" sz="2800" b="1" dirty="0">
                <a:solidFill>
                  <a:schemeClr val="tx1"/>
                </a:solidFill>
                <a:latin typeface="Times New Roman" pitchFamily="18" charset="0"/>
                <a:cs typeface="Times New Roman" pitchFamily="18" charset="0"/>
              </a:rPr>
              <a:t>по обязательному социальному страхованию на случай временной нетрудоспособности и в связи с материнством.</a:t>
            </a:r>
          </a:p>
          <a:p>
            <a:pPr marL="571500" indent="-571500" algn="just">
              <a:buFontTx/>
              <a:buChar char="-"/>
              <a:defRPr/>
            </a:pPr>
            <a:endParaRPr lang="ru-RU" sz="4400" b="1" dirty="0">
              <a:solidFill>
                <a:schemeClr val="tx1"/>
              </a:solidFill>
              <a:latin typeface="Segoe UI" pitchFamily="34" charset="0"/>
              <a:cs typeface="Segoe UI" pitchFamily="34" charset="0"/>
            </a:endParaRPr>
          </a:p>
        </p:txBody>
      </p:sp>
      <p:pic>
        <p:nvPicPr>
          <p:cNvPr id="74754" name="Рисунок 8"/>
          <p:cNvPicPr>
            <a:picLocks noChangeAspect="1"/>
          </p:cNvPicPr>
          <p:nvPr/>
        </p:nvPicPr>
        <p:blipFill>
          <a:blip r:embed="rId3"/>
          <a:srcRect/>
          <a:stretch>
            <a:fillRect/>
          </a:stretch>
        </p:blipFill>
        <p:spPr bwMode="auto">
          <a:xfrm>
            <a:off x="0" y="0"/>
            <a:ext cx="836613" cy="703263"/>
          </a:xfrm>
          <a:prstGeom prst="rect">
            <a:avLst/>
          </a:prstGeom>
          <a:noFill/>
          <a:ln w="9525">
            <a:noFill/>
            <a:miter lim="800000"/>
            <a:headEnd/>
            <a:tailEnd/>
          </a:ln>
        </p:spPr>
      </p:pic>
      <p:pic>
        <p:nvPicPr>
          <p:cNvPr id="74755" name="Picture 6" descr="C:\Users\AbramenkoEV\Desktop\доклад_Пилот\Money.png"/>
          <p:cNvPicPr>
            <a:picLocks noChangeAspect="1" noChangeArrowheads="1"/>
          </p:cNvPicPr>
          <p:nvPr/>
        </p:nvPicPr>
        <p:blipFill>
          <a:blip r:embed="rId4"/>
          <a:srcRect/>
          <a:stretch>
            <a:fillRect/>
          </a:stretch>
        </p:blipFill>
        <p:spPr bwMode="auto">
          <a:xfrm>
            <a:off x="128588" y="5076825"/>
            <a:ext cx="1516062"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p:cNvSpPr>
          <p:nvPr>
            <p:ph type="body" idx="1"/>
          </p:nvPr>
        </p:nvSpPr>
        <p:spPr/>
        <p:txBody>
          <a:bodyPr/>
          <a:lstStyle/>
          <a:p>
            <a:pPr>
              <a:buFont typeface="Arial" charset="0"/>
              <a:buNone/>
            </a:pPr>
            <a:r>
              <a:rPr lang="ru-RU" smtClean="0">
                <a:latin typeface="Times New Roman" pitchFamily="18" charset="0"/>
              </a:rPr>
              <a:t>       При наличии задолженности Фонда (перерасход), обратиться за возмещением понесенных расходов в филиал Свердловского отделения, по месту регистрации страхователя (при необходимости провести сверку расчетов</a:t>
            </a:r>
            <a:r>
              <a:rPr lang="ru-RU" smtClean="0"/>
              <a:t>)</a:t>
            </a:r>
          </a:p>
        </p:txBody>
      </p:sp>
      <p:pic>
        <p:nvPicPr>
          <p:cNvPr id="76802" name="Рисунок 8"/>
          <p:cNvPicPr>
            <a:picLocks noGrp="1" noChangeAspect="1"/>
          </p:cNvPicPr>
          <p:nvPr>
            <p:ph type="title"/>
          </p:nvPr>
        </p:nvPicPr>
        <p:blipFill>
          <a:blip r:embed="rId2"/>
          <a:srcRect/>
          <a:stretch>
            <a:fillRect/>
          </a:stretch>
        </p:blipFill>
        <p:spPr>
          <a:xfrm>
            <a:off x="350838" y="322263"/>
            <a:ext cx="1336675" cy="11430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Box 17"/>
          <p:cNvSpPr txBox="1">
            <a:spLocks noChangeArrowheads="1"/>
          </p:cNvSpPr>
          <p:nvPr/>
        </p:nvSpPr>
        <p:spPr bwMode="auto">
          <a:xfrm>
            <a:off x="1139825" y="150813"/>
            <a:ext cx="8166100" cy="1323975"/>
          </a:xfrm>
          <a:prstGeom prst="rect">
            <a:avLst/>
          </a:prstGeom>
          <a:noFill/>
          <a:ln w="9525">
            <a:noFill/>
            <a:miter lim="800000"/>
            <a:headEnd/>
            <a:tailEnd/>
          </a:ln>
        </p:spPr>
        <p:txBody>
          <a:bodyPr>
            <a:spAutoFit/>
          </a:bodyPr>
          <a:lstStyle/>
          <a:p>
            <a:pPr algn="ctr" defTabSz="449263" eaLnBrk="0" hangingPunct="0"/>
            <a:r>
              <a:rPr lang="ru-RU" sz="4000" b="1">
                <a:latin typeface="Times New Roman" pitchFamily="18" charset="0"/>
                <a:cs typeface="Times New Roman" pitchFamily="18" charset="0"/>
              </a:rPr>
              <a:t>ЭЛН помощник по переходу на прямые выплаты</a:t>
            </a:r>
          </a:p>
        </p:txBody>
      </p:sp>
      <p:sp>
        <p:nvSpPr>
          <p:cNvPr id="77826" name="Прямоугольник 2"/>
          <p:cNvSpPr>
            <a:spLocks noChangeArrowheads="1"/>
          </p:cNvSpPr>
          <p:nvPr/>
        </p:nvSpPr>
        <p:spPr bwMode="auto">
          <a:xfrm>
            <a:off x="5059363" y="2232025"/>
            <a:ext cx="4579937" cy="4208463"/>
          </a:xfrm>
          <a:prstGeom prst="rect">
            <a:avLst/>
          </a:prstGeom>
          <a:noFill/>
          <a:ln w="9525">
            <a:noFill/>
            <a:miter lim="800000"/>
            <a:headEnd/>
            <a:tailEnd/>
          </a:ln>
        </p:spPr>
        <p:txBody>
          <a:bodyPr>
            <a:spAutoFit/>
          </a:bodyPr>
          <a:lstStyle/>
          <a:p>
            <a:pPr algn="ctr" eaLnBrk="0" hangingPunct="0"/>
            <a:r>
              <a:rPr lang="ru-RU" sz="2800" b="1">
                <a:solidFill>
                  <a:schemeClr val="hlink"/>
                </a:solidFill>
                <a:latin typeface="Times New Roman" pitchFamily="18" charset="0"/>
                <a:cs typeface="Times New Roman" pitchFamily="18" charset="0"/>
              </a:rPr>
              <a:t>Электронный больничный лист </a:t>
            </a:r>
          </a:p>
          <a:p>
            <a:pPr algn="ctr" eaLnBrk="0" hangingPunct="0"/>
            <a:r>
              <a:rPr lang="ru-RU" sz="2800" b="1">
                <a:solidFill>
                  <a:schemeClr val="hlink"/>
                </a:solidFill>
                <a:latin typeface="Times New Roman" pitchFamily="18" charset="0"/>
                <a:cs typeface="Times New Roman" pitchFamily="18" charset="0"/>
              </a:rPr>
              <a:t>при  «прямых выплатах» поможет Вам:</a:t>
            </a:r>
          </a:p>
          <a:p>
            <a:pPr algn="ctr" eaLnBrk="0" hangingPunct="0"/>
            <a:endParaRPr lang="ru-RU" b="1">
              <a:solidFill>
                <a:schemeClr val="hlink"/>
              </a:solidFill>
              <a:latin typeface="Times New Roman" pitchFamily="18" charset="0"/>
              <a:cs typeface="Times New Roman" pitchFamily="18" charset="0"/>
            </a:endParaRPr>
          </a:p>
          <a:p>
            <a:pPr algn="ctr" eaLnBrk="0" hangingPunct="0">
              <a:buFont typeface="Wingdings" pitchFamily="2" charset="2"/>
              <a:buChar char="ü"/>
            </a:pPr>
            <a:r>
              <a:rPr lang="ru-RU" b="1">
                <a:solidFill>
                  <a:srgbClr val="002060"/>
                </a:solidFill>
                <a:latin typeface="Times New Roman" pitchFamily="18" charset="0"/>
                <a:cs typeface="Times New Roman" pitchFamily="18" charset="0"/>
              </a:rPr>
              <a:t> </a:t>
            </a:r>
            <a:r>
              <a:rPr lang="ru-RU" sz="2000" b="1">
                <a:solidFill>
                  <a:srgbClr val="002060"/>
                </a:solidFill>
                <a:latin typeface="Times New Roman" pitchFamily="18" charset="0"/>
                <a:cs typeface="Times New Roman" pitchFamily="18" charset="0"/>
              </a:rPr>
              <a:t>сократит время на ввод первичной документации</a:t>
            </a:r>
          </a:p>
          <a:p>
            <a:pPr algn="ctr" eaLnBrk="0" hangingPunct="0"/>
            <a:endParaRPr lang="ru-RU" sz="2000" b="1">
              <a:solidFill>
                <a:srgbClr val="002060"/>
              </a:solidFill>
              <a:latin typeface="Times New Roman" pitchFamily="18" charset="0"/>
              <a:cs typeface="Times New Roman" pitchFamily="18" charset="0"/>
            </a:endParaRPr>
          </a:p>
          <a:p>
            <a:pPr algn="ctr" eaLnBrk="0" hangingPunct="0">
              <a:buFont typeface="Wingdings" pitchFamily="2" charset="2"/>
              <a:buChar char="ü"/>
            </a:pPr>
            <a:r>
              <a:rPr lang="ru-RU" sz="2000" b="1">
                <a:solidFill>
                  <a:srgbClr val="002060"/>
                </a:solidFill>
                <a:latin typeface="Times New Roman" pitchFamily="18" charset="0"/>
                <a:cs typeface="Times New Roman" pitchFamily="18" charset="0"/>
              </a:rPr>
              <a:t>исключит ошибки при вводе информации в реестры</a:t>
            </a:r>
          </a:p>
          <a:p>
            <a:pPr algn="ctr" eaLnBrk="0" hangingPunct="0"/>
            <a:endParaRPr lang="ru-RU" sz="2000" b="1">
              <a:solidFill>
                <a:srgbClr val="002060"/>
              </a:solidFill>
              <a:latin typeface="Times New Roman" pitchFamily="18" charset="0"/>
              <a:cs typeface="Times New Roman" pitchFamily="18" charset="0"/>
            </a:endParaRPr>
          </a:p>
          <a:p>
            <a:pPr algn="ctr" eaLnBrk="0" hangingPunct="0">
              <a:buFont typeface="Wingdings" pitchFamily="2" charset="2"/>
              <a:buChar char="ü"/>
            </a:pPr>
            <a:r>
              <a:rPr lang="ru-RU" sz="2000" b="1">
                <a:solidFill>
                  <a:srgbClr val="002060"/>
                </a:solidFill>
                <a:latin typeface="Times New Roman" pitchFamily="18" charset="0"/>
                <a:cs typeface="Times New Roman" pitchFamily="18" charset="0"/>
              </a:rPr>
              <a:t>упростит взаимодействие с ФСС</a:t>
            </a:r>
          </a:p>
        </p:txBody>
      </p:sp>
      <p:pic>
        <p:nvPicPr>
          <p:cNvPr id="77827" name="Рисунок 8"/>
          <p:cNvPicPr>
            <a:picLocks noChangeAspect="1"/>
          </p:cNvPicPr>
          <p:nvPr/>
        </p:nvPicPr>
        <p:blipFill>
          <a:blip r:embed="rId3"/>
          <a:srcRect/>
          <a:stretch>
            <a:fillRect/>
          </a:stretch>
        </p:blipFill>
        <p:spPr bwMode="auto">
          <a:xfrm>
            <a:off x="49213" y="39688"/>
            <a:ext cx="836612" cy="650875"/>
          </a:xfrm>
          <a:prstGeom prst="rect">
            <a:avLst/>
          </a:prstGeom>
          <a:noFill/>
          <a:ln w="9525">
            <a:noFill/>
            <a:miter lim="800000"/>
            <a:headEnd/>
            <a:tailEnd/>
          </a:ln>
        </p:spPr>
      </p:pic>
      <p:pic>
        <p:nvPicPr>
          <p:cNvPr id="77828" name="Рисунок 1"/>
          <p:cNvPicPr>
            <a:picLocks noChangeAspect="1"/>
          </p:cNvPicPr>
          <p:nvPr/>
        </p:nvPicPr>
        <p:blipFill>
          <a:blip r:embed="rId4"/>
          <a:srcRect/>
          <a:stretch>
            <a:fillRect/>
          </a:stretch>
        </p:blipFill>
        <p:spPr bwMode="auto">
          <a:xfrm>
            <a:off x="134938" y="2930525"/>
            <a:ext cx="4732337" cy="362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Рисунок 8"/>
          <p:cNvPicPr>
            <a:picLocks noChangeAspect="1"/>
          </p:cNvPicPr>
          <p:nvPr/>
        </p:nvPicPr>
        <p:blipFill>
          <a:blip r:embed="rId3"/>
          <a:srcRect/>
          <a:stretch>
            <a:fillRect/>
          </a:stretch>
        </p:blipFill>
        <p:spPr bwMode="auto">
          <a:xfrm>
            <a:off x="11113" y="14288"/>
            <a:ext cx="731837" cy="576262"/>
          </a:xfrm>
          <a:prstGeom prst="rect">
            <a:avLst/>
          </a:prstGeom>
          <a:noFill/>
          <a:ln w="9525">
            <a:noFill/>
            <a:miter lim="800000"/>
            <a:headEnd/>
            <a:tailEnd/>
          </a:ln>
        </p:spPr>
      </p:pic>
      <p:pic>
        <p:nvPicPr>
          <p:cNvPr id="14" name="Рисунок 13">
            <a:extLst>
              <a:ext uri="{FF2B5EF4-FFF2-40B4-BE49-F238E27FC236}"/>
            </a:extLst>
          </p:cNvPr>
          <p:cNvPicPr>
            <a:picLocks noChangeAspect="1"/>
          </p:cNvPicPr>
          <p:nvPr/>
        </p:nvPicPr>
        <p:blipFill>
          <a:blip r:embed="rId4"/>
          <a:stretch>
            <a:fillRect/>
          </a:stretch>
        </p:blipFill>
        <p:spPr>
          <a:xfrm>
            <a:off x="504825" y="590550"/>
            <a:ext cx="8993188" cy="3714750"/>
          </a:xfrm>
          <a:prstGeom prst="rect">
            <a:avLst/>
          </a:prstGeom>
          <a:solidFill>
            <a:schemeClr val="bg1">
              <a:lumMod val="85000"/>
            </a:schemeClr>
          </a:solidFill>
          <a:ln w="57150">
            <a:solidFill>
              <a:schemeClr val="bg1">
                <a:lumMod val="50000"/>
              </a:schemeClr>
            </a:solidFill>
          </a:ln>
        </p:spPr>
      </p:pic>
      <p:sp>
        <p:nvSpPr>
          <p:cNvPr id="79875" name="Rectangle 2"/>
          <p:cNvSpPr>
            <a:spLocks noChangeArrowheads="1"/>
          </p:cNvSpPr>
          <p:nvPr/>
        </p:nvSpPr>
        <p:spPr bwMode="auto">
          <a:xfrm>
            <a:off x="1466850" y="128588"/>
            <a:ext cx="8296275" cy="923925"/>
          </a:xfrm>
          <a:prstGeom prst="rect">
            <a:avLst/>
          </a:prstGeom>
          <a:noFill/>
          <a:ln w="9525">
            <a:noFill/>
            <a:miter lim="800000"/>
            <a:headEnd/>
            <a:tailEnd/>
          </a:ln>
        </p:spPr>
        <p:txBody>
          <a:bodyPr lIns="90000" tIns="46800" rIns="90000" bIns="46800" anchor="ctr"/>
          <a:lstStyle/>
          <a:p>
            <a:pP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b="1">
                <a:solidFill>
                  <a:srgbClr val="00549A"/>
                </a:solidFill>
                <a:latin typeface="Times New Roman" pitchFamily="18" charset="0"/>
                <a:cs typeface="Times New Roman" pitchFamily="18" charset="0"/>
              </a:rPr>
              <a:t> </a:t>
            </a:r>
            <a:r>
              <a:rPr lang="ru-RU" altLang="ru-RU" sz="3200" b="1">
                <a:solidFill>
                  <a:srgbClr val="FF0000"/>
                </a:solidFill>
                <a:latin typeface="Times New Roman" pitchFamily="18" charset="0"/>
                <a:cs typeface="Times New Roman" pitchFamily="18" charset="0"/>
              </a:rPr>
              <a:t>ЛИЧНЫЕ  КАБИНЕТЫ     </a:t>
            </a:r>
            <a:r>
              <a:rPr lang="ru-RU" altLang="ru-RU" sz="3200" b="1" u="sng">
                <a:solidFill>
                  <a:srgbClr val="002060"/>
                </a:solidFill>
                <a:latin typeface="Times New Roman" pitchFamily="18" charset="0"/>
                <a:cs typeface="Times New Roman" pitchFamily="18" charset="0"/>
              </a:rPr>
              <a:t>lk.fss.ru</a:t>
            </a:r>
            <a:r>
              <a:rPr lang="ru-RU" altLang="ru-RU" sz="3200" b="1">
                <a:solidFill>
                  <a:srgbClr val="002060"/>
                </a:solidFill>
                <a:latin typeface="Times New Roman" pitchFamily="18" charset="0"/>
                <a:cs typeface="Times New Roman" pitchFamily="18"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400" b="1">
                <a:solidFill>
                  <a:srgbClr val="FF0000"/>
                </a:solidFill>
                <a:latin typeface="Times New Roman" pitchFamily="18" charset="0"/>
                <a:cs typeface="Times New Roman" pitchFamily="18" charset="0"/>
              </a:rPr>
              <a:t> </a:t>
            </a:r>
          </a:p>
        </p:txBody>
      </p:sp>
      <p:sp>
        <p:nvSpPr>
          <p:cNvPr id="79876" name="TextBox 4"/>
          <p:cNvSpPr txBox="1">
            <a:spLocks noChangeArrowheads="1"/>
          </p:cNvSpPr>
          <p:nvPr/>
        </p:nvSpPr>
        <p:spPr bwMode="auto">
          <a:xfrm>
            <a:off x="1149350" y="4505325"/>
            <a:ext cx="7704138" cy="2062163"/>
          </a:xfrm>
          <a:prstGeom prst="rect">
            <a:avLst/>
          </a:prstGeom>
          <a:noFill/>
          <a:ln w="9525">
            <a:noFill/>
            <a:miter lim="800000"/>
            <a:headEnd/>
            <a:tailEnd/>
          </a:ln>
        </p:spPr>
        <p:txBody>
          <a:bodyPr>
            <a:spAutoFit/>
          </a:bodyPr>
          <a:lstStyle/>
          <a:p>
            <a:pPr algn="ctr" eaLnBrk="0" hangingPunct="0"/>
            <a:r>
              <a:rPr lang="ru-RU" sz="1600">
                <a:solidFill>
                  <a:srgbClr val="002060"/>
                </a:solidFill>
                <a:latin typeface="Times New Roman" pitchFamily="18" charset="0"/>
                <a:cs typeface="Times New Roman" pitchFamily="18" charset="0"/>
              </a:rPr>
              <a:t>Личный кабинет страхователя размещен в интернете по адресу:</a:t>
            </a:r>
          </a:p>
          <a:p>
            <a:pPr algn="ctr" eaLnBrk="0" hangingPunct="0"/>
            <a:r>
              <a:rPr lang="ru-RU" sz="1600">
                <a:solidFill>
                  <a:srgbClr val="002060"/>
                </a:solidFill>
                <a:latin typeface="Times New Roman" pitchFamily="18" charset="0"/>
                <a:cs typeface="Times New Roman" pitchFamily="18" charset="0"/>
              </a:rPr>
              <a:t> </a:t>
            </a:r>
            <a:r>
              <a:rPr lang="ru-RU" sz="1600">
                <a:solidFill>
                  <a:srgbClr val="002060"/>
                </a:solidFill>
                <a:latin typeface="Times New Roman" pitchFamily="18" charset="0"/>
                <a:cs typeface="Times New Roman" pitchFamily="18" charset="0"/>
                <a:hlinkClick r:id="rId5"/>
              </a:rPr>
              <a:t>https://cabinets.fss.ru/insurer/</a:t>
            </a:r>
            <a:r>
              <a:rPr lang="ru-RU" sz="1600">
                <a:solidFill>
                  <a:srgbClr val="002060"/>
                </a:solidFill>
                <a:latin typeface="Times New Roman" pitchFamily="18" charset="0"/>
                <a:cs typeface="Times New Roman" pitchFamily="18" charset="0"/>
              </a:rPr>
              <a:t> </a:t>
            </a:r>
          </a:p>
          <a:p>
            <a:pPr algn="ctr" eaLnBrk="0" hangingPunct="0"/>
            <a:endParaRPr lang="ru-RU" sz="1600">
              <a:solidFill>
                <a:srgbClr val="002060"/>
              </a:solidFill>
              <a:latin typeface="Times New Roman" pitchFamily="18" charset="0"/>
              <a:cs typeface="Times New Roman" pitchFamily="18" charset="0"/>
            </a:endParaRPr>
          </a:p>
          <a:p>
            <a:pPr algn="ctr" eaLnBrk="0" hangingPunct="0"/>
            <a:r>
              <a:rPr lang="ru-RU" sz="1600">
                <a:solidFill>
                  <a:srgbClr val="002060"/>
                </a:solidFill>
                <a:latin typeface="Times New Roman" pitchFamily="18" charset="0"/>
                <a:cs typeface="Times New Roman" pitchFamily="18" charset="0"/>
              </a:rPr>
              <a:t>личный кабинет получателя услуг - по адресу: </a:t>
            </a:r>
          </a:p>
          <a:p>
            <a:pPr algn="ctr" eaLnBrk="0" hangingPunct="0"/>
            <a:r>
              <a:rPr lang="ru-RU" sz="1600">
                <a:solidFill>
                  <a:srgbClr val="002060"/>
                </a:solidFill>
                <a:latin typeface="Times New Roman" pitchFamily="18" charset="0"/>
                <a:cs typeface="Times New Roman" pitchFamily="18" charset="0"/>
                <a:hlinkClick r:id="rId6"/>
              </a:rPr>
              <a:t>https://lk.fss.ru/recipient/</a:t>
            </a:r>
            <a:r>
              <a:rPr lang="ru-RU" sz="1600">
                <a:solidFill>
                  <a:srgbClr val="002060"/>
                </a:solidFill>
                <a:latin typeface="Times New Roman" pitchFamily="18" charset="0"/>
                <a:cs typeface="Times New Roman" pitchFamily="18" charset="0"/>
              </a:rPr>
              <a:t> </a:t>
            </a:r>
          </a:p>
          <a:p>
            <a:pPr algn="ctr" eaLnBrk="0" hangingPunct="0"/>
            <a:endParaRPr lang="ru-RU" sz="1600">
              <a:solidFill>
                <a:srgbClr val="002060"/>
              </a:solidFill>
              <a:latin typeface="Times New Roman" pitchFamily="18" charset="0"/>
              <a:cs typeface="Times New Roman" pitchFamily="18" charset="0"/>
            </a:endParaRPr>
          </a:p>
          <a:p>
            <a:pPr algn="ctr" eaLnBrk="0" hangingPunct="0"/>
            <a:r>
              <a:rPr lang="ru-RU" sz="1600" b="1">
                <a:solidFill>
                  <a:srgbClr val="FF0000"/>
                </a:solidFill>
                <a:latin typeface="Times New Roman" pitchFamily="18" charset="0"/>
                <a:cs typeface="Times New Roman" pitchFamily="18" charset="0"/>
              </a:rPr>
              <a:t>для доступа в личные кабинеты  используются те же логин и пароль, </a:t>
            </a:r>
          </a:p>
          <a:p>
            <a:pPr algn="ctr" eaLnBrk="0" hangingPunct="0"/>
            <a:r>
              <a:rPr lang="ru-RU" sz="1600" b="1">
                <a:solidFill>
                  <a:srgbClr val="FF0000"/>
                </a:solidFill>
                <a:latin typeface="Times New Roman" pitchFamily="18" charset="0"/>
                <a:cs typeface="Times New Roman" pitchFamily="18" charset="0"/>
              </a:rPr>
              <a:t>что и для Единого портала госуслуг</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8"/>
          <p:cNvSpPr>
            <a:spLocks noGrp="1"/>
          </p:cNvSpPr>
          <p:nvPr>
            <p:ph type="title"/>
          </p:nvPr>
        </p:nvSpPr>
        <p:spPr>
          <a:xfrm>
            <a:off x="1577975" y="0"/>
            <a:ext cx="7669213" cy="1325563"/>
          </a:xfrm>
        </p:spPr>
        <p:txBody>
          <a:bodyPr/>
          <a:lstStyle/>
          <a:p>
            <a:pPr eaLnBrk="1" hangingPunct="1"/>
            <a:r>
              <a:rPr lang="ru-RU" sz="2800" b="1" smtClean="0">
                <a:latin typeface="Times New Roman" pitchFamily="18" charset="0"/>
                <a:cs typeface="Times New Roman" pitchFamily="18" charset="0"/>
              </a:rPr>
              <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Порядок уплаты страховых взносов</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при прямых выплатах</a:t>
            </a:r>
            <a:br>
              <a:rPr lang="ru-RU" sz="2800" b="1" smtClean="0">
                <a:latin typeface="Times New Roman" pitchFamily="18" charset="0"/>
                <a:cs typeface="Times New Roman" pitchFamily="18" charset="0"/>
              </a:rPr>
            </a:br>
            <a:endParaRPr lang="ru-RU" sz="2800" b="1" smtClean="0">
              <a:latin typeface="Times New Roman" pitchFamily="18" charset="0"/>
              <a:cs typeface="Times New Roman" pitchFamily="18" charset="0"/>
            </a:endParaRPr>
          </a:p>
        </p:txBody>
      </p:sp>
      <p:grpSp>
        <p:nvGrpSpPr>
          <p:cNvPr id="11" name="Группа 10"/>
          <p:cNvGrpSpPr/>
          <p:nvPr/>
        </p:nvGrpSpPr>
        <p:grpSpPr>
          <a:xfrm>
            <a:off x="2288084" y="1649227"/>
            <a:ext cx="4133701" cy="1826604"/>
            <a:chOff x="-889107" y="-619374"/>
            <a:chExt cx="3534852" cy="1516508"/>
          </a:xfrm>
          <a:scene3d>
            <a:camera prst="orthographicFront"/>
            <a:lightRig rig="threePt" dir="t">
              <a:rot lat="0" lon="0" rev="7500000"/>
            </a:lightRig>
          </a:scene3d>
        </p:grpSpPr>
        <p:sp>
          <p:nvSpPr>
            <p:cNvPr id="12" name="Скругленный прямоугольник 11"/>
            <p:cNvSpPr/>
            <p:nvPr/>
          </p:nvSpPr>
          <p:spPr>
            <a:xfrm>
              <a:off x="-889107" y="-619374"/>
              <a:ext cx="3534852" cy="1418318"/>
            </a:xfrm>
            <a:prstGeom prst="roundRect">
              <a:avLst/>
            </a:prstGeom>
            <a:noFill/>
            <a:effectLst/>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fontAlgn="auto">
                <a:spcBef>
                  <a:spcPts val="0"/>
                </a:spcBef>
                <a:spcAft>
                  <a:spcPts val="0"/>
                </a:spcAft>
                <a:defRPr/>
              </a:pPr>
              <a:r>
                <a:rPr lang="ru-RU" sz="4000" dirty="0">
                  <a:solidFill>
                    <a:schemeClr val="tx2">
                      <a:lumMod val="50000"/>
                    </a:schemeClr>
                  </a:solidFill>
                  <a:latin typeface="Times New Roman" pitchFamily="18" charset="0"/>
                  <a:cs typeface="Times New Roman" pitchFamily="18" charset="0"/>
                </a:rPr>
                <a:t>Страховые взносы</a:t>
              </a:r>
            </a:p>
          </p:txBody>
        </p:sp>
        <p:sp>
          <p:nvSpPr>
            <p:cNvPr id="13" name="Скругленный прямоугольник 4"/>
            <p:cNvSpPr/>
            <p:nvPr/>
          </p:nvSpPr>
          <p:spPr>
            <a:xfrm>
              <a:off x="44607" y="120278"/>
              <a:ext cx="2172448" cy="776856"/>
            </a:xfrm>
            <a:prstGeom prst="rect">
              <a:avLst/>
            </a:prstGeom>
            <a:sp3d/>
          </p:spPr>
          <p:style>
            <a:lnRef idx="0">
              <a:scrgbClr r="0" g="0" b="0"/>
            </a:lnRef>
            <a:fillRef idx="0">
              <a:scrgbClr r="0" g="0" b="0"/>
            </a:fillRef>
            <a:effectRef idx="0">
              <a:scrgbClr r="0" g="0" b="0"/>
            </a:effectRef>
            <a:fontRef idx="minor">
              <a:schemeClr val="lt1"/>
            </a:fontRef>
          </p:style>
          <p:txBody>
            <a:bodyPr lIns="49530" tIns="24765" rIns="49530" bIns="24765" spcCol="1270" anchor="ctr"/>
            <a:lstStyle/>
            <a:p>
              <a:pPr algn="ctr" defTabSz="577850" fontAlgn="auto">
                <a:lnSpc>
                  <a:spcPct val="90000"/>
                </a:lnSpc>
                <a:spcAft>
                  <a:spcPct val="35000"/>
                </a:spcAft>
                <a:defRPr/>
              </a:pPr>
              <a:endParaRPr lang="ru-RU" sz="1300" dirty="0"/>
            </a:p>
          </p:txBody>
        </p:sp>
      </p:grpSp>
      <p:grpSp>
        <p:nvGrpSpPr>
          <p:cNvPr id="15" name="Группа 14"/>
          <p:cNvGrpSpPr/>
          <p:nvPr/>
        </p:nvGrpSpPr>
        <p:grpSpPr>
          <a:xfrm>
            <a:off x="2218335" y="4228804"/>
            <a:ext cx="4496790" cy="2019300"/>
            <a:chOff x="-1093131" y="-90846"/>
            <a:chExt cx="4659881" cy="1325994"/>
          </a:xfrm>
          <a:scene3d>
            <a:camera prst="orthographicFront"/>
            <a:lightRig rig="threePt" dir="t">
              <a:rot lat="0" lon="0" rev="7500000"/>
            </a:lightRig>
          </a:scene3d>
        </p:grpSpPr>
        <p:sp>
          <p:nvSpPr>
            <p:cNvPr id="16" name="Скругленный прямоугольник 15"/>
            <p:cNvSpPr/>
            <p:nvPr/>
          </p:nvSpPr>
          <p:spPr>
            <a:xfrm>
              <a:off x="-1093131" y="-90846"/>
              <a:ext cx="4659881" cy="1325994"/>
            </a:xfrm>
            <a:prstGeom prst="roundRect">
              <a:avLst/>
            </a:prstGeom>
            <a:noFill/>
            <a:effectLst/>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fontAlgn="auto">
                <a:spcBef>
                  <a:spcPts val="0"/>
                </a:spcBef>
                <a:spcAft>
                  <a:spcPts val="0"/>
                </a:spcAft>
                <a:defRPr/>
              </a:pPr>
              <a:r>
                <a:rPr lang="ru-RU" sz="4000" dirty="0">
                  <a:solidFill>
                    <a:schemeClr val="tx2">
                      <a:lumMod val="50000"/>
                    </a:schemeClr>
                  </a:solidFill>
                  <a:latin typeface="Times New Roman" pitchFamily="18" charset="0"/>
                  <a:cs typeface="Times New Roman" pitchFamily="18" charset="0"/>
                </a:rPr>
                <a:t> </a:t>
              </a:r>
            </a:p>
            <a:p>
              <a:pPr algn="ctr" fontAlgn="auto">
                <a:spcBef>
                  <a:spcPts val="0"/>
                </a:spcBef>
                <a:spcAft>
                  <a:spcPts val="0"/>
                </a:spcAft>
                <a:defRPr/>
              </a:pPr>
              <a:r>
                <a:rPr lang="ru-RU" sz="4000" dirty="0">
                  <a:solidFill>
                    <a:schemeClr val="tx2">
                      <a:lumMod val="50000"/>
                    </a:schemeClr>
                  </a:solidFill>
                  <a:latin typeface="Times New Roman" pitchFamily="18" charset="0"/>
                  <a:cs typeface="Times New Roman" pitchFamily="18" charset="0"/>
                </a:rPr>
                <a:t>Расходы </a:t>
              </a:r>
            </a:p>
          </p:txBody>
        </p:sp>
        <p:sp>
          <p:nvSpPr>
            <p:cNvPr id="17" name="Скругленный прямоугольник 4"/>
            <p:cNvSpPr/>
            <p:nvPr/>
          </p:nvSpPr>
          <p:spPr>
            <a:xfrm>
              <a:off x="44607" y="120278"/>
              <a:ext cx="2172448" cy="776856"/>
            </a:xfrm>
            <a:prstGeom prst="rect">
              <a:avLst/>
            </a:prstGeom>
            <a:sp3d/>
          </p:spPr>
          <p:style>
            <a:lnRef idx="0">
              <a:scrgbClr r="0" g="0" b="0"/>
            </a:lnRef>
            <a:fillRef idx="0">
              <a:scrgbClr r="0" g="0" b="0"/>
            </a:fillRef>
            <a:effectRef idx="0">
              <a:scrgbClr r="0" g="0" b="0"/>
            </a:effectRef>
            <a:fontRef idx="minor">
              <a:schemeClr val="lt1"/>
            </a:fontRef>
          </p:style>
          <p:txBody>
            <a:bodyPr lIns="49530" tIns="24765" rIns="49530" bIns="24765" spcCol="1270" anchor="ctr"/>
            <a:lstStyle/>
            <a:p>
              <a:pPr algn="ctr" defTabSz="577850" fontAlgn="auto">
                <a:lnSpc>
                  <a:spcPct val="90000"/>
                </a:lnSpc>
                <a:spcAft>
                  <a:spcPct val="35000"/>
                </a:spcAft>
                <a:defRPr/>
              </a:pPr>
              <a:endParaRPr lang="ru-RU" sz="1300" dirty="0"/>
            </a:p>
          </p:txBody>
        </p:sp>
      </p:grpSp>
      <p:grpSp>
        <p:nvGrpSpPr>
          <p:cNvPr id="28" name="Diagram group"/>
          <p:cNvGrpSpPr/>
          <p:nvPr/>
        </p:nvGrpSpPr>
        <p:grpSpPr>
          <a:xfrm>
            <a:off x="90511" y="1212515"/>
            <a:ext cx="2470724" cy="1847850"/>
            <a:chOff x="3998449" y="443652"/>
            <a:chExt cx="2363860" cy="2363860"/>
          </a:xfrm>
          <a:scene3d>
            <a:camera prst="perspectiveRelaxedModerately" zoom="92000"/>
            <a:lightRig rig="balanced" dir="t">
              <a:rot lat="0" lon="0" rev="12700000"/>
            </a:lightRig>
          </a:scene3d>
        </p:grpSpPr>
        <p:sp>
          <p:nvSpPr>
            <p:cNvPr id="29" name="Скругленный прямоугольник 28"/>
            <p:cNvSpPr/>
            <p:nvPr/>
          </p:nvSpPr>
          <p:spPr>
            <a:xfrm>
              <a:off x="3998449" y="443652"/>
              <a:ext cx="2363860" cy="2363860"/>
            </a:xfrm>
            <a:prstGeom prst="roundRect">
              <a:avLst>
                <a:gd name="adj" fmla="val 10000"/>
              </a:avLst>
            </a:prstGeom>
            <a:blipFill rotWithShape="1">
              <a:blip r:embed="rId3"/>
              <a:stretch>
                <a:fillRect/>
              </a:stretch>
            </a:blipFill>
            <a:sp3d z="-54000" prstMaterial="plastic">
              <a:bevelT w="50800" h="50800"/>
              <a:bevelB w="50800" h="50800"/>
            </a:sp3d>
          </p:spPr>
          <p:style>
            <a:lnRef idx="0">
              <a:schemeClr val="lt1">
                <a:hueOff val="0"/>
                <a:satOff val="0"/>
                <a:lumOff val="0"/>
                <a:alphaOff val="0"/>
              </a:schemeClr>
            </a:lnRef>
            <a:fillRef idx="1">
              <a:scrgbClr r="0" g="0" b="0"/>
            </a:fillRef>
            <a:effectRef idx="2">
              <a:schemeClr val="accent2">
                <a:tint val="50000"/>
                <a:hueOff val="-440331"/>
                <a:satOff val="-38085"/>
                <a:lumOff val="4377"/>
                <a:alphaOff val="0"/>
              </a:schemeClr>
            </a:effectRef>
            <a:fontRef idx="minor">
              <a:schemeClr val="lt1">
                <a:hueOff val="0"/>
                <a:satOff val="0"/>
                <a:lumOff val="0"/>
                <a:alphaOff val="0"/>
              </a:schemeClr>
            </a:fontRef>
          </p:style>
        </p:sp>
      </p:grpSp>
      <p:sp>
        <p:nvSpPr>
          <p:cNvPr id="32" name="Стрелка вправо 31"/>
          <p:cNvSpPr/>
          <p:nvPr/>
        </p:nvSpPr>
        <p:spPr>
          <a:xfrm flipH="1">
            <a:off x="5610225" y="5056188"/>
            <a:ext cx="1966913" cy="66675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b="1">
              <a:ln w="22225">
                <a:solidFill>
                  <a:schemeClr val="accent2"/>
                </a:solidFill>
                <a:prstDash val="solid"/>
              </a:ln>
              <a:solidFill>
                <a:schemeClr val="accent2">
                  <a:lumMod val="40000"/>
                  <a:lumOff val="60000"/>
                </a:schemeClr>
              </a:solidFill>
            </a:endParaRPr>
          </a:p>
        </p:txBody>
      </p:sp>
      <p:sp>
        <p:nvSpPr>
          <p:cNvPr id="21510" name="TextBox 3"/>
          <p:cNvSpPr txBox="1">
            <a:spLocks noChangeArrowheads="1"/>
          </p:cNvSpPr>
          <p:nvPr/>
        </p:nvSpPr>
        <p:spPr bwMode="auto">
          <a:xfrm>
            <a:off x="49213" y="3070225"/>
            <a:ext cx="2938462" cy="954088"/>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Страхователь Работодатель</a:t>
            </a:r>
          </a:p>
        </p:txBody>
      </p:sp>
      <p:sp>
        <p:nvSpPr>
          <p:cNvPr id="30" name="Стрелка вправо 29"/>
          <p:cNvSpPr/>
          <p:nvPr/>
        </p:nvSpPr>
        <p:spPr>
          <a:xfrm>
            <a:off x="6048375" y="2528888"/>
            <a:ext cx="1849438" cy="59055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b="1">
              <a:ln w="22225">
                <a:solidFill>
                  <a:schemeClr val="accent2"/>
                </a:solidFill>
                <a:prstDash val="solid"/>
              </a:ln>
              <a:solidFill>
                <a:schemeClr val="accent2">
                  <a:lumMod val="40000"/>
                  <a:lumOff val="60000"/>
                </a:schemeClr>
              </a:solidFill>
            </a:endParaRPr>
          </a:p>
        </p:txBody>
      </p:sp>
      <p:sp>
        <p:nvSpPr>
          <p:cNvPr id="21512" name="TextBox 6"/>
          <p:cNvSpPr txBox="1">
            <a:spLocks noChangeArrowheads="1"/>
          </p:cNvSpPr>
          <p:nvPr/>
        </p:nvSpPr>
        <p:spPr bwMode="auto">
          <a:xfrm>
            <a:off x="5821363" y="4235450"/>
            <a:ext cx="1866900" cy="708025"/>
          </a:xfrm>
          <a:prstGeom prst="rect">
            <a:avLst/>
          </a:prstGeom>
          <a:noFill/>
          <a:ln w="9525">
            <a:noFill/>
            <a:miter lim="800000"/>
            <a:headEnd/>
            <a:tailEnd/>
          </a:ln>
        </p:spPr>
        <p:txBody>
          <a:bodyPr>
            <a:spAutoFit/>
          </a:bodyPr>
          <a:lstStyle/>
          <a:p>
            <a:pPr algn="ctr"/>
            <a:r>
              <a:rPr lang="ru-RU" sz="2000">
                <a:latin typeface="Times New Roman" pitchFamily="18" charset="0"/>
                <a:cs typeface="Times New Roman" pitchFamily="18" charset="0"/>
              </a:rPr>
              <a:t>Перечисление,</a:t>
            </a:r>
          </a:p>
          <a:p>
            <a:pPr algn="ctr"/>
            <a:r>
              <a:rPr lang="ru-RU" sz="2000">
                <a:latin typeface="Times New Roman" pitchFamily="18" charset="0"/>
                <a:cs typeface="Times New Roman" pitchFamily="18" charset="0"/>
              </a:rPr>
              <a:t>возмещение</a:t>
            </a:r>
          </a:p>
        </p:txBody>
      </p:sp>
      <p:sp>
        <p:nvSpPr>
          <p:cNvPr id="21513" name="TextBox 30"/>
          <p:cNvSpPr txBox="1">
            <a:spLocks noChangeArrowheads="1"/>
          </p:cNvSpPr>
          <p:nvPr/>
        </p:nvSpPr>
        <p:spPr bwMode="auto">
          <a:xfrm>
            <a:off x="5954713" y="1649413"/>
            <a:ext cx="1866900" cy="1006475"/>
          </a:xfrm>
          <a:prstGeom prst="rect">
            <a:avLst/>
          </a:prstGeom>
          <a:noFill/>
          <a:ln w="9525">
            <a:noFill/>
            <a:miter lim="800000"/>
            <a:headEnd/>
            <a:tailEnd/>
          </a:ln>
        </p:spPr>
        <p:txBody>
          <a:bodyPr>
            <a:spAutoFit/>
          </a:bodyPr>
          <a:lstStyle/>
          <a:p>
            <a:pPr algn="ctr"/>
            <a:r>
              <a:rPr lang="ru-RU" sz="2000">
                <a:latin typeface="Times New Roman" pitchFamily="18" charset="0"/>
                <a:cs typeface="Times New Roman" pitchFamily="18" charset="0"/>
              </a:rPr>
              <a:t>Уплата в полном объеме (100%) </a:t>
            </a:r>
          </a:p>
        </p:txBody>
      </p:sp>
      <p:pic>
        <p:nvPicPr>
          <p:cNvPr id="21514" name="Рисунок 8"/>
          <p:cNvPicPr>
            <a:picLocks noChangeAspect="1"/>
          </p:cNvPicPr>
          <p:nvPr/>
        </p:nvPicPr>
        <p:blipFill>
          <a:blip r:embed="rId4"/>
          <a:srcRect/>
          <a:stretch>
            <a:fillRect/>
          </a:stretch>
        </p:blipFill>
        <p:spPr bwMode="auto">
          <a:xfrm>
            <a:off x="11113" y="14288"/>
            <a:ext cx="798512" cy="642937"/>
          </a:xfrm>
          <a:prstGeom prst="rect">
            <a:avLst/>
          </a:prstGeom>
          <a:noFill/>
          <a:ln w="9525">
            <a:noFill/>
            <a:miter lim="800000"/>
            <a:headEnd/>
            <a:tailEnd/>
          </a:ln>
        </p:spPr>
      </p:pic>
      <p:pic>
        <p:nvPicPr>
          <p:cNvPr id="21515" name="Рисунок 8"/>
          <p:cNvPicPr>
            <a:picLocks noChangeAspect="1"/>
          </p:cNvPicPr>
          <p:nvPr/>
        </p:nvPicPr>
        <p:blipFill>
          <a:blip r:embed="rId4"/>
          <a:srcRect/>
          <a:stretch>
            <a:fillRect/>
          </a:stretch>
        </p:blipFill>
        <p:spPr bwMode="auto">
          <a:xfrm>
            <a:off x="8231188" y="4418013"/>
            <a:ext cx="1714500" cy="1447800"/>
          </a:xfrm>
          <a:prstGeom prst="rect">
            <a:avLst/>
          </a:prstGeom>
          <a:noFill/>
          <a:ln w="9525">
            <a:noFill/>
            <a:miter lim="800000"/>
            <a:headEnd/>
            <a:tailEnd/>
          </a:ln>
        </p:spPr>
      </p:pic>
      <p:sp>
        <p:nvSpPr>
          <p:cNvPr id="21516" name="TextBox 1"/>
          <p:cNvSpPr txBox="1">
            <a:spLocks noChangeArrowheads="1"/>
          </p:cNvSpPr>
          <p:nvPr/>
        </p:nvSpPr>
        <p:spPr bwMode="auto">
          <a:xfrm>
            <a:off x="2876550" y="1019175"/>
            <a:ext cx="4924425" cy="641350"/>
          </a:xfrm>
          <a:prstGeom prst="rect">
            <a:avLst/>
          </a:prstGeom>
          <a:noFill/>
          <a:ln w="9525">
            <a:noFill/>
            <a:miter lim="800000"/>
            <a:headEnd/>
            <a:tailEnd/>
          </a:ln>
        </p:spPr>
        <p:txBody>
          <a:bodyPr>
            <a:spAutoFit/>
          </a:bodyPr>
          <a:lstStyle/>
          <a:p>
            <a:r>
              <a:rPr lang="ru-RU" sz="3600" b="1">
                <a:latin typeface="Times New Roman" pitchFamily="18" charset="0"/>
                <a:cs typeface="Times New Roman" pitchFamily="18" charset="0"/>
              </a:rPr>
              <a:t>      </a:t>
            </a:r>
            <a:r>
              <a:rPr lang="ru-RU" sz="2800" b="1">
                <a:solidFill>
                  <a:schemeClr val="hlink"/>
                </a:solidFill>
                <a:latin typeface="Times New Roman" pitchFamily="18" charset="0"/>
                <a:cs typeface="Times New Roman" pitchFamily="18" charset="0"/>
              </a:rPr>
              <a:t>01 января 2021 года</a:t>
            </a:r>
          </a:p>
        </p:txBody>
      </p:sp>
      <p:pic>
        <p:nvPicPr>
          <p:cNvPr id="21517" name="Picture 5" descr="C:\Users\AbramenkoEV\Desktop\доклад_Пилот\14179415819291.jpg"/>
          <p:cNvPicPr>
            <a:picLocks noChangeAspect="1" noChangeArrowheads="1"/>
          </p:cNvPicPr>
          <p:nvPr/>
        </p:nvPicPr>
        <p:blipFill>
          <a:blip r:embed="rId5"/>
          <a:srcRect/>
          <a:stretch>
            <a:fillRect/>
          </a:stretch>
        </p:blipFill>
        <p:spPr bwMode="auto">
          <a:xfrm>
            <a:off x="506413" y="4014788"/>
            <a:ext cx="1387475" cy="1708150"/>
          </a:xfrm>
          <a:prstGeom prst="rect">
            <a:avLst/>
          </a:prstGeom>
          <a:noFill/>
          <a:ln w="9525">
            <a:noFill/>
            <a:miter lim="800000"/>
            <a:headEnd/>
            <a:tailEnd/>
          </a:ln>
        </p:spPr>
      </p:pic>
      <p:sp>
        <p:nvSpPr>
          <p:cNvPr id="21518" name="TextBox 23"/>
          <p:cNvSpPr txBox="1">
            <a:spLocks noChangeArrowheads="1"/>
          </p:cNvSpPr>
          <p:nvPr/>
        </p:nvSpPr>
        <p:spPr bwMode="auto">
          <a:xfrm>
            <a:off x="649288" y="5722938"/>
            <a:ext cx="2938462" cy="523875"/>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Работник </a:t>
            </a:r>
          </a:p>
        </p:txBody>
      </p:sp>
      <p:pic>
        <p:nvPicPr>
          <p:cNvPr id="21519" name="Рисунок 21"/>
          <p:cNvPicPr>
            <a:picLocks noChangeAspect="1"/>
          </p:cNvPicPr>
          <p:nvPr/>
        </p:nvPicPr>
        <p:blipFill>
          <a:blip r:embed="rId6"/>
          <a:srcRect/>
          <a:stretch>
            <a:fillRect/>
          </a:stretch>
        </p:blipFill>
        <p:spPr bwMode="auto">
          <a:xfrm>
            <a:off x="8359775" y="2051050"/>
            <a:ext cx="1457325" cy="149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Рисунок 8"/>
          <p:cNvPicPr>
            <a:picLocks noChangeAspect="1"/>
          </p:cNvPicPr>
          <p:nvPr/>
        </p:nvPicPr>
        <p:blipFill>
          <a:blip r:embed="rId3"/>
          <a:srcRect/>
          <a:stretch>
            <a:fillRect/>
          </a:stretch>
        </p:blipFill>
        <p:spPr bwMode="auto">
          <a:xfrm>
            <a:off x="11113" y="14288"/>
            <a:ext cx="731837" cy="576262"/>
          </a:xfrm>
          <a:prstGeom prst="rect">
            <a:avLst/>
          </a:prstGeom>
          <a:noFill/>
          <a:ln w="9525">
            <a:noFill/>
            <a:miter lim="800000"/>
            <a:headEnd/>
            <a:tailEnd/>
          </a:ln>
        </p:spPr>
      </p:pic>
      <p:pic>
        <p:nvPicPr>
          <p:cNvPr id="81922" name="Рисунок 2"/>
          <p:cNvPicPr>
            <a:picLocks noChangeAspect="1"/>
          </p:cNvPicPr>
          <p:nvPr/>
        </p:nvPicPr>
        <p:blipFill>
          <a:blip r:embed="rId4"/>
          <a:srcRect/>
          <a:stretch>
            <a:fillRect/>
          </a:stretch>
        </p:blipFill>
        <p:spPr bwMode="auto">
          <a:xfrm>
            <a:off x="207963" y="695325"/>
            <a:ext cx="2544762" cy="5513388"/>
          </a:xfrm>
          <a:prstGeom prst="rect">
            <a:avLst/>
          </a:prstGeom>
          <a:noFill/>
          <a:ln w="9525">
            <a:noFill/>
            <a:miter lim="800000"/>
            <a:headEnd/>
            <a:tailEnd/>
          </a:ln>
        </p:spPr>
      </p:pic>
      <p:pic>
        <p:nvPicPr>
          <p:cNvPr id="81923" name="Рисунок 3"/>
          <p:cNvPicPr>
            <a:picLocks noChangeAspect="1"/>
          </p:cNvPicPr>
          <p:nvPr/>
        </p:nvPicPr>
        <p:blipFill>
          <a:blip r:embed="rId5"/>
          <a:srcRect/>
          <a:stretch>
            <a:fillRect/>
          </a:stretch>
        </p:blipFill>
        <p:spPr bwMode="auto">
          <a:xfrm>
            <a:off x="3732213" y="14288"/>
            <a:ext cx="2411412" cy="5224462"/>
          </a:xfrm>
          <a:prstGeom prst="rect">
            <a:avLst/>
          </a:prstGeom>
          <a:noFill/>
          <a:ln w="9525">
            <a:noFill/>
            <a:miter lim="800000"/>
            <a:headEnd/>
            <a:tailEnd/>
          </a:ln>
        </p:spPr>
      </p:pic>
      <p:pic>
        <p:nvPicPr>
          <p:cNvPr id="81924" name="Рисунок 4"/>
          <p:cNvPicPr>
            <a:picLocks noChangeAspect="1"/>
          </p:cNvPicPr>
          <p:nvPr/>
        </p:nvPicPr>
        <p:blipFill>
          <a:blip r:embed="rId6"/>
          <a:srcRect/>
          <a:stretch>
            <a:fillRect/>
          </a:stretch>
        </p:blipFill>
        <p:spPr bwMode="auto">
          <a:xfrm>
            <a:off x="6810375" y="925513"/>
            <a:ext cx="2676525" cy="579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Рисунок 8"/>
          <p:cNvPicPr>
            <a:picLocks noChangeAspect="1"/>
          </p:cNvPicPr>
          <p:nvPr/>
        </p:nvPicPr>
        <p:blipFill>
          <a:blip r:embed="rId3"/>
          <a:srcRect/>
          <a:stretch>
            <a:fillRect/>
          </a:stretch>
        </p:blipFill>
        <p:spPr bwMode="auto">
          <a:xfrm>
            <a:off x="-44450" y="39688"/>
            <a:ext cx="838200" cy="595312"/>
          </a:xfrm>
          <a:prstGeom prst="rect">
            <a:avLst/>
          </a:prstGeom>
          <a:noFill/>
          <a:ln w="9525">
            <a:noFill/>
            <a:miter lim="800000"/>
            <a:headEnd/>
            <a:tailEnd/>
          </a:ln>
        </p:spPr>
      </p:pic>
      <p:sp>
        <p:nvSpPr>
          <p:cNvPr id="83970" name="TextBox 3"/>
          <p:cNvSpPr txBox="1">
            <a:spLocks noChangeArrowheads="1"/>
          </p:cNvSpPr>
          <p:nvPr/>
        </p:nvSpPr>
        <p:spPr bwMode="auto">
          <a:xfrm>
            <a:off x="138113" y="828675"/>
            <a:ext cx="9520237" cy="3019425"/>
          </a:xfrm>
          <a:prstGeom prst="rect">
            <a:avLst/>
          </a:prstGeom>
          <a:noFill/>
          <a:ln w="9525">
            <a:noFill/>
            <a:miter lim="800000"/>
            <a:headEnd/>
            <a:tailEnd/>
          </a:ln>
        </p:spPr>
        <p:txBody>
          <a:bodyPr>
            <a:spAutoFit/>
          </a:bodyPr>
          <a:lstStyle/>
          <a:p>
            <a:pPr algn="ctr"/>
            <a:r>
              <a:rPr lang="ru-RU" sz="4800">
                <a:latin typeface="Times New Roman" pitchFamily="18" charset="0"/>
                <a:cs typeface="Times New Roman" pitchFamily="18" charset="0"/>
              </a:rPr>
              <a:t>Довести порядок получения пособий в рамках </a:t>
            </a:r>
          </a:p>
          <a:p>
            <a:pPr algn="ctr"/>
            <a:r>
              <a:rPr lang="ru-RU" sz="4800">
                <a:latin typeface="Times New Roman" pitchFamily="18" charset="0"/>
                <a:cs typeface="Times New Roman" pitchFamily="18" charset="0"/>
              </a:rPr>
              <a:t>«Прямых выплат» </a:t>
            </a:r>
          </a:p>
          <a:p>
            <a:pPr algn="ctr"/>
            <a:r>
              <a:rPr lang="ru-RU" sz="4800">
                <a:latin typeface="Times New Roman" pitchFamily="18" charset="0"/>
                <a:cs typeface="Times New Roman" pitchFamily="18" charset="0"/>
              </a:rPr>
              <a:t>до работников</a:t>
            </a:r>
          </a:p>
        </p:txBody>
      </p:sp>
      <p:pic>
        <p:nvPicPr>
          <p:cNvPr id="83971" name="Рисунок 1"/>
          <p:cNvPicPr>
            <a:picLocks noChangeAspect="1"/>
          </p:cNvPicPr>
          <p:nvPr/>
        </p:nvPicPr>
        <p:blipFill>
          <a:blip r:embed="rId4"/>
          <a:srcRect/>
          <a:stretch>
            <a:fillRect/>
          </a:stretch>
        </p:blipFill>
        <p:spPr bwMode="auto">
          <a:xfrm>
            <a:off x="7561263" y="3248025"/>
            <a:ext cx="2220912" cy="36099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Рисунок 8"/>
          <p:cNvPicPr>
            <a:picLocks noChangeAspect="1"/>
          </p:cNvPicPr>
          <p:nvPr/>
        </p:nvPicPr>
        <p:blipFill>
          <a:blip r:embed="rId3"/>
          <a:srcRect/>
          <a:stretch>
            <a:fillRect/>
          </a:stretch>
        </p:blipFill>
        <p:spPr bwMode="auto">
          <a:xfrm>
            <a:off x="-44450" y="39688"/>
            <a:ext cx="838200" cy="595312"/>
          </a:xfrm>
          <a:prstGeom prst="rect">
            <a:avLst/>
          </a:prstGeom>
          <a:noFill/>
          <a:ln w="9525">
            <a:noFill/>
            <a:miter lim="800000"/>
            <a:headEnd/>
            <a:tailEnd/>
          </a:ln>
        </p:spPr>
      </p:pic>
      <p:sp>
        <p:nvSpPr>
          <p:cNvPr id="86018" name="TextBox 3"/>
          <p:cNvSpPr txBox="1">
            <a:spLocks noChangeArrowheads="1"/>
          </p:cNvSpPr>
          <p:nvPr/>
        </p:nvSpPr>
        <p:spPr bwMode="auto">
          <a:xfrm>
            <a:off x="638175" y="1177925"/>
            <a:ext cx="9020175" cy="5818188"/>
          </a:xfrm>
          <a:prstGeom prst="rect">
            <a:avLst/>
          </a:prstGeom>
          <a:noFill/>
          <a:ln w="9525">
            <a:noFill/>
            <a:miter lim="800000"/>
            <a:headEnd/>
            <a:tailEnd/>
          </a:ln>
        </p:spPr>
        <p:txBody>
          <a:bodyPr>
            <a:spAutoFit/>
          </a:bodyPr>
          <a:lstStyle/>
          <a:p>
            <a:r>
              <a:rPr lang="ru-RU" sz="1600">
                <a:latin typeface="Times New Roman" pitchFamily="18" charset="0"/>
                <a:cs typeface="Times New Roman" pitchFamily="18" charset="0"/>
              </a:rPr>
              <a:t>1. </a:t>
            </a:r>
            <a:r>
              <a:rPr lang="ru-RU">
                <a:latin typeface="Times New Roman" pitchFamily="18" charset="0"/>
                <a:cs typeface="Times New Roman" pitchFamily="18" charset="0"/>
              </a:rPr>
              <a:t>заявление о выплате (перерасчете) пособия (оплате отпуска);</a:t>
            </a:r>
          </a:p>
          <a:p>
            <a:r>
              <a:rPr lang="ru-RU">
                <a:latin typeface="Times New Roman" pitchFamily="18" charset="0"/>
                <a:cs typeface="Times New Roman" pitchFamily="18" charset="0"/>
              </a:rPr>
              <a:t>2. опись заявлений и документов, необходимых для назначения и выплаты застрахованным лицам соответствующих видов пособий;</a:t>
            </a:r>
          </a:p>
          <a:p>
            <a:r>
              <a:rPr lang="ru-RU">
                <a:latin typeface="Times New Roman" pitchFamily="18" charset="0"/>
                <a:cs typeface="Times New Roman" pitchFamily="18" charset="0"/>
              </a:rPr>
              <a:t>3. заявление о возмещении расходов на выплату пособия по временной нетрудоспособности;</a:t>
            </a:r>
          </a:p>
          <a:p>
            <a:r>
              <a:rPr lang="ru-RU">
                <a:latin typeface="Times New Roman" pitchFamily="18" charset="0"/>
                <a:cs typeface="Times New Roman" pitchFamily="18" charset="0"/>
              </a:rPr>
              <a:t>4. извещение о представлении недостающих документов или сведений;</a:t>
            </a:r>
          </a:p>
          <a:p>
            <a:r>
              <a:rPr lang="ru-RU">
                <a:latin typeface="Times New Roman" pitchFamily="18" charset="0"/>
                <a:cs typeface="Times New Roman" pitchFamily="18" charset="0"/>
              </a:rPr>
              <a:t>5. решение об отказе в назначении и выплате пособия по временной нетрудоспособности;</a:t>
            </a:r>
          </a:p>
          <a:p>
            <a:r>
              <a:rPr lang="ru-RU">
                <a:latin typeface="Times New Roman" pitchFamily="18" charset="0"/>
                <a:cs typeface="Times New Roman" pitchFamily="18" charset="0"/>
              </a:rPr>
              <a:t>6. заявление о возмещении расходов на выплату социального пособия на погребение ;</a:t>
            </a:r>
          </a:p>
          <a:p>
            <a:r>
              <a:rPr lang="ru-RU">
                <a:latin typeface="Times New Roman" pitchFamily="18" charset="0"/>
                <a:cs typeface="Times New Roman" pitchFamily="18" charset="0"/>
              </a:rPr>
              <a:t>7. заявление о возмещении расходов на оплату дополнительных оплачиваемых выходных дней одному из родителей (опекуну, попечителю) для ухода за детьми-инвалидами;</a:t>
            </a:r>
          </a:p>
          <a:p>
            <a:r>
              <a:rPr lang="ru-RU">
                <a:latin typeface="Times New Roman" pitchFamily="18" charset="0"/>
                <a:cs typeface="Times New Roman" pitchFamily="18" charset="0"/>
              </a:rPr>
              <a:t>8. заявление о возмещении стоимости гарантированного перечня услуг по погребению;</a:t>
            </a:r>
          </a:p>
          <a:p>
            <a:r>
              <a:rPr lang="ru-RU">
                <a:latin typeface="Times New Roman" pitchFamily="18" charset="0"/>
                <a:cs typeface="Times New Roman" pitchFamily="18" charset="0"/>
              </a:rPr>
              <a:t>9.решение об отказе в рассмотрении документов (сведений);</a:t>
            </a:r>
          </a:p>
          <a:p>
            <a:r>
              <a:rPr lang="ru-RU">
                <a:latin typeface="Times New Roman" pitchFamily="18" charset="0"/>
                <a:cs typeface="Times New Roman" pitchFamily="18" charset="0"/>
              </a:rPr>
              <a:t>10. справка-расчет о размере оплаты отпуска.</a:t>
            </a:r>
          </a:p>
          <a:p>
            <a:pPr algn="ctr"/>
            <a:endParaRPr lang="ru-RU">
              <a:latin typeface="Times New Roman" pitchFamily="18" charset="0"/>
              <a:cs typeface="Times New Roman" pitchFamily="18" charset="0"/>
            </a:endParaRPr>
          </a:p>
          <a:p>
            <a:pPr algn="just"/>
            <a:r>
              <a:rPr lang="ru-RU">
                <a:latin typeface="Times New Roman" pitchFamily="18" charset="0"/>
                <a:cs typeface="Times New Roman" pitchFamily="18" charset="0"/>
              </a:rPr>
              <a:t>Формы заполняются на русском языке печатными буквами чернилами черного цвета. Допускается использование гелевой, капиллярной, перьевой ручки. Допускается применение печатающих устройств. Записи не должны заходить за пределы границ ячеек, предусмотренных для внесения соответствующих записей. </a:t>
            </a:r>
          </a:p>
          <a:p>
            <a:pPr algn="ctr"/>
            <a:endParaRPr lang="ru-RU" sz="4800">
              <a:latin typeface="Times New Roman" pitchFamily="18" charset="0"/>
              <a:cs typeface="Times New Roman" pitchFamily="18" charset="0"/>
            </a:endParaRPr>
          </a:p>
        </p:txBody>
      </p:sp>
      <p:sp>
        <p:nvSpPr>
          <p:cNvPr id="86019" name="TextBox 1"/>
          <p:cNvSpPr txBox="1">
            <a:spLocks noChangeArrowheads="1"/>
          </p:cNvSpPr>
          <p:nvPr/>
        </p:nvSpPr>
        <p:spPr bwMode="auto">
          <a:xfrm>
            <a:off x="862013" y="39688"/>
            <a:ext cx="8497887" cy="1138237"/>
          </a:xfrm>
          <a:prstGeom prst="rect">
            <a:avLst/>
          </a:prstGeom>
          <a:noFill/>
          <a:ln w="9525">
            <a:noFill/>
            <a:miter lim="800000"/>
            <a:headEnd/>
            <a:tailEnd/>
          </a:ln>
        </p:spPr>
        <p:txBody>
          <a:bodyPr>
            <a:spAutoFit/>
          </a:bodyPr>
          <a:lstStyle/>
          <a:p>
            <a:pPr algn="ctr"/>
            <a:r>
              <a:rPr lang="ru-RU" sz="2400" b="1">
                <a:latin typeface="Times New Roman" pitchFamily="18" charset="0"/>
                <a:cs typeface="Times New Roman" pitchFamily="18" charset="0"/>
              </a:rPr>
              <a:t>Приказ Фонда от 24 ноября 2017 № 578 </a:t>
            </a:r>
            <a:r>
              <a:rPr lang="ru-RU" sz="2000">
                <a:latin typeface="Times New Roman" pitchFamily="18" charset="0"/>
                <a:cs typeface="Times New Roman" pitchFamily="18" charset="0"/>
              </a:rPr>
              <a:t>«Об утверждении форм документов, применяемых для выплаты»</a:t>
            </a:r>
          </a:p>
          <a:p>
            <a:pPr algn="ctr"/>
            <a:endParaRPr lang="ru-RU" sz="2400" b="1">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Рисунок 8"/>
          <p:cNvPicPr>
            <a:picLocks noChangeAspect="1"/>
          </p:cNvPicPr>
          <p:nvPr/>
        </p:nvPicPr>
        <p:blipFill>
          <a:blip r:embed="rId3"/>
          <a:srcRect/>
          <a:stretch>
            <a:fillRect/>
          </a:stretch>
        </p:blipFill>
        <p:spPr bwMode="auto">
          <a:xfrm>
            <a:off x="-44450" y="39688"/>
            <a:ext cx="838200" cy="595312"/>
          </a:xfrm>
          <a:prstGeom prst="rect">
            <a:avLst/>
          </a:prstGeom>
          <a:noFill/>
          <a:ln w="9525">
            <a:noFill/>
            <a:miter lim="800000"/>
            <a:headEnd/>
            <a:tailEnd/>
          </a:ln>
        </p:spPr>
      </p:pic>
      <p:sp>
        <p:nvSpPr>
          <p:cNvPr id="88066" name="TextBox 3"/>
          <p:cNvSpPr txBox="1">
            <a:spLocks noChangeArrowheads="1"/>
          </p:cNvSpPr>
          <p:nvPr/>
        </p:nvSpPr>
        <p:spPr bwMode="auto">
          <a:xfrm>
            <a:off x="114300" y="1752600"/>
            <a:ext cx="9520238" cy="3446463"/>
          </a:xfrm>
          <a:prstGeom prst="rect">
            <a:avLst/>
          </a:prstGeom>
          <a:noFill/>
          <a:ln w="9525">
            <a:noFill/>
            <a:miter lim="800000"/>
            <a:headEnd/>
            <a:tailEnd/>
          </a:ln>
        </p:spPr>
        <p:txBody>
          <a:bodyPr>
            <a:spAutoFit/>
          </a:bodyPr>
          <a:lstStyle/>
          <a:p>
            <a:pPr algn="ctr"/>
            <a:r>
              <a:rPr lang="ru-RU" sz="4800">
                <a:latin typeface="Times New Roman" pitchFamily="18" charset="0"/>
                <a:cs typeface="Times New Roman" pitchFamily="18" charset="0"/>
              </a:rPr>
              <a:t>Проинформировать работников о необходимости предоставления заявления, находящимся в отпуске по уходу за ребенком</a:t>
            </a:r>
          </a:p>
          <a:p>
            <a:pPr algn="ctr"/>
            <a:r>
              <a:rPr lang="ru-RU" sz="2800">
                <a:latin typeface="Times New Roman" pitchFamily="18" charset="0"/>
                <a:cs typeface="Times New Roman" pitchFamily="18" charset="0"/>
              </a:rPr>
              <a:t>(перечисление осуществляется ежемесячно с 1 по 15 число)</a:t>
            </a:r>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Заголовок 8"/>
          <p:cNvSpPr>
            <a:spLocks noGrp="1"/>
          </p:cNvSpPr>
          <p:nvPr>
            <p:ph type="title"/>
          </p:nvPr>
        </p:nvSpPr>
        <p:spPr>
          <a:xfrm>
            <a:off x="384175" y="1190625"/>
            <a:ext cx="9212263" cy="4086225"/>
          </a:xfrm>
        </p:spPr>
        <p:txBody>
          <a:bodyPr/>
          <a:lstStyle/>
          <a:p>
            <a:pPr eaLnBrk="1" hangingPunct="1"/>
            <a:r>
              <a:rPr lang="ru-RU" sz="4000" smtClean="0">
                <a:latin typeface="Times New Roman" pitchFamily="18" charset="0"/>
                <a:cs typeface="Times New Roman" pitchFamily="18" charset="0"/>
              </a:rPr>
              <a:t>Проинформировать работников о возможных способах получения пособий:</a:t>
            </a:r>
            <a:br>
              <a:rPr lang="ru-RU" sz="4000" smtClean="0">
                <a:latin typeface="Times New Roman" pitchFamily="18" charset="0"/>
                <a:cs typeface="Times New Roman" pitchFamily="18" charset="0"/>
              </a:rPr>
            </a:br>
            <a:r>
              <a:rPr lang="ru-RU" sz="4000" smtClean="0">
                <a:solidFill>
                  <a:schemeClr val="hlink"/>
                </a:solidFill>
                <a:latin typeface="Times New Roman" pitchFamily="18" charset="0"/>
                <a:cs typeface="Times New Roman" pitchFamily="18" charset="0"/>
              </a:rPr>
              <a:t>- на номер карты «МИР»,</a:t>
            </a:r>
            <a:br>
              <a:rPr lang="ru-RU" sz="4000" smtClean="0">
                <a:solidFill>
                  <a:schemeClr val="hlink"/>
                </a:solidFill>
                <a:latin typeface="Times New Roman" pitchFamily="18" charset="0"/>
                <a:cs typeface="Times New Roman" pitchFamily="18" charset="0"/>
              </a:rPr>
            </a:br>
            <a:r>
              <a:rPr lang="ru-RU" sz="2800" smtClean="0">
                <a:latin typeface="Times New Roman" pitchFamily="18" charset="0"/>
                <a:cs typeface="Times New Roman" pitchFamily="18" charset="0"/>
              </a:rPr>
              <a:t>(с 01.05.2019 Постановление Правительства РФ от 11.04.2019 № 419)</a:t>
            </a:r>
            <a:r>
              <a:rPr lang="ru-RU" sz="4000" smtClean="0">
                <a:latin typeface="Times New Roman" pitchFamily="18" charset="0"/>
                <a:cs typeface="Times New Roman" pitchFamily="18" charset="0"/>
              </a:rPr>
              <a:t/>
            </a:r>
            <a:br>
              <a:rPr lang="ru-RU" sz="4000" smtClean="0">
                <a:latin typeface="Times New Roman" pitchFamily="18" charset="0"/>
                <a:cs typeface="Times New Roman" pitchFamily="18" charset="0"/>
              </a:rPr>
            </a:br>
            <a:r>
              <a:rPr lang="ru-RU" sz="4000" smtClean="0">
                <a:latin typeface="Times New Roman" pitchFamily="18" charset="0"/>
                <a:cs typeface="Times New Roman" pitchFamily="18" charset="0"/>
              </a:rPr>
              <a:t>- </a:t>
            </a:r>
            <a:r>
              <a:rPr lang="ru-RU" sz="4000" smtClean="0">
                <a:solidFill>
                  <a:schemeClr val="hlink"/>
                </a:solidFill>
                <a:latin typeface="Times New Roman" pitchFamily="18" charset="0"/>
                <a:cs typeface="Times New Roman" pitchFamily="18" charset="0"/>
              </a:rPr>
              <a:t>на банковский счет</a:t>
            </a:r>
            <a:r>
              <a:rPr lang="ru-RU" sz="4000" smtClean="0">
                <a:latin typeface="Times New Roman" pitchFamily="18" charset="0"/>
                <a:cs typeface="Times New Roman" pitchFamily="18" charset="0"/>
              </a:rPr>
              <a:t>, </a:t>
            </a:r>
            <a:r>
              <a:rPr lang="ru-RU" sz="2800" smtClean="0">
                <a:latin typeface="Times New Roman" pitchFamily="18" charset="0"/>
                <a:cs typeface="Times New Roman" pitchFamily="18" charset="0"/>
              </a:rPr>
              <a:t>который не предусматривает использование платежных карт</a:t>
            </a:r>
            <a:br>
              <a:rPr lang="ru-RU" sz="2800" smtClean="0">
                <a:latin typeface="Times New Roman" pitchFamily="18" charset="0"/>
                <a:cs typeface="Times New Roman" pitchFamily="18" charset="0"/>
              </a:rPr>
            </a:br>
            <a:r>
              <a:rPr lang="ru-RU" sz="4000" smtClean="0">
                <a:latin typeface="Times New Roman" pitchFamily="18" charset="0"/>
                <a:cs typeface="Times New Roman" pitchFamily="18" charset="0"/>
              </a:rPr>
              <a:t>- </a:t>
            </a:r>
            <a:r>
              <a:rPr lang="ru-RU" sz="4000" smtClean="0">
                <a:solidFill>
                  <a:schemeClr val="hlink"/>
                </a:solidFill>
                <a:latin typeface="Times New Roman" pitchFamily="18" charset="0"/>
                <a:cs typeface="Times New Roman" pitchFamily="18" charset="0"/>
              </a:rPr>
              <a:t>почтовый перевод</a:t>
            </a:r>
            <a:r>
              <a:rPr lang="ru-RU" sz="1600" smtClean="0">
                <a:solidFill>
                  <a:schemeClr val="hlink"/>
                </a:solidFill>
                <a:latin typeface="Times New Roman" pitchFamily="18" charset="0"/>
                <a:cs typeface="Times New Roman" pitchFamily="18" charset="0"/>
              </a:rPr>
              <a:t/>
            </a:r>
            <a:br>
              <a:rPr lang="ru-RU" sz="1600" smtClean="0">
                <a:solidFill>
                  <a:schemeClr val="hlink"/>
                </a:solidFill>
                <a:latin typeface="Times New Roman" pitchFamily="18" charset="0"/>
                <a:cs typeface="Times New Roman" pitchFamily="18" charset="0"/>
              </a:rPr>
            </a:br>
            <a:endParaRPr lang="ru-RU" sz="1600" smtClean="0">
              <a:solidFill>
                <a:schemeClr val="hlink"/>
              </a:solidFill>
              <a:latin typeface="Times New Roman" pitchFamily="18" charset="0"/>
              <a:cs typeface="Times New Roman" pitchFamily="18" charset="0"/>
            </a:endParaRPr>
          </a:p>
        </p:txBody>
      </p:sp>
      <p:pic>
        <p:nvPicPr>
          <p:cNvPr id="90114" name="Рисунок 8"/>
          <p:cNvPicPr>
            <a:picLocks noChangeAspect="1"/>
          </p:cNvPicPr>
          <p:nvPr/>
        </p:nvPicPr>
        <p:blipFill>
          <a:blip r:embed="rId3"/>
          <a:srcRect/>
          <a:stretch>
            <a:fillRect/>
          </a:stretch>
        </p:blipFill>
        <p:spPr bwMode="auto">
          <a:xfrm>
            <a:off x="11113" y="14288"/>
            <a:ext cx="746125" cy="566737"/>
          </a:xfrm>
          <a:prstGeom prst="rect">
            <a:avLst/>
          </a:prstGeom>
          <a:noFill/>
          <a:ln w="9525">
            <a:noFill/>
            <a:miter lim="800000"/>
            <a:headEnd/>
            <a:tailEnd/>
          </a:ln>
        </p:spPr>
      </p:pic>
      <p:pic>
        <p:nvPicPr>
          <p:cNvPr id="90115" name="Рисунок 11"/>
          <p:cNvPicPr>
            <a:picLocks noChangeAspect="1"/>
          </p:cNvPicPr>
          <p:nvPr/>
        </p:nvPicPr>
        <p:blipFill>
          <a:blip r:embed="rId4"/>
          <a:srcRect/>
          <a:stretch>
            <a:fillRect/>
          </a:stretch>
        </p:blipFill>
        <p:spPr bwMode="auto">
          <a:xfrm>
            <a:off x="439738" y="4937125"/>
            <a:ext cx="2603500"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Заголовок 8"/>
          <p:cNvSpPr>
            <a:spLocks noGrp="1"/>
          </p:cNvSpPr>
          <p:nvPr>
            <p:ph type="title"/>
          </p:nvPr>
        </p:nvSpPr>
        <p:spPr>
          <a:xfrm>
            <a:off x="161925" y="830263"/>
            <a:ext cx="9212263" cy="1509712"/>
          </a:xfrm>
        </p:spPr>
        <p:txBody>
          <a:bodyPr/>
          <a:lstStyle/>
          <a:p>
            <a:pPr eaLnBrk="1" hangingPunct="1"/>
            <a:r>
              <a:rPr lang="ru-RU" sz="1800" smtClean="0">
                <a:solidFill>
                  <a:srgbClr val="003300"/>
                </a:solidFill>
                <a:latin typeface="Times New Roman" pitchFamily="18" charset="0"/>
                <a:cs typeface="Times New Roman" pitchFamily="18" charset="0"/>
              </a:rPr>
              <a:t>Согласно п.2 ч.5 ст.30.5 Федерального закона от 27.06.2011 № 161-ФЗ «О национальной платежной системе» кредитные организации зачислять выплаты на банковские счета клиентов - физических лиц, операции по которым осуществляются с использованием национальных платежных инструментов («МИР»).</a:t>
            </a:r>
            <a:r>
              <a:rPr lang="ru-RU" sz="1800" b="1" smtClean="0"/>
              <a:t/>
            </a:r>
            <a:br>
              <a:rPr lang="ru-RU" sz="1800" b="1" smtClean="0"/>
            </a:br>
            <a:r>
              <a:rPr lang="ru-RU" sz="1800" smtClean="0">
                <a:solidFill>
                  <a:srgbClr val="003300"/>
                </a:solidFill>
                <a:latin typeface="Times New Roman" pitchFamily="18" charset="0"/>
                <a:cs typeface="Times New Roman" pitchFamily="18" charset="0"/>
              </a:rPr>
              <a:t/>
            </a:r>
            <a:br>
              <a:rPr lang="ru-RU" sz="1800" smtClean="0">
                <a:solidFill>
                  <a:srgbClr val="003300"/>
                </a:solidFill>
                <a:latin typeface="Times New Roman" pitchFamily="18" charset="0"/>
                <a:cs typeface="Times New Roman" pitchFamily="18" charset="0"/>
              </a:rPr>
            </a:br>
            <a:r>
              <a:rPr lang="ru-RU" sz="1800" smtClean="0">
                <a:solidFill>
                  <a:srgbClr val="003300"/>
                </a:solidFill>
                <a:latin typeface="Times New Roman" pitchFamily="18" charset="0"/>
                <a:cs typeface="Times New Roman" pitchFamily="18" charset="0"/>
              </a:rPr>
              <a:t/>
            </a:r>
            <a:br>
              <a:rPr lang="ru-RU" sz="1800" smtClean="0">
                <a:solidFill>
                  <a:srgbClr val="003300"/>
                </a:solidFill>
                <a:latin typeface="Times New Roman" pitchFamily="18" charset="0"/>
                <a:cs typeface="Times New Roman" pitchFamily="18" charset="0"/>
              </a:rPr>
            </a:br>
            <a:endParaRPr lang="ru-RU" sz="1800" smtClean="0">
              <a:solidFill>
                <a:srgbClr val="003300"/>
              </a:solidFill>
              <a:latin typeface="Times New Roman" pitchFamily="18" charset="0"/>
              <a:cs typeface="Times New Roman" pitchFamily="18" charset="0"/>
            </a:endParaRPr>
          </a:p>
        </p:txBody>
      </p:sp>
      <p:sp>
        <p:nvSpPr>
          <p:cNvPr id="14" name="Прямоугольник 13"/>
          <p:cNvSpPr/>
          <p:nvPr/>
        </p:nvSpPr>
        <p:spPr>
          <a:xfrm>
            <a:off x="5072063" y="1976438"/>
            <a:ext cx="4421187" cy="369411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ru-RU" dirty="0">
                <a:solidFill>
                  <a:schemeClr val="tx1"/>
                </a:solidFill>
              </a:rPr>
              <a:t>1.     </a:t>
            </a:r>
            <a:r>
              <a:rPr lang="ru-RU" dirty="0">
                <a:solidFill>
                  <a:schemeClr val="tx1"/>
                </a:solidFill>
                <a:latin typeface="Times New Roman" pitchFamily="18" charset="0"/>
                <a:cs typeface="Times New Roman" pitchFamily="18" charset="0"/>
              </a:rPr>
              <a:t>Пособие по временной нетрудоспособности в отношении граждан, подвергшихся воздействию радиации.</a:t>
            </a:r>
          </a:p>
          <a:p>
            <a:pPr fontAlgn="auto">
              <a:spcBef>
                <a:spcPts val="0"/>
              </a:spcBef>
              <a:spcAft>
                <a:spcPts val="0"/>
              </a:spcAft>
              <a:defRPr/>
            </a:pPr>
            <a:r>
              <a:rPr lang="ru-RU" dirty="0">
                <a:solidFill>
                  <a:schemeClr val="tx1"/>
                </a:solidFill>
                <a:latin typeface="Times New Roman" pitchFamily="18" charset="0"/>
                <a:cs typeface="Times New Roman" pitchFamily="18" charset="0"/>
              </a:rPr>
              <a:t>2.     Пособие по беременности и родам.</a:t>
            </a:r>
          </a:p>
          <a:p>
            <a:pPr fontAlgn="auto">
              <a:spcBef>
                <a:spcPts val="0"/>
              </a:spcBef>
              <a:spcAft>
                <a:spcPts val="0"/>
              </a:spcAft>
              <a:defRPr/>
            </a:pPr>
            <a:r>
              <a:rPr lang="ru-RU" dirty="0">
                <a:solidFill>
                  <a:schemeClr val="tx1"/>
                </a:solidFill>
                <a:latin typeface="Times New Roman" pitchFamily="18" charset="0"/>
                <a:cs typeface="Times New Roman" pitchFamily="18" charset="0"/>
              </a:rPr>
              <a:t>3.     Единовременное пособие женщинам, вставшим на учет в медицинских учреждениях  в ранние сроки беременности.</a:t>
            </a:r>
          </a:p>
          <a:p>
            <a:pPr fontAlgn="auto">
              <a:spcBef>
                <a:spcPts val="0"/>
              </a:spcBef>
              <a:spcAft>
                <a:spcPts val="0"/>
              </a:spcAft>
              <a:defRPr/>
            </a:pPr>
            <a:r>
              <a:rPr lang="ru-RU" dirty="0">
                <a:solidFill>
                  <a:schemeClr val="tx1"/>
                </a:solidFill>
                <a:latin typeface="Times New Roman" pitchFamily="18" charset="0"/>
                <a:cs typeface="Times New Roman" pitchFamily="18" charset="0"/>
              </a:rPr>
              <a:t>4.     Единовременное пособие при рождении ребенка.</a:t>
            </a:r>
          </a:p>
          <a:p>
            <a:pPr fontAlgn="auto">
              <a:spcBef>
                <a:spcPts val="0"/>
              </a:spcBef>
              <a:spcAft>
                <a:spcPts val="0"/>
              </a:spcAft>
              <a:defRPr/>
            </a:pPr>
            <a:r>
              <a:rPr lang="ru-RU" dirty="0">
                <a:solidFill>
                  <a:schemeClr val="tx1"/>
                </a:solidFill>
                <a:latin typeface="Times New Roman" pitchFamily="18" charset="0"/>
                <a:cs typeface="Times New Roman" pitchFamily="18" charset="0"/>
              </a:rPr>
              <a:t>5.     Ежемесячное пособие по уходу за ребенком.</a:t>
            </a:r>
            <a:endParaRPr lang="ru-RU"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2163" name="Прямоугольник 2"/>
          <p:cNvSpPr>
            <a:spLocks noChangeArrowheads="1"/>
          </p:cNvSpPr>
          <p:nvPr/>
        </p:nvSpPr>
        <p:spPr bwMode="auto">
          <a:xfrm>
            <a:off x="538163" y="2143125"/>
            <a:ext cx="3524250" cy="2862263"/>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Постановлением Правительства РФ </a:t>
            </a:r>
          </a:p>
          <a:p>
            <a:pPr algn="ctr"/>
            <a:r>
              <a:rPr lang="ru-RU" b="1">
                <a:latin typeface="Times New Roman" pitchFamily="18" charset="0"/>
                <a:cs typeface="Times New Roman" pitchFamily="18" charset="0"/>
              </a:rPr>
              <a:t>от 11.04.2019 № 419</a:t>
            </a:r>
            <a:r>
              <a:rPr lang="ru-RU">
                <a:latin typeface="Times New Roman" pitchFamily="18" charset="0"/>
                <a:cs typeface="Times New Roman" pitchFamily="18" charset="0"/>
              </a:rPr>
              <a:t> </a:t>
            </a:r>
          </a:p>
          <a:p>
            <a:pPr algn="just"/>
            <a:r>
              <a:rPr lang="ru-RU">
                <a:latin typeface="Times New Roman" pitchFamily="18" charset="0"/>
                <a:cs typeface="Times New Roman" pitchFamily="18" charset="0"/>
              </a:rPr>
              <a:t> С </a:t>
            </a:r>
            <a:r>
              <a:rPr lang="ru-RU" b="1">
                <a:latin typeface="Times New Roman" pitchFamily="18" charset="0"/>
                <a:cs typeface="Times New Roman" pitchFamily="18" charset="0"/>
              </a:rPr>
              <a:t>1 мая 2019 </a:t>
            </a:r>
            <a:r>
              <a:rPr lang="ru-RU">
                <a:latin typeface="Times New Roman" pitchFamily="18" charset="0"/>
                <a:cs typeface="Times New Roman" pitchFamily="18" charset="0"/>
              </a:rPr>
              <a:t>следующие виды пособий перечисляются на банковские счета с использованием карт «МИР» либо на банковские счета, которые не предусматривают использование платежных карт.</a:t>
            </a:r>
          </a:p>
        </p:txBody>
      </p:sp>
      <p:pic>
        <p:nvPicPr>
          <p:cNvPr id="92164" name="Рисунок 8"/>
          <p:cNvPicPr>
            <a:picLocks noChangeAspect="1"/>
          </p:cNvPicPr>
          <p:nvPr/>
        </p:nvPicPr>
        <p:blipFill>
          <a:blip r:embed="rId3"/>
          <a:srcRect/>
          <a:stretch>
            <a:fillRect/>
          </a:stretch>
        </p:blipFill>
        <p:spPr bwMode="auto">
          <a:xfrm>
            <a:off x="11113" y="14288"/>
            <a:ext cx="746125" cy="628650"/>
          </a:xfrm>
          <a:prstGeom prst="rect">
            <a:avLst/>
          </a:prstGeom>
          <a:noFill/>
          <a:ln w="9525">
            <a:noFill/>
            <a:miter lim="800000"/>
            <a:headEnd/>
            <a:tailEnd/>
          </a:ln>
        </p:spPr>
      </p:pic>
      <p:sp>
        <p:nvSpPr>
          <p:cNvPr id="92165" name="TextBox 2"/>
          <p:cNvSpPr txBox="1">
            <a:spLocks noChangeArrowheads="1"/>
          </p:cNvSpPr>
          <p:nvPr/>
        </p:nvSpPr>
        <p:spPr bwMode="auto">
          <a:xfrm>
            <a:off x="703263" y="180975"/>
            <a:ext cx="8491537" cy="461963"/>
          </a:xfrm>
          <a:prstGeom prst="rect">
            <a:avLst/>
          </a:prstGeom>
          <a:noFill/>
          <a:ln w="9525">
            <a:noFill/>
            <a:miter lim="800000"/>
            <a:headEnd/>
            <a:tailEnd/>
          </a:ln>
        </p:spPr>
        <p:txBody>
          <a:bodyPr>
            <a:spAutoFit/>
          </a:bodyPr>
          <a:lstStyle/>
          <a:p>
            <a:pPr algn="ctr"/>
            <a:r>
              <a:rPr lang="ru-RU" sz="2400" b="1">
                <a:latin typeface="Verdana" pitchFamily="34" charset="0"/>
              </a:rPr>
              <a:t>Национальная платежная система  «МИР»</a:t>
            </a:r>
          </a:p>
        </p:txBody>
      </p:sp>
      <p:sp>
        <p:nvSpPr>
          <p:cNvPr id="7" name="Стрелка вправо 6"/>
          <p:cNvSpPr/>
          <p:nvPr/>
        </p:nvSpPr>
        <p:spPr>
          <a:xfrm>
            <a:off x="4362450" y="2832100"/>
            <a:ext cx="387350" cy="779463"/>
          </a:xfrm>
          <a:prstGeom prst="rightArrow">
            <a:avLst>
              <a:gd name="adj1" fmla="val 50000"/>
              <a:gd name="adj2" fmla="val 692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2167" name="TextBox 1"/>
          <p:cNvSpPr txBox="1">
            <a:spLocks noChangeArrowheads="1"/>
          </p:cNvSpPr>
          <p:nvPr/>
        </p:nvSpPr>
        <p:spPr bwMode="auto">
          <a:xfrm>
            <a:off x="384175" y="5803900"/>
            <a:ext cx="9169400" cy="923925"/>
          </a:xfrm>
          <a:prstGeom prst="rect">
            <a:avLst/>
          </a:prstGeom>
          <a:noFill/>
          <a:ln w="9525">
            <a:noFill/>
            <a:miter lim="800000"/>
            <a:headEnd/>
            <a:tailEnd/>
          </a:ln>
        </p:spPr>
        <p:txBody>
          <a:bodyPr>
            <a:spAutoFit/>
          </a:bodyPr>
          <a:lstStyle/>
          <a:p>
            <a:r>
              <a:rPr lang="ru-RU">
                <a:solidFill>
                  <a:srgbClr val="003300"/>
                </a:solidFill>
                <a:latin typeface="Times New Roman" pitchFamily="18" charset="0"/>
                <a:cs typeface="Times New Roman" pitchFamily="18" charset="0"/>
              </a:rPr>
              <a:t>Положением № 383-П в поле платежного поручения «110- код выплаты» указывается «1».</a:t>
            </a:r>
          </a:p>
          <a:p>
            <a:r>
              <a:rPr lang="ru-RU">
                <a:solidFill>
                  <a:srgbClr val="003300"/>
                </a:solidFill>
                <a:latin typeface="Times New Roman" pitchFamily="18" charset="0"/>
                <a:cs typeface="Times New Roman" pitchFamily="18" charset="0"/>
              </a:rPr>
              <a:t>В иных случаях значение реквизита не указывается.</a:t>
            </a:r>
            <a:br>
              <a:rPr lang="ru-RU">
                <a:solidFill>
                  <a:srgbClr val="003300"/>
                </a:solidFill>
                <a:latin typeface="Times New Roman" pitchFamily="18" charset="0"/>
                <a:cs typeface="Times New Roman" pitchFamily="18" charset="0"/>
              </a:rPr>
            </a:br>
            <a:endParaRPr lang="ru-RU">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Заголовок 8"/>
          <p:cNvSpPr>
            <a:spLocks noGrp="1"/>
          </p:cNvSpPr>
          <p:nvPr>
            <p:ph type="title"/>
          </p:nvPr>
        </p:nvSpPr>
        <p:spPr>
          <a:xfrm>
            <a:off x="384175" y="1190625"/>
            <a:ext cx="9521825" cy="4086225"/>
          </a:xfrm>
        </p:spPr>
        <p:txBody>
          <a:bodyPr/>
          <a:lstStyle/>
          <a:p>
            <a:pPr eaLnBrk="1" hangingPunct="1"/>
            <a:r>
              <a:rPr lang="ru-RU" sz="3200" b="1" smtClean="0">
                <a:solidFill>
                  <a:srgbClr val="FF0000"/>
                </a:solidFill>
                <a:latin typeface="Times New Roman" pitchFamily="18" charset="0"/>
                <a:cs typeface="Times New Roman" pitchFamily="18" charset="0"/>
              </a:rPr>
              <a:t>Карта «МИР»- национальная платежная система</a:t>
            </a:r>
            <a:br>
              <a:rPr lang="ru-RU" sz="3200" b="1" smtClean="0">
                <a:solidFill>
                  <a:srgbClr val="FF0000"/>
                </a:solidFill>
                <a:latin typeface="Times New Roman" pitchFamily="18" charset="0"/>
                <a:cs typeface="Times New Roman" pitchFamily="18" charset="0"/>
              </a:rPr>
            </a:br>
            <a:r>
              <a:rPr lang="ru-RU" sz="3200" smtClean="0">
                <a:solidFill>
                  <a:srgbClr val="003300"/>
                </a:solidFill>
                <a:latin typeface="Times New Roman" pitchFamily="18" charset="0"/>
                <a:cs typeface="Times New Roman" pitchFamily="18" charset="0"/>
              </a:rPr>
              <a:t/>
            </a:r>
            <a:br>
              <a:rPr lang="ru-RU" sz="3200" smtClean="0">
                <a:solidFill>
                  <a:srgbClr val="003300"/>
                </a:solidFill>
                <a:latin typeface="Times New Roman" pitchFamily="18" charset="0"/>
                <a:cs typeface="Times New Roman" pitchFamily="18" charset="0"/>
              </a:rPr>
            </a:br>
            <a:r>
              <a:rPr lang="ru-RU" sz="4000" smtClean="0">
                <a:latin typeface="Times New Roman" pitchFamily="18" charset="0"/>
                <a:cs typeface="Times New Roman" pitchFamily="18" charset="0"/>
              </a:rPr>
              <a:t>минимальный срок зачисления</a:t>
            </a:r>
            <a:br>
              <a:rPr lang="ru-RU" sz="4000" smtClean="0">
                <a:latin typeface="Times New Roman" pitchFamily="18" charset="0"/>
                <a:cs typeface="Times New Roman" pitchFamily="18" charset="0"/>
              </a:rPr>
            </a:br>
            <a:r>
              <a:rPr lang="ru-RU" sz="4000" smtClean="0">
                <a:latin typeface="Times New Roman" pitchFamily="18" charset="0"/>
                <a:cs typeface="Times New Roman" pitchFamily="18" charset="0"/>
              </a:rPr>
              <a:t/>
            </a:r>
            <a:br>
              <a:rPr lang="ru-RU" sz="4000" smtClean="0">
                <a:latin typeface="Times New Roman" pitchFamily="18" charset="0"/>
                <a:cs typeface="Times New Roman" pitchFamily="18" charset="0"/>
              </a:rPr>
            </a:br>
            <a:r>
              <a:rPr lang="ru-RU" sz="4000" smtClean="0">
                <a:latin typeface="Times New Roman" pitchFamily="18" charset="0"/>
                <a:cs typeface="Times New Roman" pitchFamily="18" charset="0"/>
              </a:rPr>
              <a:t>надежная защита, независимость от </a:t>
            </a:r>
            <a:br>
              <a:rPr lang="ru-RU" sz="4000" smtClean="0">
                <a:latin typeface="Times New Roman" pitchFamily="18" charset="0"/>
                <a:cs typeface="Times New Roman" pitchFamily="18" charset="0"/>
              </a:rPr>
            </a:br>
            <a:r>
              <a:rPr lang="ru-RU" sz="4000" smtClean="0">
                <a:latin typeface="Times New Roman" pitchFamily="18" charset="0"/>
                <a:cs typeface="Times New Roman" pitchFamily="18" charset="0"/>
              </a:rPr>
              <a:t>международных платежных систем</a:t>
            </a:r>
            <a:r>
              <a:rPr lang="ru-RU" sz="4000" smtClean="0">
                <a:solidFill>
                  <a:srgbClr val="003300"/>
                </a:solidFill>
                <a:latin typeface="Times New Roman" pitchFamily="18" charset="0"/>
                <a:cs typeface="Times New Roman" pitchFamily="18" charset="0"/>
              </a:rPr>
              <a:t/>
            </a:r>
            <a:br>
              <a:rPr lang="ru-RU" sz="4000" smtClean="0">
                <a:solidFill>
                  <a:srgbClr val="003300"/>
                </a:solidFill>
                <a:latin typeface="Times New Roman" pitchFamily="18" charset="0"/>
                <a:cs typeface="Times New Roman" pitchFamily="18" charset="0"/>
              </a:rPr>
            </a:br>
            <a:endParaRPr lang="ru-RU" sz="1600" smtClean="0">
              <a:solidFill>
                <a:srgbClr val="003300"/>
              </a:solidFill>
              <a:latin typeface="Times New Roman" pitchFamily="18" charset="0"/>
              <a:cs typeface="Times New Roman" pitchFamily="18" charset="0"/>
            </a:endParaRPr>
          </a:p>
        </p:txBody>
      </p:sp>
      <p:pic>
        <p:nvPicPr>
          <p:cNvPr id="94210" name="Рисунок 8"/>
          <p:cNvPicPr>
            <a:picLocks noChangeAspect="1"/>
          </p:cNvPicPr>
          <p:nvPr/>
        </p:nvPicPr>
        <p:blipFill>
          <a:blip r:embed="rId3"/>
          <a:srcRect/>
          <a:stretch>
            <a:fillRect/>
          </a:stretch>
        </p:blipFill>
        <p:spPr bwMode="auto">
          <a:xfrm>
            <a:off x="11113" y="14288"/>
            <a:ext cx="746125"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Заголовок 8"/>
          <p:cNvSpPr>
            <a:spLocks noGrp="1"/>
          </p:cNvSpPr>
          <p:nvPr>
            <p:ph type="title"/>
          </p:nvPr>
        </p:nvSpPr>
        <p:spPr>
          <a:xfrm>
            <a:off x="1041400" y="-47625"/>
            <a:ext cx="8642350" cy="1184275"/>
          </a:xfrm>
        </p:spPr>
        <p:txBody>
          <a:bodyPr/>
          <a:lstStyle/>
          <a:p>
            <a:r>
              <a:rPr lang="ru-RU" sz="2800" b="1" smtClean="0">
                <a:solidFill>
                  <a:srgbClr val="003300"/>
                </a:solidFill>
                <a:latin typeface="Times New Roman" pitchFamily="18" charset="0"/>
                <a:cs typeface="Times New Roman" pitchFamily="18" charset="0"/>
              </a:rPr>
              <a:t>Хранение документов, послуживших основанием для назначения и выплаты страхового обеспечения</a:t>
            </a:r>
          </a:p>
        </p:txBody>
      </p:sp>
      <p:grpSp>
        <p:nvGrpSpPr>
          <p:cNvPr id="12" name="Diagram group"/>
          <p:cNvGrpSpPr/>
          <p:nvPr/>
        </p:nvGrpSpPr>
        <p:grpSpPr>
          <a:xfrm>
            <a:off x="559248" y="1397465"/>
            <a:ext cx="2350680" cy="2769475"/>
            <a:chOff x="3998449" y="443652"/>
            <a:chExt cx="2363860" cy="2363860"/>
          </a:xfrm>
          <a:scene3d>
            <a:camera prst="perspectiveRelaxedModerately" zoom="92000"/>
            <a:lightRig rig="balanced" dir="t">
              <a:rot lat="0" lon="0" rev="12700000"/>
            </a:lightRig>
          </a:scene3d>
        </p:grpSpPr>
        <p:sp>
          <p:nvSpPr>
            <p:cNvPr id="13" name="Скругленный прямоугольник 12"/>
            <p:cNvSpPr/>
            <p:nvPr/>
          </p:nvSpPr>
          <p:spPr>
            <a:xfrm>
              <a:off x="3998449" y="443652"/>
              <a:ext cx="2363860" cy="2363860"/>
            </a:xfrm>
            <a:prstGeom prst="roundRect">
              <a:avLst>
                <a:gd name="adj" fmla="val 10000"/>
              </a:avLst>
            </a:prstGeom>
            <a:blipFill rotWithShape="1">
              <a:blip r:embed="rId3"/>
              <a:stretch>
                <a:fillRect/>
              </a:stretch>
            </a:blipFill>
            <a:sp3d z="-54000" prstMaterial="plastic">
              <a:bevelT w="50800" h="50800"/>
              <a:bevelB w="50800" h="50800"/>
            </a:sp3d>
          </p:spPr>
          <p:style>
            <a:lnRef idx="0">
              <a:schemeClr val="lt1">
                <a:hueOff val="0"/>
                <a:satOff val="0"/>
                <a:lumOff val="0"/>
                <a:alphaOff val="0"/>
              </a:schemeClr>
            </a:lnRef>
            <a:fillRef idx="1">
              <a:scrgbClr r="0" g="0" b="0"/>
            </a:fillRef>
            <a:effectRef idx="2">
              <a:schemeClr val="accent2">
                <a:tint val="50000"/>
                <a:hueOff val="-440331"/>
                <a:satOff val="-38085"/>
                <a:lumOff val="4377"/>
                <a:alphaOff val="0"/>
              </a:schemeClr>
            </a:effectRef>
            <a:fontRef idx="minor">
              <a:schemeClr val="lt1">
                <a:hueOff val="0"/>
                <a:satOff val="0"/>
                <a:lumOff val="0"/>
                <a:alphaOff val="0"/>
              </a:schemeClr>
            </a:fontRef>
          </p:style>
        </p:sp>
      </p:grpSp>
      <p:sp>
        <p:nvSpPr>
          <p:cNvPr id="29" name="Штриховая стрелка вправо 28"/>
          <p:cNvSpPr/>
          <p:nvPr/>
        </p:nvSpPr>
        <p:spPr>
          <a:xfrm rot="10800000" flipV="1">
            <a:off x="3429000" y="2782888"/>
            <a:ext cx="3362325" cy="1500187"/>
          </a:xfrm>
          <a:prstGeom prst="stripedRightArrow">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Возврат заявлений и документов по описи</a:t>
            </a:r>
          </a:p>
        </p:txBody>
      </p:sp>
      <p:pic>
        <p:nvPicPr>
          <p:cNvPr id="96260" name="FSS-logo_png_transparent_1.png"/>
          <p:cNvPicPr>
            <a:picLocks noChangeAspect="1" noChangeArrowheads="1"/>
          </p:cNvPicPr>
          <p:nvPr/>
        </p:nvPicPr>
        <p:blipFill>
          <a:blip r:embed="rId4"/>
          <a:srcRect/>
          <a:stretch>
            <a:fillRect/>
          </a:stretch>
        </p:blipFill>
        <p:spPr bwMode="auto">
          <a:xfrm>
            <a:off x="0" y="0"/>
            <a:ext cx="928688" cy="735013"/>
          </a:xfrm>
          <a:prstGeom prst="rect">
            <a:avLst/>
          </a:prstGeom>
          <a:noFill/>
          <a:ln w="12700">
            <a:noFill/>
            <a:miter lim="400000"/>
            <a:headEnd/>
            <a:tailEnd/>
          </a:ln>
        </p:spPr>
      </p:pic>
      <p:pic>
        <p:nvPicPr>
          <p:cNvPr id="96261" name="FSS-logo_png_transparent_1.png"/>
          <p:cNvPicPr>
            <a:picLocks noChangeAspect="1" noChangeArrowheads="1"/>
          </p:cNvPicPr>
          <p:nvPr/>
        </p:nvPicPr>
        <p:blipFill>
          <a:blip r:embed="rId4"/>
          <a:srcRect/>
          <a:stretch>
            <a:fillRect/>
          </a:stretch>
        </p:blipFill>
        <p:spPr bwMode="auto">
          <a:xfrm>
            <a:off x="7315200" y="1914525"/>
            <a:ext cx="2590800" cy="2047875"/>
          </a:xfrm>
          <a:prstGeom prst="rect">
            <a:avLst/>
          </a:prstGeom>
          <a:noFill/>
          <a:ln w="12700">
            <a:noFill/>
            <a:miter lim="400000"/>
            <a:headEnd/>
            <a:tailEnd/>
          </a:ln>
        </p:spPr>
      </p:pic>
      <p:sp>
        <p:nvSpPr>
          <p:cNvPr id="14" name="Штриховая стрелка вправо 13"/>
          <p:cNvSpPr/>
          <p:nvPr/>
        </p:nvSpPr>
        <p:spPr>
          <a:xfrm rot="10800000" flipH="1" flipV="1">
            <a:off x="3429000" y="1295400"/>
            <a:ext cx="3886200" cy="1487488"/>
          </a:xfrm>
          <a:prstGeom prst="stripedRightArrow">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предоставление заявлений и документов по описи  </a:t>
            </a:r>
          </a:p>
        </p:txBody>
      </p:sp>
      <p:sp>
        <p:nvSpPr>
          <p:cNvPr id="15" name="TextBox 22">
            <a:extLst/>
          </p:cNvPr>
          <p:cNvSpPr txBox="1">
            <a:spLocks noChangeArrowheads="1"/>
          </p:cNvSpPr>
          <p:nvPr/>
        </p:nvSpPr>
        <p:spPr bwMode="auto">
          <a:xfrm>
            <a:off x="228600" y="4167188"/>
            <a:ext cx="9467850" cy="2584450"/>
          </a:xfrm>
          <a:prstGeom prst="rect">
            <a:avLst/>
          </a:prstGeom>
          <a:noFill/>
          <a:ln>
            <a:noFill/>
          </a:ln>
          <a:effectLst/>
        </p:spPr>
        <p:txBody>
          <a:bodyPr>
            <a:spAutoFit/>
          </a:bodyPr>
          <a:lstStyle>
            <a:lvl1pPr marL="285750" indent="-285750">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buClr>
                <a:srgbClr val="FF0000"/>
              </a:buClr>
              <a:buFont typeface="Wingdings" panose="05000000000000000000" pitchFamily="2" charset="2"/>
              <a:buChar char="Ø"/>
              <a:defRPr/>
            </a:pPr>
            <a:r>
              <a:rPr kumimoji="0" lang="ru-RU" altLang="ru-RU" sz="1800" dirty="0">
                <a:solidFill>
                  <a:srgbClr val="002060"/>
                </a:solidFill>
                <a:latin typeface="Times New Roman" panose="02020603050405020304" pitchFamily="18" charset="0"/>
                <a:cs typeface="Times New Roman" panose="02020603050405020304" pitchFamily="18" charset="0"/>
              </a:rPr>
              <a:t>Если работодатель представляет в </a:t>
            </a:r>
            <a:r>
              <a:rPr kumimoji="0" lang="ru-RU" altLang="ru-RU" sz="1800" dirty="0" smtClean="0">
                <a:solidFill>
                  <a:srgbClr val="002060"/>
                </a:solidFill>
                <a:latin typeface="Times New Roman" panose="02020603050405020304" pitchFamily="18" charset="0"/>
                <a:cs typeface="Times New Roman" panose="02020603050405020304" pitchFamily="18" charset="0"/>
              </a:rPr>
              <a:t>отделение </a:t>
            </a:r>
            <a:r>
              <a:rPr kumimoji="0" lang="ru-RU" altLang="ru-RU" sz="1800" dirty="0">
                <a:solidFill>
                  <a:srgbClr val="002060"/>
                </a:solidFill>
                <a:latin typeface="Times New Roman" panose="02020603050405020304" pitchFamily="18" charset="0"/>
                <a:cs typeface="Times New Roman" panose="02020603050405020304" pitchFamily="18" charset="0"/>
              </a:rPr>
              <a:t>Фонда электронные реестры - документы на бумажном носителе не представляются и хранятся в организации</a:t>
            </a:r>
          </a:p>
          <a:p>
            <a:pPr>
              <a:buClr>
                <a:srgbClr val="FF0000"/>
              </a:buClr>
              <a:buFont typeface="Wingdings" panose="05000000000000000000" pitchFamily="2" charset="2"/>
              <a:buChar char="Ø"/>
              <a:defRPr/>
            </a:pPr>
            <a:endParaRPr kumimoji="0" lang="ru-RU" altLang="ru-RU" sz="1800" dirty="0">
              <a:solidFill>
                <a:srgbClr val="002060"/>
              </a:solidFill>
              <a:latin typeface="Times New Roman" panose="02020603050405020304" pitchFamily="18" charset="0"/>
              <a:cs typeface="Times New Roman" panose="02020603050405020304" pitchFamily="18" charset="0"/>
            </a:endParaRPr>
          </a:p>
          <a:p>
            <a:pPr>
              <a:buClr>
                <a:srgbClr val="FF0000"/>
              </a:buClr>
              <a:buFont typeface="Wingdings" panose="05000000000000000000" pitchFamily="2" charset="2"/>
              <a:buChar char="Ø"/>
              <a:defRPr/>
            </a:pPr>
            <a:r>
              <a:rPr kumimoji="0" lang="ru-RU" altLang="ru-RU" sz="1800" dirty="0">
                <a:solidFill>
                  <a:srgbClr val="002060"/>
                </a:solidFill>
                <a:latin typeface="Times New Roman" panose="02020603050405020304" pitchFamily="18" charset="0"/>
                <a:cs typeface="Times New Roman" panose="02020603050405020304" pitchFamily="18" charset="0"/>
              </a:rPr>
              <a:t>Заявления и документы, представленные страхователем </a:t>
            </a:r>
            <a:r>
              <a:rPr kumimoji="0" lang="ru-RU" altLang="ru-RU" sz="1800" dirty="0" smtClean="0">
                <a:solidFill>
                  <a:srgbClr val="002060"/>
                </a:solidFill>
                <a:latin typeface="Times New Roman" panose="02020603050405020304" pitchFamily="18" charset="0"/>
                <a:cs typeface="Times New Roman" panose="02020603050405020304" pitchFamily="18" charset="0"/>
              </a:rPr>
              <a:t>в отделение </a:t>
            </a:r>
            <a:r>
              <a:rPr kumimoji="0" lang="ru-RU" altLang="ru-RU" sz="1800" dirty="0">
                <a:solidFill>
                  <a:srgbClr val="002060"/>
                </a:solidFill>
                <a:latin typeface="Times New Roman" panose="02020603050405020304" pitchFamily="18" charset="0"/>
                <a:cs typeface="Times New Roman" panose="02020603050405020304" pitchFamily="18" charset="0"/>
              </a:rPr>
              <a:t>Фонда на бумажном носителе, после назначения и принятия решений о назначении или отказе в выплате пособий, возвращаются страхователю</a:t>
            </a:r>
          </a:p>
          <a:p>
            <a:pPr marL="0" indent="0">
              <a:buClr>
                <a:srgbClr val="FF0000"/>
              </a:buClr>
              <a:defRPr/>
            </a:pPr>
            <a:endParaRPr kumimoji="0" lang="ru-RU" altLang="ru-RU" sz="1800" dirty="0">
              <a:solidFill>
                <a:srgbClr val="002060"/>
              </a:solidFill>
              <a:latin typeface="Times New Roman" panose="02020603050405020304" pitchFamily="18" charset="0"/>
              <a:cs typeface="Times New Roman" panose="02020603050405020304" pitchFamily="18" charset="0"/>
            </a:endParaRPr>
          </a:p>
          <a:p>
            <a:pPr>
              <a:buClr>
                <a:srgbClr val="FF0000"/>
              </a:buClr>
              <a:buFont typeface="Wingdings" panose="05000000000000000000" pitchFamily="2" charset="2"/>
              <a:buChar char="Ø"/>
              <a:defRPr/>
            </a:pPr>
            <a:r>
              <a:rPr kumimoji="0" lang="ru-RU" altLang="ru-RU" sz="1800" dirty="0">
                <a:solidFill>
                  <a:srgbClr val="002060"/>
                </a:solidFill>
                <a:latin typeface="Times New Roman" panose="02020603050405020304" pitchFamily="18" charset="0"/>
                <a:cs typeface="Times New Roman" panose="02020603050405020304" pitchFamily="18" charset="0"/>
              </a:rPr>
              <a:t>Страхователь осуществляет хранение документов в порядке и сроки, установленные законодательством</a:t>
            </a:r>
            <a:r>
              <a:rPr kumimoji="0" lang="ru-RU" altLang="ru-RU" sz="1200"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Box 10"/>
          <p:cNvSpPr txBox="1">
            <a:spLocks noChangeArrowheads="1"/>
          </p:cNvSpPr>
          <p:nvPr/>
        </p:nvSpPr>
        <p:spPr bwMode="auto">
          <a:xfrm>
            <a:off x="1130300" y="115888"/>
            <a:ext cx="7927975" cy="677862"/>
          </a:xfrm>
          <a:prstGeom prst="rect">
            <a:avLst/>
          </a:prstGeom>
          <a:noFill/>
          <a:ln w="9525">
            <a:noFill/>
            <a:miter lim="800000"/>
            <a:headEnd/>
            <a:tailEnd/>
          </a:ln>
        </p:spPr>
        <p:txBody>
          <a:bodyPr>
            <a:spAutoFit/>
          </a:bodyPr>
          <a:lstStyle/>
          <a:p>
            <a:pPr algn="ctr" eaLnBrk="0" hangingPunct="0">
              <a:buFont typeface="Arial" charset="0"/>
              <a:buNone/>
            </a:pPr>
            <a:r>
              <a:rPr kumimoji="1" lang="ru-RU" altLang="ru-RU" b="1">
                <a:latin typeface="Times New Roman" pitchFamily="18" charset="0"/>
                <a:cs typeface="Times New Roman" pitchFamily="18" charset="0"/>
              </a:rPr>
              <a:t>ПЕРЕХОДНЫЙ ПЕРИОД</a:t>
            </a:r>
          </a:p>
          <a:p>
            <a:pPr algn="ctr" eaLnBrk="0" hangingPunct="0"/>
            <a:endParaRPr lang="ru-RU" altLang="ru-RU" sz="2000" b="1">
              <a:latin typeface="Calibri" pitchFamily="34" charset="0"/>
              <a:cs typeface="Times New Roman" pitchFamily="18" charset="0"/>
            </a:endParaRPr>
          </a:p>
        </p:txBody>
      </p:sp>
      <p:sp>
        <p:nvSpPr>
          <p:cNvPr id="12" name="Скругленный прямоугольник 11">
            <a:extLst/>
          </p:cNvPr>
          <p:cNvSpPr/>
          <p:nvPr/>
        </p:nvSpPr>
        <p:spPr>
          <a:xfrm>
            <a:off x="430213" y="1079500"/>
            <a:ext cx="8810625" cy="184467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E46C0A"/>
              </a:buClr>
              <a:defRPr/>
            </a:pPr>
            <a:r>
              <a:rPr lang="ru-RU" altLang="ru-RU" sz="2400">
                <a:solidFill>
                  <a:srgbClr val="002060"/>
                </a:solidFill>
                <a:latin typeface="Times New Roman" pitchFamily="18" charset="0"/>
                <a:cs typeface="Times New Roman" pitchFamily="18" charset="0"/>
              </a:rPr>
              <a:t>По страховым случаям, по которым страхователь </a:t>
            </a:r>
            <a:r>
              <a:rPr lang="ru-RU" altLang="ru-RU" sz="2400" b="1">
                <a:solidFill>
                  <a:srgbClr val="FF0000"/>
                </a:solidFill>
                <a:latin typeface="Times New Roman" pitchFamily="18" charset="0"/>
                <a:cs typeface="Times New Roman" pitchFamily="18" charset="0"/>
              </a:rPr>
              <a:t>произвел</a:t>
            </a:r>
            <a:r>
              <a:rPr lang="ru-RU" altLang="ru-RU" sz="2400">
                <a:solidFill>
                  <a:srgbClr val="FF0000"/>
                </a:solidFill>
                <a:latin typeface="Times New Roman" pitchFamily="18" charset="0"/>
                <a:cs typeface="Times New Roman" pitchFamily="18" charset="0"/>
              </a:rPr>
              <a:t> </a:t>
            </a:r>
            <a:r>
              <a:rPr lang="ru-RU" altLang="ru-RU" sz="2400">
                <a:solidFill>
                  <a:srgbClr val="002060"/>
                </a:solidFill>
                <a:latin typeface="Times New Roman" pitchFamily="18" charset="0"/>
                <a:cs typeface="Times New Roman" pitchFamily="18" charset="0"/>
              </a:rPr>
              <a:t>назначение пособия </a:t>
            </a:r>
            <a:r>
              <a:rPr lang="ru-RU" altLang="ru-RU" sz="2400">
                <a:solidFill>
                  <a:srgbClr val="FF0000"/>
                </a:solidFill>
                <a:latin typeface="Times New Roman" pitchFamily="18" charset="0"/>
                <a:cs typeface="Times New Roman" pitchFamily="18" charset="0"/>
              </a:rPr>
              <a:t>до 01.01.2021</a:t>
            </a:r>
            <a:r>
              <a:rPr lang="ru-RU" altLang="ru-RU" sz="2400">
                <a:solidFill>
                  <a:srgbClr val="002060"/>
                </a:solidFill>
                <a:latin typeface="Times New Roman" pitchFamily="18" charset="0"/>
                <a:cs typeface="Times New Roman" pitchFamily="18" charset="0"/>
              </a:rPr>
              <a:t>,  но </a:t>
            </a:r>
            <a:r>
              <a:rPr lang="ru-RU" altLang="ru-RU" sz="2400" b="1">
                <a:solidFill>
                  <a:srgbClr val="FF0000"/>
                </a:solidFill>
                <a:latin typeface="Times New Roman" pitchFamily="18" charset="0"/>
                <a:cs typeface="Times New Roman" pitchFamily="18" charset="0"/>
              </a:rPr>
              <a:t>не выплатил </a:t>
            </a:r>
            <a:r>
              <a:rPr lang="ru-RU" altLang="ru-RU" sz="2400">
                <a:solidFill>
                  <a:srgbClr val="002060"/>
                </a:solidFill>
                <a:latin typeface="Times New Roman" pitchFamily="18" charset="0"/>
                <a:cs typeface="Times New Roman" pitchFamily="18" charset="0"/>
              </a:rPr>
              <a:t>его до  указанной даты, суммы не выплаченных пособий должны быть включены в Расчет (ф-4ФСС) за 2020 год. Выплату страхователь может осуществить </a:t>
            </a:r>
            <a:r>
              <a:rPr lang="ru-RU" altLang="ru-RU" sz="2400" b="1">
                <a:solidFill>
                  <a:srgbClr val="FF0000"/>
                </a:solidFill>
                <a:latin typeface="Times New Roman" pitchFamily="18" charset="0"/>
                <a:cs typeface="Times New Roman" pitchFamily="18" charset="0"/>
              </a:rPr>
              <a:t>в январе 2021</a:t>
            </a:r>
            <a:r>
              <a:rPr lang="ru-RU" altLang="ru-RU" sz="2400">
                <a:solidFill>
                  <a:srgbClr val="FF0000"/>
                </a:solidFill>
                <a:latin typeface="Times New Roman" pitchFamily="18" charset="0"/>
                <a:cs typeface="Times New Roman" pitchFamily="18" charset="0"/>
              </a:rPr>
              <a:t>.</a:t>
            </a:r>
          </a:p>
        </p:txBody>
      </p:sp>
      <p:sp>
        <p:nvSpPr>
          <p:cNvPr id="13" name="Скругленный прямоугольник 12">
            <a:extLst/>
          </p:cNvPr>
          <p:cNvSpPr/>
          <p:nvPr/>
        </p:nvSpPr>
        <p:spPr>
          <a:xfrm>
            <a:off x="412750" y="3709988"/>
            <a:ext cx="8815388" cy="193833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buClr>
                <a:srgbClr val="E46C0A"/>
              </a:buClr>
              <a:defRPr/>
            </a:pPr>
            <a:r>
              <a:rPr kumimoji="0" lang="ru-RU" altLang="ru-RU" dirty="0">
                <a:solidFill>
                  <a:srgbClr val="002060"/>
                </a:solidFill>
                <a:latin typeface="Times New Roman" panose="02020603050405020304" pitchFamily="18" charset="0"/>
                <a:cs typeface="Times New Roman" panose="02020603050405020304" pitchFamily="18" charset="0"/>
              </a:rPr>
              <a:t>Если листок  нетрудоспособности открыт застрахованному лицу в декабре </a:t>
            </a:r>
            <a:r>
              <a:rPr kumimoji="0" lang="ru-RU" altLang="ru-RU" dirty="0" smtClean="0">
                <a:solidFill>
                  <a:srgbClr val="002060"/>
                </a:solidFill>
                <a:latin typeface="Times New Roman" panose="02020603050405020304" pitchFamily="18" charset="0"/>
                <a:cs typeface="Times New Roman" panose="02020603050405020304" pitchFamily="18" charset="0"/>
              </a:rPr>
              <a:t>2020 </a:t>
            </a:r>
            <a:r>
              <a:rPr kumimoji="0" lang="ru-RU" altLang="ru-RU" dirty="0">
                <a:solidFill>
                  <a:srgbClr val="002060"/>
                </a:solidFill>
                <a:latin typeface="Times New Roman" panose="02020603050405020304" pitchFamily="18" charset="0"/>
                <a:cs typeface="Times New Roman" panose="02020603050405020304" pitchFamily="18" charset="0"/>
              </a:rPr>
              <a:t>года и  продолжается в январе </a:t>
            </a:r>
            <a:r>
              <a:rPr kumimoji="0" lang="ru-RU" altLang="ru-RU" dirty="0" smtClean="0">
                <a:solidFill>
                  <a:srgbClr val="002060"/>
                </a:solidFill>
                <a:latin typeface="Times New Roman" panose="02020603050405020304" pitchFamily="18" charset="0"/>
                <a:cs typeface="Times New Roman" panose="02020603050405020304" pitchFamily="18" charset="0"/>
              </a:rPr>
              <a:t>2021, </a:t>
            </a:r>
            <a:r>
              <a:rPr kumimoji="0" lang="ru-RU" altLang="ru-RU" dirty="0">
                <a:solidFill>
                  <a:srgbClr val="002060"/>
                </a:solidFill>
                <a:latin typeface="Times New Roman" panose="02020603050405020304" pitchFamily="18" charset="0"/>
                <a:cs typeface="Times New Roman" panose="02020603050405020304" pitchFamily="18" charset="0"/>
              </a:rPr>
              <a:t>то после окончания нетрудоспособности за назначением и выплатой пособия по такому листку нетрудоспособности следует обращаться в территориальный орган Фонда.</a:t>
            </a:r>
          </a:p>
        </p:txBody>
      </p:sp>
      <p:pic>
        <p:nvPicPr>
          <p:cNvPr id="98308" name="FSS-logo_png_transparent_1.png"/>
          <p:cNvPicPr>
            <a:picLocks noChangeAspect="1" noChangeArrowheads="1"/>
          </p:cNvPicPr>
          <p:nvPr/>
        </p:nvPicPr>
        <p:blipFill>
          <a:blip r:embed="rId3"/>
          <a:srcRect/>
          <a:stretch>
            <a:fillRect/>
          </a:stretch>
        </p:blipFill>
        <p:spPr bwMode="auto">
          <a:xfrm>
            <a:off x="0" y="19050"/>
            <a:ext cx="857250" cy="639763"/>
          </a:xfrm>
          <a:prstGeom prst="rect">
            <a:avLst/>
          </a:prstGeom>
          <a:noFill/>
          <a:ln w="9525">
            <a:noFill/>
            <a:miter lim="800000"/>
            <a:headEnd/>
            <a:tailEnd/>
          </a:ln>
        </p:spPr>
      </p:pic>
      <p:sp>
        <p:nvSpPr>
          <p:cNvPr id="3" name="Прямоугольник 2"/>
          <p:cNvSpPr/>
          <p:nvPr/>
        </p:nvSpPr>
        <p:spPr>
          <a:xfrm>
            <a:off x="523875" y="1079500"/>
            <a:ext cx="8829675" cy="208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523875" y="3709988"/>
            <a:ext cx="8829675" cy="2347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Номер слайда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89E578A-2EA4-4FC9-9598-1F4072E76503}" type="slidenum">
              <a:rPr lang="ru-RU" altLang="ru-RU" sz="1400" smtClean="0">
                <a:solidFill>
                  <a:schemeClr val="tx1"/>
                </a:solidFill>
              </a:rPr>
              <a:pPr/>
              <a:t>49</a:t>
            </a:fld>
            <a:endParaRPr lang="ru-RU" altLang="ru-RU" sz="1400" smtClean="0">
              <a:solidFill>
                <a:schemeClr val="tx1"/>
              </a:solidFill>
            </a:endParaRPr>
          </a:p>
        </p:txBody>
      </p:sp>
      <p:sp>
        <p:nvSpPr>
          <p:cNvPr id="100354" name="Прямоугольник 5"/>
          <p:cNvSpPr>
            <a:spLocks noChangeArrowheads="1"/>
          </p:cNvSpPr>
          <p:nvPr/>
        </p:nvSpPr>
        <p:spPr bwMode="auto">
          <a:xfrm>
            <a:off x="271463" y="868363"/>
            <a:ext cx="9383712" cy="4718050"/>
          </a:xfrm>
          <a:prstGeom prst="rect">
            <a:avLst/>
          </a:prstGeom>
          <a:noFill/>
          <a:ln w="9525">
            <a:noFill/>
            <a:miter lim="800000"/>
            <a:headEnd/>
            <a:tailEnd/>
          </a:ln>
        </p:spPr>
        <p:txBody>
          <a:bodyPr>
            <a:spAutoFit/>
          </a:bodyPr>
          <a:lstStyle/>
          <a:p>
            <a:pPr algn="ctr"/>
            <a:endParaRPr lang="ru-RU" sz="1600">
              <a:solidFill>
                <a:srgbClr val="01314B"/>
              </a:solidFill>
              <a:latin typeface="Times New Roman" pitchFamily="18" charset="0"/>
              <a:cs typeface="Times New Roman" pitchFamily="18" charset="0"/>
            </a:endParaRPr>
          </a:p>
          <a:p>
            <a:pPr>
              <a:lnSpc>
                <a:spcPct val="200000"/>
              </a:lnSpc>
            </a:pPr>
            <a:r>
              <a:rPr lang="ru-RU" sz="1600">
                <a:solidFill>
                  <a:srgbClr val="01314B"/>
                </a:solidFill>
                <a:latin typeface="Times New Roman" pitchFamily="18" charset="0"/>
                <a:cs typeface="Times New Roman" pitchFamily="18" charset="0"/>
              </a:rPr>
              <a:t> </a:t>
            </a:r>
            <a:r>
              <a:rPr lang="ru-RU" sz="2400">
                <a:solidFill>
                  <a:schemeClr val="hlink"/>
                </a:solidFill>
                <a:latin typeface="Times New Roman" pitchFamily="18" charset="0"/>
              </a:rPr>
              <a:t>*</a:t>
            </a:r>
            <a:r>
              <a:rPr lang="ru-RU" sz="2400">
                <a:solidFill>
                  <a:schemeClr val="hlink"/>
                </a:solidFill>
                <a:latin typeface="Times New Roman" pitchFamily="18" charset="0"/>
                <a:cs typeface="Times New Roman" pitchFamily="18" charset="0"/>
              </a:rPr>
              <a:t> Повышение социальной защищенности граждан;</a:t>
            </a:r>
          </a:p>
          <a:p>
            <a:pPr>
              <a:lnSpc>
                <a:spcPct val="200000"/>
              </a:lnSpc>
            </a:pPr>
            <a:r>
              <a:rPr lang="ru-RU" sz="2400">
                <a:solidFill>
                  <a:schemeClr val="hlink"/>
                </a:solidFill>
                <a:latin typeface="Times New Roman" pitchFamily="18" charset="0"/>
                <a:cs typeface="Times New Roman" pitchFamily="18" charset="0"/>
              </a:rPr>
              <a:t>* Снижение издержек страхователя на обработку и расчет пособий;</a:t>
            </a:r>
          </a:p>
          <a:p>
            <a:pPr>
              <a:lnSpc>
                <a:spcPct val="200000"/>
              </a:lnSpc>
            </a:pPr>
            <a:r>
              <a:rPr lang="ru-RU" sz="2400">
                <a:solidFill>
                  <a:schemeClr val="hlink"/>
                </a:solidFill>
                <a:latin typeface="Times New Roman" pitchFamily="18" charset="0"/>
                <a:cs typeface="Times New Roman" pitchFamily="18" charset="0"/>
              </a:rPr>
              <a:t>* Создание прозрачного механизма назначения и выплаты пособия;</a:t>
            </a:r>
          </a:p>
          <a:p>
            <a:pPr>
              <a:lnSpc>
                <a:spcPct val="200000"/>
              </a:lnSpc>
            </a:pPr>
            <a:r>
              <a:rPr lang="ru-RU" sz="2400">
                <a:solidFill>
                  <a:schemeClr val="hlink"/>
                </a:solidFill>
                <a:latin typeface="Times New Roman" pitchFamily="18" charset="0"/>
                <a:cs typeface="Times New Roman" pitchFamily="18" charset="0"/>
              </a:rPr>
              <a:t>* Исключение нарушений при назначении и расчете пособий;</a:t>
            </a:r>
          </a:p>
          <a:p>
            <a:pPr>
              <a:lnSpc>
                <a:spcPct val="200000"/>
              </a:lnSpc>
            </a:pPr>
            <a:r>
              <a:rPr lang="ru-RU" sz="2400">
                <a:solidFill>
                  <a:schemeClr val="hlink"/>
                </a:solidFill>
                <a:latin typeface="Times New Roman" pitchFamily="18" charset="0"/>
                <a:cs typeface="Times New Roman" pitchFamily="18" charset="0"/>
              </a:rPr>
              <a:t>* Автоматизация функций, связанных с начислением и выплатой страхового обеспечения</a:t>
            </a:r>
            <a:r>
              <a:rPr lang="ru-RU" sz="2400">
                <a:latin typeface="Times New Roman" pitchFamily="18" charset="0"/>
                <a:cs typeface="Times New Roman" pitchFamily="18" charset="0"/>
              </a:rPr>
              <a:t>.</a:t>
            </a:r>
          </a:p>
        </p:txBody>
      </p:sp>
      <p:sp>
        <p:nvSpPr>
          <p:cNvPr id="100355" name="TextBox 8"/>
          <p:cNvSpPr txBox="1">
            <a:spLocks noChangeArrowheads="1"/>
          </p:cNvSpPr>
          <p:nvPr/>
        </p:nvSpPr>
        <p:spPr bwMode="auto">
          <a:xfrm>
            <a:off x="762000" y="242888"/>
            <a:ext cx="8893175" cy="822325"/>
          </a:xfrm>
          <a:prstGeom prst="rect">
            <a:avLst/>
          </a:prstGeom>
          <a:noFill/>
          <a:ln w="9525">
            <a:noFill/>
            <a:miter lim="800000"/>
            <a:headEnd/>
            <a:tailEnd/>
          </a:ln>
        </p:spPr>
        <p:txBody>
          <a:bodyPr>
            <a:spAutoFit/>
          </a:bodyPr>
          <a:lstStyle/>
          <a:p>
            <a:pPr algn="ctr"/>
            <a:r>
              <a:rPr lang="ru-RU" altLang="ru-RU" sz="2400" b="1">
                <a:latin typeface="Times New Roman" pitchFamily="18" charset="0"/>
              </a:rPr>
              <a:t>ПРЕИМУЩЕСТВА ПРЯМЫХ ВЫПЛАТ: </a:t>
            </a:r>
          </a:p>
          <a:p>
            <a:pPr algn="ctr"/>
            <a:endParaRPr lang="ru-RU" altLang="ru-RU" sz="2400">
              <a:latin typeface="Times New Roman" pitchFamily="18" charset="0"/>
            </a:endParaRPr>
          </a:p>
        </p:txBody>
      </p:sp>
      <p:pic>
        <p:nvPicPr>
          <p:cNvPr id="100356" name="FSS-logo_png_transparent_1.png"/>
          <p:cNvPicPr>
            <a:picLocks noChangeAspect="1" noChangeArrowheads="1"/>
          </p:cNvPicPr>
          <p:nvPr/>
        </p:nvPicPr>
        <p:blipFill>
          <a:blip r:embed="rId3"/>
          <a:srcRect/>
          <a:stretch>
            <a:fillRect/>
          </a:stretch>
        </p:blipFill>
        <p:spPr bwMode="auto">
          <a:xfrm>
            <a:off x="0" y="19050"/>
            <a:ext cx="8572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7"/>
          <p:cNvSpPr>
            <a:spLocks noGrp="1"/>
          </p:cNvSpPr>
          <p:nvPr>
            <p:ph sz="half" idx="2"/>
          </p:nvPr>
        </p:nvSpPr>
        <p:spPr>
          <a:xfrm>
            <a:off x="977900" y="3125788"/>
            <a:ext cx="4375150" cy="1311275"/>
          </a:xfrm>
        </p:spPr>
        <p:txBody>
          <a:bodyPr>
            <a:spAutoFit/>
          </a:bodyPr>
          <a:lstStyle/>
          <a:p>
            <a:pPr eaLnBrk="1" hangingPunct="1">
              <a:spcBef>
                <a:spcPct val="0"/>
              </a:spcBef>
              <a:buFontTx/>
              <a:buNone/>
            </a:pPr>
            <a:r>
              <a:rPr lang="ru-RU" altLang="ru-RU" sz="4000" b="1" smtClean="0">
                <a:solidFill>
                  <a:srgbClr val="FF0000"/>
                </a:solidFill>
                <a:latin typeface="Times New Roman" pitchFamily="18" charset="0"/>
                <a:cs typeface="Times New Roman" pitchFamily="18" charset="0"/>
              </a:rPr>
              <a:t>1 647 515</a:t>
            </a:r>
          </a:p>
          <a:p>
            <a:pPr eaLnBrk="1" hangingPunct="1">
              <a:spcBef>
                <a:spcPct val="0"/>
              </a:spcBef>
              <a:buFontTx/>
              <a:buNone/>
            </a:pPr>
            <a:r>
              <a:rPr lang="ru-RU" altLang="ru-RU" sz="4000" b="1" smtClean="0">
                <a:solidFill>
                  <a:schemeClr val="hlink"/>
                </a:solidFill>
                <a:latin typeface="Times New Roman" pitchFamily="18" charset="0"/>
                <a:cs typeface="Times New Roman" pitchFamily="18" charset="0"/>
              </a:rPr>
              <a:t>застрахованных</a:t>
            </a:r>
          </a:p>
        </p:txBody>
      </p:sp>
      <p:sp>
        <p:nvSpPr>
          <p:cNvPr id="23554" name="TextBox 5"/>
          <p:cNvSpPr txBox="1">
            <a:spLocks noChangeArrowheads="1"/>
          </p:cNvSpPr>
          <p:nvPr/>
        </p:nvSpPr>
        <p:spPr bwMode="auto">
          <a:xfrm flipH="1">
            <a:off x="1057275" y="1285875"/>
            <a:ext cx="4702175" cy="1311275"/>
          </a:xfrm>
          <a:prstGeom prst="rect">
            <a:avLst/>
          </a:prstGeom>
          <a:noFill/>
          <a:ln w="9525">
            <a:noFill/>
            <a:miter lim="800000"/>
            <a:headEnd/>
            <a:tailEnd/>
          </a:ln>
        </p:spPr>
        <p:txBody>
          <a:bodyPr>
            <a:spAutoFit/>
          </a:bodyPr>
          <a:lstStyle/>
          <a:p>
            <a:pPr eaLnBrk="0" hangingPunct="0"/>
            <a:r>
              <a:rPr lang="ru-RU" altLang="ru-RU" sz="4000" b="1">
                <a:solidFill>
                  <a:srgbClr val="FF0000"/>
                </a:solidFill>
                <a:latin typeface="Times New Roman" pitchFamily="18" charset="0"/>
                <a:cs typeface="Times New Roman" pitchFamily="18" charset="0"/>
              </a:rPr>
              <a:t>151 051</a:t>
            </a:r>
          </a:p>
          <a:p>
            <a:pPr eaLnBrk="0" hangingPunct="0"/>
            <a:r>
              <a:rPr lang="ru-RU" altLang="ru-RU" sz="4000" b="1">
                <a:solidFill>
                  <a:schemeClr val="hlink"/>
                </a:solidFill>
                <a:latin typeface="Times New Roman" pitchFamily="18" charset="0"/>
                <a:cs typeface="Times New Roman" pitchFamily="18" charset="0"/>
              </a:rPr>
              <a:t>страхователь</a:t>
            </a:r>
            <a:endParaRPr lang="ru-RU" altLang="ru-RU" sz="4000">
              <a:solidFill>
                <a:schemeClr val="hlink"/>
              </a:solidFill>
              <a:latin typeface="Times New Roman" pitchFamily="18" charset="0"/>
              <a:cs typeface="Times New Roman" pitchFamily="18" charset="0"/>
            </a:endParaRPr>
          </a:p>
        </p:txBody>
      </p:sp>
      <p:pic>
        <p:nvPicPr>
          <p:cNvPr id="23555" name="Рисунок 5"/>
          <p:cNvPicPr>
            <a:picLocks noChangeAspect="1" noChangeArrowheads="1"/>
          </p:cNvPicPr>
          <p:nvPr/>
        </p:nvPicPr>
        <p:blipFill>
          <a:blip r:embed="rId3"/>
          <a:srcRect b="34926"/>
          <a:stretch>
            <a:fillRect/>
          </a:stretch>
        </p:blipFill>
        <p:spPr bwMode="auto">
          <a:xfrm>
            <a:off x="6662738" y="1466850"/>
            <a:ext cx="1643062" cy="1182688"/>
          </a:xfrm>
          <a:prstGeom prst="rect">
            <a:avLst/>
          </a:prstGeom>
          <a:noFill/>
          <a:ln w="9525">
            <a:noFill/>
            <a:miter lim="800000"/>
            <a:headEnd/>
            <a:tailEnd/>
          </a:ln>
        </p:spPr>
      </p:pic>
      <p:pic>
        <p:nvPicPr>
          <p:cNvPr id="23556" name="Рисунок 7"/>
          <p:cNvPicPr>
            <a:picLocks noChangeAspect="1" noChangeArrowheads="1"/>
          </p:cNvPicPr>
          <p:nvPr/>
        </p:nvPicPr>
        <p:blipFill>
          <a:blip r:embed="rId4"/>
          <a:srcRect r="3304" b="21651"/>
          <a:stretch>
            <a:fillRect/>
          </a:stretch>
        </p:blipFill>
        <p:spPr bwMode="auto">
          <a:xfrm>
            <a:off x="6561138" y="3533775"/>
            <a:ext cx="2054225" cy="1330325"/>
          </a:xfrm>
          <a:prstGeom prst="rect">
            <a:avLst/>
          </a:prstGeom>
          <a:noFill/>
          <a:ln w="9525">
            <a:noFill/>
            <a:miter lim="800000"/>
            <a:headEnd/>
            <a:tailEnd/>
          </a:ln>
        </p:spPr>
      </p:pic>
      <p:pic>
        <p:nvPicPr>
          <p:cNvPr id="23557" name="Рисунок 8"/>
          <p:cNvPicPr>
            <a:picLocks noChangeAspect="1"/>
          </p:cNvPicPr>
          <p:nvPr/>
        </p:nvPicPr>
        <p:blipFill>
          <a:blip r:embed="rId5"/>
          <a:srcRect/>
          <a:stretch>
            <a:fillRect/>
          </a:stretch>
        </p:blipFill>
        <p:spPr bwMode="auto">
          <a:xfrm>
            <a:off x="11113" y="0"/>
            <a:ext cx="773112" cy="600075"/>
          </a:xfrm>
          <a:prstGeom prst="rect">
            <a:avLst/>
          </a:prstGeom>
          <a:noFill/>
          <a:ln w="9525">
            <a:noFill/>
            <a:miter lim="800000"/>
            <a:headEnd/>
            <a:tailEnd/>
          </a:ln>
        </p:spPr>
      </p:pic>
      <p:sp>
        <p:nvSpPr>
          <p:cNvPr id="23558" name="TextBox 5"/>
          <p:cNvSpPr txBox="1">
            <a:spLocks noChangeArrowheads="1"/>
          </p:cNvSpPr>
          <p:nvPr/>
        </p:nvSpPr>
        <p:spPr bwMode="auto">
          <a:xfrm>
            <a:off x="666750" y="5076825"/>
            <a:ext cx="6810375" cy="1155700"/>
          </a:xfrm>
          <a:prstGeom prst="rect">
            <a:avLst/>
          </a:prstGeom>
          <a:noFill/>
          <a:ln w="9525">
            <a:noFill/>
            <a:miter lim="800000"/>
            <a:headEnd/>
            <a:tailEnd/>
          </a:ln>
        </p:spPr>
        <p:txBody>
          <a:bodyPr>
            <a:spAutoFit/>
          </a:bodyPr>
          <a:lstStyle/>
          <a:p>
            <a:pPr eaLnBrk="0" hangingPunct="0"/>
            <a:r>
              <a:rPr lang="ru-RU" altLang="ru-RU" sz="1400" b="1">
                <a:solidFill>
                  <a:srgbClr val="FF0000"/>
                </a:solidFill>
                <a:latin typeface="Times New Roman" pitchFamily="18" charset="0"/>
                <a:cs typeface="Times New Roman" pitchFamily="18" charset="0"/>
              </a:rPr>
              <a:t>В 2018 году:</a:t>
            </a:r>
          </a:p>
          <a:p>
            <a:pPr eaLnBrk="0" hangingPunct="0"/>
            <a:r>
              <a:rPr lang="ru-RU" altLang="ru-RU" sz="1400" b="1">
                <a:solidFill>
                  <a:srgbClr val="FF0000"/>
                </a:solidFill>
                <a:latin typeface="Times New Roman" pitchFamily="18" charset="0"/>
                <a:cs typeface="Times New Roman" pitchFamily="18" charset="0"/>
              </a:rPr>
              <a:t>по временной нетрудоспособности 1 211,4 тыс. листов </a:t>
            </a:r>
          </a:p>
          <a:p>
            <a:pPr eaLnBrk="0" hangingPunct="0"/>
            <a:r>
              <a:rPr lang="ru-RU" altLang="ru-RU" sz="1400" b="1">
                <a:solidFill>
                  <a:srgbClr val="FF0000"/>
                </a:solidFill>
                <a:latin typeface="Times New Roman" pitchFamily="18" charset="0"/>
                <a:cs typeface="Times New Roman" pitchFamily="18" charset="0"/>
              </a:rPr>
              <a:t>БИР – 32,0 тыс. случаев</a:t>
            </a:r>
          </a:p>
          <a:p>
            <a:pPr eaLnBrk="0" hangingPunct="0"/>
            <a:r>
              <a:rPr lang="ru-RU" altLang="ru-RU" sz="1400" b="1">
                <a:solidFill>
                  <a:srgbClr val="FF0000"/>
                </a:solidFill>
                <a:latin typeface="Times New Roman" pitchFamily="18" charset="0"/>
                <a:cs typeface="Times New Roman" pitchFamily="18" charset="0"/>
              </a:rPr>
              <a:t>по уходу за ребенком 107,8  тыс. получателей</a:t>
            </a:r>
          </a:p>
          <a:p>
            <a:pPr eaLnBrk="0" hangingPunct="0"/>
            <a:r>
              <a:rPr lang="ru-RU" altLang="ru-RU" sz="1400" b="1">
                <a:solidFill>
                  <a:srgbClr val="FF0000"/>
                </a:solidFill>
                <a:latin typeface="Times New Roman" pitchFamily="18" charset="0"/>
                <a:cs typeface="Times New Roman" pitchFamily="18" charset="0"/>
              </a:rPr>
              <a:t>пособие на рождение ребенка  36,1 тыс. пособий</a:t>
            </a:r>
            <a:endParaRPr lang="ru-RU" altLang="ru-RU" sz="1400">
              <a:solidFill>
                <a:schemeClr val="hlin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Прямоугольник 1"/>
          <p:cNvSpPr>
            <a:spLocks noChangeArrowheads="1"/>
          </p:cNvSpPr>
          <p:nvPr/>
        </p:nvSpPr>
        <p:spPr bwMode="auto">
          <a:xfrm rot="10800000" flipV="1">
            <a:off x="7527925" y="1223963"/>
            <a:ext cx="2138363" cy="400050"/>
          </a:xfrm>
          <a:prstGeom prst="rect">
            <a:avLst/>
          </a:prstGeom>
          <a:noFill/>
          <a:ln w="9525">
            <a:noFill/>
            <a:miter lim="800000"/>
            <a:headEnd/>
            <a:tailEnd/>
          </a:ln>
        </p:spPr>
        <p:txBody>
          <a:bodyPr>
            <a:spAutoFit/>
          </a:bodyPr>
          <a:lstStyle/>
          <a:p>
            <a:pPr algn="ctr" defTabSz="912813" eaLnBrk="0" hangingPunct="0"/>
            <a:endParaRPr lang="ru-RU" altLang="ru-RU" sz="2000">
              <a:solidFill>
                <a:srgbClr val="FF0000"/>
              </a:solidFill>
              <a:latin typeface="Times New Roman" pitchFamily="18" charset="0"/>
              <a:cs typeface="Times New Roman" pitchFamily="18" charset="0"/>
            </a:endParaRPr>
          </a:p>
        </p:txBody>
      </p:sp>
      <p:pic>
        <p:nvPicPr>
          <p:cNvPr id="102402" name="Рисунок 8"/>
          <p:cNvPicPr>
            <a:picLocks noChangeAspect="1"/>
          </p:cNvPicPr>
          <p:nvPr/>
        </p:nvPicPr>
        <p:blipFill>
          <a:blip r:embed="rId3"/>
          <a:srcRect/>
          <a:stretch>
            <a:fillRect/>
          </a:stretch>
        </p:blipFill>
        <p:spPr bwMode="auto">
          <a:xfrm>
            <a:off x="11113" y="14288"/>
            <a:ext cx="806450" cy="585787"/>
          </a:xfrm>
          <a:prstGeom prst="rect">
            <a:avLst/>
          </a:prstGeom>
          <a:noFill/>
          <a:ln w="9525">
            <a:noFill/>
            <a:miter lim="800000"/>
            <a:headEnd/>
            <a:tailEnd/>
          </a:ln>
        </p:spPr>
      </p:pic>
      <p:sp>
        <p:nvSpPr>
          <p:cNvPr id="6" name="Скругленный прямоугольник 5"/>
          <p:cNvSpPr/>
          <p:nvPr/>
        </p:nvSpPr>
        <p:spPr>
          <a:xfrm>
            <a:off x="338138" y="676275"/>
            <a:ext cx="9328150" cy="5257800"/>
          </a:xfrm>
          <a:prstGeom prst="roundRect">
            <a:avLst/>
          </a:prstGeom>
          <a:no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4400" dirty="0">
                <a:solidFill>
                  <a:schemeClr val="tx1"/>
                </a:solidFill>
                <a:latin typeface="Times New Roman" pitchFamily="18" charset="0"/>
                <a:cs typeface="Times New Roman" pitchFamily="18" charset="0"/>
              </a:rPr>
              <a:t>«Анкета о согласии на получение информации по каналам связи» размещена на сайте регионального отделения: </a:t>
            </a:r>
            <a:r>
              <a:rPr lang="ru-RU" sz="4400" b="1" dirty="0">
                <a:solidFill>
                  <a:schemeClr val="tx1"/>
                </a:solidFill>
                <a:latin typeface="Times New Roman" pitchFamily="18" charset="0"/>
                <a:cs typeface="Times New Roman" pitchFamily="18" charset="0"/>
                <a:hlinkClick r:id="rId4"/>
              </a:rPr>
              <a:t>www.r66.fss.ru</a:t>
            </a:r>
            <a:r>
              <a:rPr lang="ru-RU" sz="4400" b="1" dirty="0">
                <a:solidFill>
                  <a:schemeClr val="tx1"/>
                </a:solidFill>
                <a:latin typeface="Times New Roman" pitchFamily="18" charset="0"/>
                <a:cs typeface="Times New Roman" pitchFamily="18" charset="0"/>
              </a:rPr>
              <a:t> </a:t>
            </a:r>
          </a:p>
          <a:p>
            <a:pPr algn="ctr">
              <a:defRPr/>
            </a:pPr>
            <a:r>
              <a:rPr lang="ru-RU" sz="4400" dirty="0">
                <a:solidFill>
                  <a:schemeClr val="tx1"/>
                </a:solidFill>
                <a:latin typeface="Times New Roman" pitchFamily="18" charset="0"/>
                <a:cs typeface="Times New Roman" pitchFamily="18" charset="0"/>
              </a:rPr>
              <a:t>Раздел</a:t>
            </a:r>
            <a:r>
              <a:rPr lang="ru-RU" sz="4400" b="1" dirty="0">
                <a:solidFill>
                  <a:schemeClr val="tx1"/>
                </a:solidFill>
                <a:latin typeface="Times New Roman" pitchFamily="18" charset="0"/>
                <a:cs typeface="Times New Roman" pitchFamily="18" charset="0"/>
              </a:rPr>
              <a:t> «Проект информирование страхователей по электронной почте».</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Рисунок 8"/>
          <p:cNvPicPr>
            <a:picLocks noChangeAspect="1"/>
          </p:cNvPicPr>
          <p:nvPr/>
        </p:nvPicPr>
        <p:blipFill>
          <a:blip r:embed="rId3"/>
          <a:srcRect/>
          <a:stretch>
            <a:fillRect/>
          </a:stretch>
        </p:blipFill>
        <p:spPr bwMode="auto">
          <a:xfrm>
            <a:off x="11113" y="14288"/>
            <a:ext cx="746125" cy="752475"/>
          </a:xfrm>
          <a:prstGeom prst="rect">
            <a:avLst/>
          </a:prstGeom>
          <a:noFill/>
          <a:ln w="9525">
            <a:noFill/>
            <a:miter lim="800000"/>
            <a:headEnd/>
            <a:tailEnd/>
          </a:ln>
        </p:spPr>
      </p:pic>
      <p:sp>
        <p:nvSpPr>
          <p:cNvPr id="33794" name="TextBox 2"/>
          <p:cNvSpPr txBox="1">
            <a:spLocks noChangeArrowheads="1"/>
          </p:cNvSpPr>
          <p:nvPr/>
        </p:nvSpPr>
        <p:spPr bwMode="auto">
          <a:xfrm>
            <a:off x="1438275" y="180975"/>
            <a:ext cx="7756525" cy="461963"/>
          </a:xfrm>
          <a:prstGeom prst="rect">
            <a:avLst/>
          </a:prstGeom>
          <a:noFill/>
          <a:ln w="9525">
            <a:noFill/>
            <a:miter lim="800000"/>
            <a:headEnd/>
            <a:tailEnd/>
          </a:ln>
        </p:spPr>
        <p:txBody>
          <a:bodyPr>
            <a:spAutoFit/>
          </a:bodyPr>
          <a:lstStyle/>
          <a:p>
            <a:pPr algn="ctr">
              <a:defRPr/>
            </a:pPr>
            <a:r>
              <a:rPr lang="ru-RU" sz="2400" b="1" dirty="0">
                <a:solidFill>
                  <a:schemeClr val="accent2">
                    <a:lumMod val="75000"/>
                  </a:schemeClr>
                </a:solidFill>
                <a:latin typeface="Verdana" pitchFamily="34" charset="0"/>
                <a:cs typeface="Arial" pitchFamily="34" charset="0"/>
              </a:rPr>
              <a:t>Реквизиты уплаты страховых взносов</a:t>
            </a:r>
          </a:p>
        </p:txBody>
      </p:sp>
      <p:sp>
        <p:nvSpPr>
          <p:cNvPr id="104451" name="TextBox 4"/>
          <p:cNvSpPr txBox="1">
            <a:spLocks noChangeArrowheads="1"/>
          </p:cNvSpPr>
          <p:nvPr/>
        </p:nvSpPr>
        <p:spPr bwMode="auto">
          <a:xfrm>
            <a:off x="890588" y="657225"/>
            <a:ext cx="9369425" cy="646113"/>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На обязательное страхование от несчастных случаев на производстве и профессиональных заболеваний</a:t>
            </a:r>
          </a:p>
        </p:txBody>
      </p:sp>
      <p:graphicFrame>
        <p:nvGraphicFramePr>
          <p:cNvPr id="6" name="Таблица 5"/>
          <p:cNvGraphicFramePr>
            <a:graphicFrameLocks noGrp="1"/>
          </p:cNvGraphicFramePr>
          <p:nvPr/>
        </p:nvGraphicFramePr>
        <p:xfrm>
          <a:off x="1289050" y="1292225"/>
          <a:ext cx="7838464" cy="4555006"/>
        </p:xfrm>
        <a:graphic>
          <a:graphicData uri="http://schemas.openxmlformats.org/drawingml/2006/table">
            <a:tbl>
              <a:tblPr>
                <a:tableStyleId>{5940675A-B579-460E-94D1-54222C63F5DA}</a:tableStyleId>
              </a:tblPr>
              <a:tblGrid>
                <a:gridCol w="26581"/>
                <a:gridCol w="3844910"/>
                <a:gridCol w="3940392"/>
                <a:gridCol w="26581"/>
              </a:tblGrid>
              <a:tr h="697940">
                <a:tc>
                  <a:txBody>
                    <a:bodyPr/>
                    <a:lstStyle/>
                    <a:p>
                      <a:pPr algn="ctr"/>
                      <a:r>
                        <a:rPr lang="ru-RU" sz="200" dirty="0"/>
                        <a:t>Получатель</a:t>
                      </a:r>
                    </a:p>
                  </a:txBody>
                  <a:tcPr marL="0" marR="0" marT="0" marB="0"/>
                </a:tc>
                <a:tc gridSpan="2">
                  <a:txBody>
                    <a:bodyPr/>
                    <a:lstStyle/>
                    <a:p>
                      <a:pPr algn="ctr"/>
                      <a:r>
                        <a:rPr lang="ru-RU" sz="1600" dirty="0">
                          <a:latin typeface="Times New Roman" pitchFamily="18" charset="0"/>
                          <a:cs typeface="Times New Roman" pitchFamily="18" charset="0"/>
                        </a:rPr>
                        <a:t>УФК по Свердловской области (Государственное учреждение - Свердловское региональное отделение Фонда социального страхования Российской Федерации)</a:t>
                      </a:r>
                    </a:p>
                  </a:txBody>
                  <a:tcPr marL="0" marR="0" marT="0" marB="0"/>
                </a:tc>
                <a:tc hMerge="1">
                  <a:txBody>
                    <a:bodyPr/>
                    <a:lstStyle/>
                    <a:p>
                      <a:endParaRPr lang="ru-RU"/>
                    </a:p>
                  </a:txBody>
                  <a:tcPr/>
                </a:tc>
                <a:tc>
                  <a:txBody>
                    <a:bodyPr/>
                    <a:lstStyle/>
                    <a:p>
                      <a:endParaRPr lang="ru-RU" dirty="0"/>
                    </a:p>
                  </a:txBody>
                  <a:tcPr marL="0" marR="0" marT="0" marB="0" anchor="ctr"/>
                </a:tc>
              </a:tr>
              <a:tr h="431333">
                <a:tc>
                  <a:txBody>
                    <a:bodyPr/>
                    <a:lstStyle/>
                    <a:p>
                      <a:pPr algn="ctr"/>
                      <a:endParaRPr lang="ru-RU" sz="200"/>
                    </a:p>
                  </a:txBody>
                  <a:tcPr marL="0" marR="0" marT="0" marB="0" anchor="ctr"/>
                </a:tc>
                <a:tc>
                  <a:txBody>
                    <a:bodyPr/>
                    <a:lstStyle/>
                    <a:p>
                      <a:pPr algn="ctr"/>
                      <a:r>
                        <a:rPr lang="ru-RU" sz="1600" dirty="0">
                          <a:latin typeface="Times New Roman" pitchFamily="18" charset="0"/>
                          <a:cs typeface="Times New Roman" pitchFamily="18" charset="0"/>
                        </a:rPr>
                        <a:t>ИНН</a:t>
                      </a:r>
                    </a:p>
                  </a:txBody>
                  <a:tcPr marL="0" marR="0" marT="0" marB="0"/>
                </a:tc>
                <a:tc gridSpan="2">
                  <a:txBody>
                    <a:bodyPr/>
                    <a:lstStyle/>
                    <a:p>
                      <a:pPr algn="ctr"/>
                      <a:r>
                        <a:rPr lang="ru-RU" sz="1600" dirty="0">
                          <a:latin typeface="Times New Roman" pitchFamily="18" charset="0"/>
                          <a:cs typeface="Times New Roman" pitchFamily="18" charset="0"/>
                        </a:rPr>
                        <a:t>6660013279</a:t>
                      </a:r>
                    </a:p>
                  </a:txBody>
                  <a:tcPr marL="0" marR="0" marT="0" marB="0"/>
                </a:tc>
                <a:tc hMerge="1">
                  <a:txBody>
                    <a:bodyPr/>
                    <a:lstStyle/>
                    <a:p>
                      <a:endParaRPr lang="ru-RU"/>
                    </a:p>
                  </a:txBody>
                  <a:tcPr/>
                </a:tc>
              </a:tr>
              <a:tr h="448675">
                <a:tc>
                  <a:txBody>
                    <a:bodyPr/>
                    <a:lstStyle/>
                    <a:p>
                      <a:pPr algn="ctr"/>
                      <a:endParaRPr lang="ru-RU" sz="200"/>
                    </a:p>
                  </a:txBody>
                  <a:tcPr marL="0" marR="0" marT="0" marB="0" anchor="ctr"/>
                </a:tc>
                <a:tc>
                  <a:txBody>
                    <a:bodyPr/>
                    <a:lstStyle/>
                    <a:p>
                      <a:pPr algn="ctr"/>
                      <a:r>
                        <a:rPr lang="ru-RU" sz="1600" dirty="0">
                          <a:latin typeface="Times New Roman" pitchFamily="18" charset="0"/>
                          <a:cs typeface="Times New Roman" pitchFamily="18" charset="0"/>
                        </a:rPr>
                        <a:t>КПП</a:t>
                      </a:r>
                    </a:p>
                  </a:txBody>
                  <a:tcPr marL="0" marR="0" marT="0" marB="0"/>
                </a:tc>
                <a:tc gridSpan="2">
                  <a:txBody>
                    <a:bodyPr/>
                    <a:lstStyle/>
                    <a:p>
                      <a:pPr algn="ctr"/>
                      <a:r>
                        <a:rPr lang="ru-RU" sz="1600" dirty="0">
                          <a:latin typeface="Times New Roman" pitchFamily="18" charset="0"/>
                          <a:cs typeface="Times New Roman" pitchFamily="18" charset="0"/>
                        </a:rPr>
                        <a:t>667</a:t>
                      </a:r>
                      <a:r>
                        <a:rPr lang="ru-RU" sz="1800" b="1" dirty="0">
                          <a:latin typeface="Times New Roman" pitchFamily="18" charset="0"/>
                          <a:cs typeface="Times New Roman" pitchFamily="18" charset="0"/>
                        </a:rPr>
                        <a:t>1</a:t>
                      </a:r>
                      <a:r>
                        <a:rPr lang="ru-RU" sz="1600" dirty="0">
                          <a:latin typeface="Times New Roman" pitchFamily="18" charset="0"/>
                          <a:cs typeface="Times New Roman" pitchFamily="18" charset="0"/>
                        </a:rPr>
                        <a:t>01001</a:t>
                      </a:r>
                    </a:p>
                  </a:txBody>
                  <a:tcPr marL="0" marR="0" marT="0" marB="0"/>
                </a:tc>
                <a:tc hMerge="1">
                  <a:txBody>
                    <a:bodyPr/>
                    <a:lstStyle/>
                    <a:p>
                      <a:endParaRPr lang="ru-RU"/>
                    </a:p>
                  </a:txBody>
                  <a:tcPr/>
                </a:tc>
              </a:tr>
              <a:tr h="521005">
                <a:tc>
                  <a:txBody>
                    <a:bodyPr/>
                    <a:lstStyle/>
                    <a:p>
                      <a:pPr algn="ctr"/>
                      <a:endParaRPr lang="ru-RU" sz="200"/>
                    </a:p>
                  </a:txBody>
                  <a:tcPr marL="0" marR="0" marT="0" marB="0" anchor="ctr"/>
                </a:tc>
                <a:tc>
                  <a:txBody>
                    <a:bodyPr/>
                    <a:lstStyle/>
                    <a:p>
                      <a:pPr algn="ctr"/>
                      <a:r>
                        <a:rPr lang="ru-RU" sz="1600" dirty="0">
                          <a:latin typeface="Times New Roman" pitchFamily="18" charset="0"/>
                          <a:cs typeface="Times New Roman" pitchFamily="18" charset="0"/>
                        </a:rPr>
                        <a:t>СЧЕТ</a:t>
                      </a:r>
                    </a:p>
                  </a:txBody>
                  <a:tcPr marL="0" marR="0" marT="0" marB="0"/>
                </a:tc>
                <a:tc gridSpan="2">
                  <a:txBody>
                    <a:bodyPr/>
                    <a:lstStyle/>
                    <a:p>
                      <a:pPr algn="ctr"/>
                      <a:r>
                        <a:rPr lang="ru-RU" sz="1600" dirty="0">
                          <a:latin typeface="Times New Roman" pitchFamily="18" charset="0"/>
                          <a:cs typeface="Times New Roman" pitchFamily="18" charset="0"/>
                        </a:rPr>
                        <a:t>40101810500000010010</a:t>
                      </a:r>
                    </a:p>
                  </a:txBody>
                  <a:tcPr marL="0" marR="0" marT="0" marB="0"/>
                </a:tc>
                <a:tc hMerge="1">
                  <a:txBody>
                    <a:bodyPr/>
                    <a:lstStyle/>
                    <a:p>
                      <a:endParaRPr lang="ru-RU"/>
                    </a:p>
                  </a:txBody>
                  <a:tcPr/>
                </a:tc>
              </a:tr>
              <a:tr h="603723">
                <a:tc>
                  <a:txBody>
                    <a:bodyPr/>
                    <a:lstStyle/>
                    <a:p>
                      <a:pPr algn="ctr"/>
                      <a:endParaRPr lang="ru-RU" sz="200"/>
                    </a:p>
                  </a:txBody>
                  <a:tcPr marL="0" marR="0" marT="0" marB="0" anchor="ctr"/>
                </a:tc>
                <a:tc>
                  <a:txBody>
                    <a:bodyPr/>
                    <a:lstStyle/>
                    <a:p>
                      <a:pPr algn="ctr"/>
                      <a:r>
                        <a:rPr lang="ru-RU" sz="1600" dirty="0">
                          <a:latin typeface="Times New Roman" pitchFamily="18" charset="0"/>
                          <a:cs typeface="Times New Roman" pitchFamily="18" charset="0"/>
                        </a:rPr>
                        <a:t>Банк</a:t>
                      </a:r>
                    </a:p>
                  </a:txBody>
                  <a:tcPr marL="0" marR="0" marT="0" marB="0"/>
                </a:tc>
                <a:tc gridSpan="2">
                  <a:txBody>
                    <a:bodyPr/>
                    <a:lstStyle/>
                    <a:p>
                      <a:pPr algn="ctr"/>
                      <a:r>
                        <a:rPr lang="ru-RU" sz="1600" dirty="0">
                          <a:latin typeface="Times New Roman" pitchFamily="18" charset="0"/>
                          <a:cs typeface="Times New Roman" pitchFamily="18" charset="0"/>
                        </a:rPr>
                        <a:t>Уральское ГУ Банка России</a:t>
                      </a:r>
                    </a:p>
                  </a:txBody>
                  <a:tcPr marL="0" marR="0" marT="0" marB="0"/>
                </a:tc>
                <a:tc hMerge="1">
                  <a:txBody>
                    <a:bodyPr/>
                    <a:lstStyle/>
                    <a:p>
                      <a:endParaRPr lang="ru-RU"/>
                    </a:p>
                  </a:txBody>
                  <a:tcPr/>
                </a:tc>
              </a:tr>
              <a:tr h="388201">
                <a:tc>
                  <a:txBody>
                    <a:bodyPr/>
                    <a:lstStyle/>
                    <a:p>
                      <a:pPr algn="ctr"/>
                      <a:endParaRPr lang="ru-RU" sz="200"/>
                    </a:p>
                  </a:txBody>
                  <a:tcPr marL="0" marR="0" marT="0" marB="0" anchor="ctr"/>
                </a:tc>
                <a:tc>
                  <a:txBody>
                    <a:bodyPr/>
                    <a:lstStyle/>
                    <a:p>
                      <a:pPr algn="ctr"/>
                      <a:r>
                        <a:rPr lang="ru-RU" sz="1600">
                          <a:latin typeface="Times New Roman" pitchFamily="18" charset="0"/>
                          <a:cs typeface="Times New Roman" pitchFamily="18" charset="0"/>
                        </a:rPr>
                        <a:t>БИК</a:t>
                      </a:r>
                    </a:p>
                  </a:txBody>
                  <a:tcPr marL="0" marR="0" marT="0" marB="0"/>
                </a:tc>
                <a:tc gridSpan="2">
                  <a:txBody>
                    <a:bodyPr/>
                    <a:lstStyle/>
                    <a:p>
                      <a:pPr algn="ctr"/>
                      <a:r>
                        <a:rPr lang="ru-RU" sz="1600" dirty="0">
                          <a:latin typeface="Times New Roman" pitchFamily="18" charset="0"/>
                          <a:cs typeface="Times New Roman" pitchFamily="18" charset="0"/>
                        </a:rPr>
                        <a:t>046577001</a:t>
                      </a:r>
                    </a:p>
                  </a:txBody>
                  <a:tcPr marL="0" marR="0" marT="0" marB="0"/>
                </a:tc>
                <a:tc hMerge="1">
                  <a:txBody>
                    <a:bodyPr/>
                    <a:lstStyle/>
                    <a:p>
                      <a:endParaRPr lang="ru-RU"/>
                    </a:p>
                  </a:txBody>
                  <a:tcPr/>
                </a:tc>
              </a:tr>
              <a:tr h="517382">
                <a:tc>
                  <a:txBody>
                    <a:bodyPr/>
                    <a:lstStyle/>
                    <a:p>
                      <a:pPr algn="ctr"/>
                      <a:endParaRPr lang="ru-RU" sz="200"/>
                    </a:p>
                  </a:txBody>
                  <a:tcPr marL="0" marR="0" marT="0" marB="0" anchor="ctr"/>
                </a:tc>
                <a:tc>
                  <a:txBody>
                    <a:bodyPr/>
                    <a:lstStyle/>
                    <a:p>
                      <a:pPr algn="ctr"/>
                      <a:r>
                        <a:rPr lang="ru-RU" sz="1600">
                          <a:latin typeface="Times New Roman" pitchFamily="18" charset="0"/>
                          <a:cs typeface="Times New Roman" pitchFamily="18" charset="0"/>
                        </a:rPr>
                        <a:t>Взносы</a:t>
                      </a:r>
                    </a:p>
                  </a:txBody>
                  <a:tcPr marL="0" marR="0" marT="0" marB="0"/>
                </a:tc>
                <a:tc gridSpan="2">
                  <a:txBody>
                    <a:bodyPr/>
                    <a:lstStyle/>
                    <a:p>
                      <a:pPr algn="ctr"/>
                      <a:r>
                        <a:rPr lang="ru-RU" sz="1600" dirty="0">
                          <a:latin typeface="Times New Roman" pitchFamily="18" charset="0"/>
                          <a:cs typeface="Times New Roman" pitchFamily="18" charset="0"/>
                        </a:rPr>
                        <a:t>393 102 02050 071000 160</a:t>
                      </a:r>
                    </a:p>
                  </a:txBody>
                  <a:tcPr marL="0" marR="0" marT="0" marB="0"/>
                </a:tc>
                <a:tc hMerge="1">
                  <a:txBody>
                    <a:bodyPr/>
                    <a:lstStyle/>
                    <a:p>
                      <a:endParaRPr lang="ru-RU"/>
                    </a:p>
                  </a:txBody>
                  <a:tcPr/>
                </a:tc>
              </a:tr>
              <a:tr h="507676">
                <a:tc>
                  <a:txBody>
                    <a:bodyPr/>
                    <a:lstStyle/>
                    <a:p>
                      <a:pPr algn="ctr"/>
                      <a:endParaRPr lang="ru-RU" sz="200"/>
                    </a:p>
                  </a:txBody>
                  <a:tcPr marL="0" marR="0" marT="0" marB="0" anchor="ctr"/>
                </a:tc>
                <a:tc>
                  <a:txBody>
                    <a:bodyPr/>
                    <a:lstStyle/>
                    <a:p>
                      <a:pPr algn="ctr"/>
                      <a:r>
                        <a:rPr lang="ru-RU" sz="1600">
                          <a:latin typeface="Times New Roman" pitchFamily="18" charset="0"/>
                          <a:cs typeface="Times New Roman" pitchFamily="18" charset="0"/>
                        </a:rPr>
                        <a:t>Пени</a:t>
                      </a:r>
                    </a:p>
                  </a:txBody>
                  <a:tcPr marL="0" marR="0" marT="0" marB="0"/>
                </a:tc>
                <a:tc gridSpan="2">
                  <a:txBody>
                    <a:bodyPr/>
                    <a:lstStyle/>
                    <a:p>
                      <a:pPr algn="ctr"/>
                      <a:r>
                        <a:rPr lang="ru-RU" sz="1600" dirty="0">
                          <a:latin typeface="Times New Roman" pitchFamily="18" charset="0"/>
                          <a:cs typeface="Times New Roman" pitchFamily="18" charset="0"/>
                        </a:rPr>
                        <a:t>393 102 02050 072100 160</a:t>
                      </a:r>
                    </a:p>
                  </a:txBody>
                  <a:tcPr marL="0" marR="0" marT="0" marB="0"/>
                </a:tc>
                <a:tc hMerge="1">
                  <a:txBody>
                    <a:bodyPr/>
                    <a:lstStyle/>
                    <a:p>
                      <a:endParaRPr lang="ru-RU"/>
                    </a:p>
                  </a:txBody>
                  <a:tcPr/>
                </a:tc>
              </a:tr>
              <a:tr h="439071">
                <a:tc>
                  <a:txBody>
                    <a:bodyPr/>
                    <a:lstStyle/>
                    <a:p>
                      <a:pPr algn="ctr"/>
                      <a:endParaRPr lang="ru-RU" sz="200"/>
                    </a:p>
                  </a:txBody>
                  <a:tcPr marL="0" marR="0" marT="0" marB="0" anchor="ctr"/>
                </a:tc>
                <a:tc>
                  <a:txBody>
                    <a:bodyPr/>
                    <a:lstStyle/>
                    <a:p>
                      <a:pPr algn="ctr"/>
                      <a:r>
                        <a:rPr lang="ru-RU" sz="1600">
                          <a:latin typeface="Times New Roman" pitchFamily="18" charset="0"/>
                          <a:cs typeface="Times New Roman" pitchFamily="18" charset="0"/>
                        </a:rPr>
                        <a:t>Штрафы</a:t>
                      </a:r>
                    </a:p>
                  </a:txBody>
                  <a:tcPr marL="0" marR="0" marT="0" marB="0"/>
                </a:tc>
                <a:tc gridSpan="2">
                  <a:txBody>
                    <a:bodyPr/>
                    <a:lstStyle/>
                    <a:p>
                      <a:pPr algn="ctr"/>
                      <a:r>
                        <a:rPr lang="ru-RU" sz="1600" dirty="0">
                          <a:latin typeface="Times New Roman" pitchFamily="18" charset="0"/>
                          <a:cs typeface="Times New Roman" pitchFamily="18" charset="0"/>
                        </a:rPr>
                        <a:t>393 102 02050 073000 160</a:t>
                      </a:r>
                    </a:p>
                  </a:txBody>
                  <a:tcPr marL="0" marR="0" marT="0" marB="0"/>
                </a:tc>
                <a:tc hMerge="1">
                  <a:txBody>
                    <a:bodyPr/>
                    <a:lstStyle/>
                    <a:p>
                      <a:endParaRPr lang="ru-RU"/>
                    </a:p>
                  </a:txBody>
                  <a:tcPr/>
                </a:tc>
              </a:tr>
            </a:tbl>
          </a:graphicData>
        </a:graphic>
      </p:graphicFrame>
      <p:sp>
        <p:nvSpPr>
          <p:cNvPr id="104495" name="TextBox 7"/>
          <p:cNvSpPr txBox="1">
            <a:spLocks noChangeArrowheads="1"/>
          </p:cNvSpPr>
          <p:nvPr/>
        </p:nvSpPr>
        <p:spPr bwMode="auto">
          <a:xfrm>
            <a:off x="1241425" y="5934075"/>
            <a:ext cx="7953375" cy="923925"/>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размещены на сайте Свердловского регионального отделения </a:t>
            </a:r>
            <a:r>
              <a:rPr lang="en-US" b="1">
                <a:latin typeface="Times New Roman" pitchFamily="18" charset="0"/>
                <a:cs typeface="Times New Roman" pitchFamily="18" charset="0"/>
                <a:hlinkClick r:id="rId4"/>
              </a:rPr>
              <a:t>www.r66.fss.ru</a:t>
            </a:r>
            <a:r>
              <a:rPr lang="ru-RU" b="1">
                <a:latin typeface="Times New Roman" pitchFamily="18" charset="0"/>
                <a:cs typeface="Times New Roman" pitchFamily="18" charset="0"/>
              </a:rPr>
              <a:t> </a:t>
            </a:r>
          </a:p>
          <a:p>
            <a:pPr algn="ctr"/>
            <a:r>
              <a:rPr lang="ru-RU">
                <a:latin typeface="Times New Roman" pitchFamily="18" charset="0"/>
                <a:cs typeface="Times New Roman" pitchFamily="18" charset="0"/>
              </a:rPr>
              <a:t>Раздел «для юридических лиц и ИП»</a:t>
            </a:r>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0"/>
          <p:cNvSpPr>
            <a:spLocks noChangeArrowheads="1"/>
          </p:cNvSpPr>
          <p:nvPr/>
        </p:nvSpPr>
        <p:spPr bwMode="auto">
          <a:xfrm>
            <a:off x="1031875" y="130175"/>
            <a:ext cx="8655050" cy="554038"/>
          </a:xfrm>
          <a:prstGeom prst="rect">
            <a:avLst/>
          </a:prstGeom>
          <a:noFill/>
          <a:ln w="9525" algn="ctr">
            <a:noFill/>
            <a:miter lim="800000"/>
            <a:headEnd/>
            <a:tailEnd/>
          </a:ln>
        </p:spPr>
        <p:txBody>
          <a:bodyPr>
            <a:spAutoFit/>
          </a:bodyPr>
          <a:lstStyle/>
          <a:p>
            <a:pPr algn="ctr">
              <a:lnSpc>
                <a:spcPts val="1800"/>
              </a:lnSpc>
              <a:buSzPct val="150000"/>
            </a:pPr>
            <a:r>
              <a:rPr lang="ru-RU" altLang="ru-RU" sz="2400" b="1">
                <a:solidFill>
                  <a:srgbClr val="376092"/>
                </a:solidFill>
              </a:rPr>
              <a:t>Подтверждение основного вида экономической деятельности страхователя </a:t>
            </a:r>
          </a:p>
        </p:txBody>
      </p:sp>
      <p:pic>
        <p:nvPicPr>
          <p:cNvPr id="106498" name="Изображение 3" descr="FSS-logo_png_transparent_1.png"/>
          <p:cNvPicPr>
            <a:picLocks noChangeAspect="1"/>
          </p:cNvPicPr>
          <p:nvPr/>
        </p:nvPicPr>
        <p:blipFill>
          <a:blip r:embed="rId2"/>
          <a:srcRect/>
          <a:stretch>
            <a:fillRect/>
          </a:stretch>
        </p:blipFill>
        <p:spPr bwMode="auto">
          <a:xfrm>
            <a:off x="122238" y="107950"/>
            <a:ext cx="860425" cy="677863"/>
          </a:xfrm>
          <a:prstGeom prst="rect">
            <a:avLst/>
          </a:prstGeom>
          <a:noFill/>
          <a:ln w="9525">
            <a:noFill/>
            <a:miter lim="800000"/>
            <a:headEnd/>
            <a:tailEnd/>
          </a:ln>
        </p:spPr>
      </p:pic>
      <p:sp>
        <p:nvSpPr>
          <p:cNvPr id="10" name="AutoShape 13"/>
          <p:cNvSpPr>
            <a:spLocks noChangeArrowheads="1"/>
          </p:cNvSpPr>
          <p:nvPr/>
        </p:nvSpPr>
        <p:spPr bwMode="auto">
          <a:xfrm>
            <a:off x="2144305" y="908720"/>
            <a:ext cx="5107817" cy="642942"/>
          </a:xfrm>
          <a:prstGeom prst="roundRect">
            <a:avLst>
              <a:gd name="adj" fmla="val 16667"/>
            </a:avLst>
          </a:prstGeom>
          <a:solidFill>
            <a:schemeClr val="bg1"/>
          </a:solidFill>
          <a:ln w="3175" cap="rnd">
            <a:solidFill>
              <a:schemeClr val="tx1"/>
            </a:solidFill>
            <a:prstDash val="sysDot"/>
            <a:round/>
            <a:headEnd/>
            <a:tailEnd/>
          </a:ln>
          <a:effectLst>
            <a:prstShdw prst="shdw17" dist="17961" dir="2700000">
              <a:srgbClr val="997949"/>
            </a:prstShdw>
          </a:effectLst>
          <a:scene3d>
            <a:camera prst="orthographicFront"/>
            <a:lightRig rig="threePt" dir="t"/>
          </a:scene3d>
          <a:sp3d>
            <a:bevelT/>
          </a:sp3d>
        </p:spPr>
        <p:txBody>
          <a:bodyPr wrap="none" anchor="ctr"/>
          <a:lstStyle/>
          <a:p>
            <a:pPr algn="ctr">
              <a:defRPr/>
            </a:pPr>
            <a:r>
              <a:rPr lang="ru-RU" sz="2000" b="1" dirty="0"/>
              <a:t>Страхователь </a:t>
            </a:r>
          </a:p>
          <a:p>
            <a:pPr algn="ctr">
              <a:defRPr/>
            </a:pPr>
            <a:r>
              <a:rPr lang="ru-RU" sz="1600" b="1" dirty="0"/>
              <a:t>(юридическое лицо)</a:t>
            </a:r>
          </a:p>
        </p:txBody>
      </p:sp>
      <p:sp>
        <p:nvSpPr>
          <p:cNvPr id="11" name="Стрелка вниз 10"/>
          <p:cNvSpPr/>
          <p:nvPr/>
        </p:nvSpPr>
        <p:spPr>
          <a:xfrm>
            <a:off x="2708275" y="1857375"/>
            <a:ext cx="541338"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p:cNvSpPr/>
          <p:nvPr/>
        </p:nvSpPr>
        <p:spPr>
          <a:xfrm>
            <a:off x="6500813" y="1857375"/>
            <a:ext cx="541337"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AutoShape 13"/>
          <p:cNvSpPr>
            <a:spLocks noChangeArrowheads="1"/>
          </p:cNvSpPr>
          <p:nvPr/>
        </p:nvSpPr>
        <p:spPr bwMode="auto">
          <a:xfrm>
            <a:off x="386921" y="2214554"/>
            <a:ext cx="4333905" cy="1214446"/>
          </a:xfrm>
          <a:prstGeom prst="roundRect">
            <a:avLst>
              <a:gd name="adj" fmla="val 16667"/>
            </a:avLst>
          </a:prstGeom>
          <a:solidFill>
            <a:schemeClr val="bg1"/>
          </a:solidFill>
          <a:ln w="3175" cap="rnd">
            <a:solidFill>
              <a:schemeClr val="tx1"/>
            </a:solidFill>
            <a:prstDash val="sysDot"/>
            <a:round/>
            <a:headEnd/>
            <a:tailEnd/>
          </a:ln>
          <a:effectLst>
            <a:prstShdw prst="shdw17" dist="17961" dir="2700000">
              <a:srgbClr val="997949"/>
            </a:prstShdw>
          </a:effectLst>
          <a:scene3d>
            <a:camera prst="orthographicFront"/>
            <a:lightRig rig="threePt" dir="t"/>
          </a:scene3d>
          <a:sp3d>
            <a:bevelT/>
          </a:sp3d>
        </p:spPr>
        <p:txBody>
          <a:bodyPr wrap="none" anchor="ctr"/>
          <a:lstStyle/>
          <a:p>
            <a:pPr algn="ctr">
              <a:defRPr/>
            </a:pPr>
            <a:endParaRPr lang="ru-RU" sz="1600" b="1" dirty="0"/>
          </a:p>
        </p:txBody>
      </p:sp>
      <p:sp>
        <p:nvSpPr>
          <p:cNvPr id="106507" name="TextBox 15"/>
          <p:cNvSpPr txBox="1">
            <a:spLocks noChangeArrowheads="1"/>
          </p:cNvSpPr>
          <p:nvPr/>
        </p:nvSpPr>
        <p:spPr bwMode="auto">
          <a:xfrm>
            <a:off x="0" y="2286000"/>
            <a:ext cx="5030788" cy="1054100"/>
          </a:xfrm>
          <a:prstGeom prst="rect">
            <a:avLst/>
          </a:prstGeom>
          <a:noFill/>
          <a:ln w="9525">
            <a:noFill/>
            <a:miter lim="800000"/>
            <a:headEnd/>
            <a:tailEnd/>
          </a:ln>
        </p:spPr>
        <p:txBody>
          <a:bodyPr>
            <a:spAutoFit/>
          </a:bodyPr>
          <a:lstStyle/>
          <a:p>
            <a:pPr algn="ctr">
              <a:lnSpc>
                <a:spcPts val="1500"/>
              </a:lnSpc>
            </a:pPr>
            <a:r>
              <a:rPr lang="ru-RU" sz="1400" b="1">
                <a:solidFill>
                  <a:srgbClr val="C00000"/>
                </a:solidFill>
              </a:rPr>
              <a:t>КОММЕРЧЕСКАЯ ОРГАНИЗАЦИЯ</a:t>
            </a:r>
          </a:p>
          <a:p>
            <a:pPr algn="ctr">
              <a:lnSpc>
                <a:spcPts val="1500"/>
              </a:lnSpc>
            </a:pPr>
            <a:r>
              <a:rPr lang="ru-RU" sz="1400" b="1">
                <a:solidFill>
                  <a:srgbClr val="002060"/>
                </a:solidFill>
              </a:rPr>
              <a:t>основной вид экономической деятельности,</a:t>
            </a:r>
          </a:p>
          <a:p>
            <a:pPr algn="ctr">
              <a:lnSpc>
                <a:spcPts val="1500"/>
              </a:lnSpc>
            </a:pPr>
            <a:r>
              <a:rPr lang="ru-RU" sz="1400" b="1">
                <a:solidFill>
                  <a:srgbClr val="002060"/>
                </a:solidFill>
              </a:rPr>
              <a:t>определяется по итогам предыдущего года </a:t>
            </a:r>
          </a:p>
          <a:p>
            <a:pPr algn="ctr">
              <a:lnSpc>
                <a:spcPts val="1500"/>
              </a:lnSpc>
            </a:pPr>
            <a:r>
              <a:rPr lang="ru-RU" sz="1400" b="1">
                <a:solidFill>
                  <a:srgbClr val="002060"/>
                </a:solidFill>
              </a:rPr>
              <a:t>по</a:t>
            </a:r>
            <a:r>
              <a:rPr lang="ru-RU" sz="1400" b="1"/>
              <a:t>  </a:t>
            </a:r>
            <a:r>
              <a:rPr lang="ru-RU" sz="1400" b="1">
                <a:solidFill>
                  <a:srgbClr val="C00000"/>
                </a:solidFill>
              </a:rPr>
              <a:t>наибольшему удельному весу </a:t>
            </a:r>
          </a:p>
          <a:p>
            <a:pPr algn="ctr">
              <a:lnSpc>
                <a:spcPts val="1500"/>
              </a:lnSpc>
            </a:pPr>
            <a:r>
              <a:rPr lang="ru-RU" sz="1400" b="1">
                <a:solidFill>
                  <a:srgbClr val="C00000"/>
                </a:solidFill>
              </a:rPr>
              <a:t>в общем объеме выпущенной продукции</a:t>
            </a:r>
            <a:endParaRPr lang="ru-RU" sz="1400">
              <a:solidFill>
                <a:srgbClr val="C00000"/>
              </a:solidFill>
            </a:endParaRPr>
          </a:p>
        </p:txBody>
      </p:sp>
      <p:sp>
        <p:nvSpPr>
          <p:cNvPr id="17" name="AutoShape 13"/>
          <p:cNvSpPr>
            <a:spLocks noChangeArrowheads="1"/>
          </p:cNvSpPr>
          <p:nvPr/>
        </p:nvSpPr>
        <p:spPr bwMode="auto">
          <a:xfrm>
            <a:off x="5339956" y="2214554"/>
            <a:ext cx="4256514" cy="1143008"/>
          </a:xfrm>
          <a:prstGeom prst="roundRect">
            <a:avLst>
              <a:gd name="adj" fmla="val 16667"/>
            </a:avLst>
          </a:prstGeom>
          <a:solidFill>
            <a:schemeClr val="bg1"/>
          </a:solidFill>
          <a:ln w="3175" cap="rnd">
            <a:solidFill>
              <a:schemeClr val="tx1"/>
            </a:solidFill>
            <a:prstDash val="sysDot"/>
            <a:round/>
            <a:headEnd/>
            <a:tailEnd/>
          </a:ln>
          <a:effectLst>
            <a:prstShdw prst="shdw17" dist="17961" dir="2700000">
              <a:srgbClr val="997949"/>
            </a:prstShdw>
          </a:effectLst>
          <a:scene3d>
            <a:camera prst="orthographicFront"/>
            <a:lightRig rig="threePt" dir="t"/>
          </a:scene3d>
          <a:sp3d>
            <a:bevelT/>
          </a:sp3d>
        </p:spPr>
        <p:txBody>
          <a:bodyPr wrap="none" anchor="ctr"/>
          <a:lstStyle/>
          <a:p>
            <a:pPr algn="ctr">
              <a:defRPr/>
            </a:pPr>
            <a:endParaRPr lang="ru-RU" sz="1600" b="1" dirty="0"/>
          </a:p>
        </p:txBody>
      </p:sp>
      <p:sp>
        <p:nvSpPr>
          <p:cNvPr id="106511" name="TextBox 17"/>
          <p:cNvSpPr txBox="1">
            <a:spLocks noChangeArrowheads="1"/>
          </p:cNvSpPr>
          <p:nvPr/>
        </p:nvSpPr>
        <p:spPr bwMode="auto">
          <a:xfrm>
            <a:off x="5418138" y="2286000"/>
            <a:ext cx="4178300" cy="1054100"/>
          </a:xfrm>
          <a:prstGeom prst="rect">
            <a:avLst/>
          </a:prstGeom>
          <a:noFill/>
          <a:ln w="9525">
            <a:noFill/>
            <a:miter lim="800000"/>
            <a:headEnd/>
            <a:tailEnd/>
          </a:ln>
        </p:spPr>
        <p:txBody>
          <a:bodyPr>
            <a:spAutoFit/>
          </a:bodyPr>
          <a:lstStyle/>
          <a:p>
            <a:pPr algn="ctr">
              <a:lnSpc>
                <a:spcPts val="1500"/>
              </a:lnSpc>
            </a:pPr>
            <a:r>
              <a:rPr lang="ru-RU" sz="1400" b="1">
                <a:solidFill>
                  <a:srgbClr val="C00000"/>
                </a:solidFill>
              </a:rPr>
              <a:t>НЕКОММЕРЧЕСКАЯ ОРГАНИЗАЦИЯ</a:t>
            </a:r>
          </a:p>
          <a:p>
            <a:pPr algn="ctr">
              <a:lnSpc>
                <a:spcPts val="1500"/>
              </a:lnSpc>
            </a:pPr>
            <a:r>
              <a:rPr lang="ru-RU" sz="1400" b="1">
                <a:solidFill>
                  <a:srgbClr val="002060"/>
                </a:solidFill>
              </a:rPr>
              <a:t>основной вид экономической деятельности,</a:t>
            </a:r>
          </a:p>
          <a:p>
            <a:pPr algn="ctr">
              <a:lnSpc>
                <a:spcPts val="1500"/>
              </a:lnSpc>
            </a:pPr>
            <a:r>
              <a:rPr lang="ru-RU" sz="1400" b="1">
                <a:solidFill>
                  <a:srgbClr val="002060"/>
                </a:solidFill>
              </a:rPr>
              <a:t>определяется по итогам предыдущего года, в котором было</a:t>
            </a:r>
            <a:r>
              <a:rPr lang="ru-RU" sz="1400" b="1"/>
              <a:t> </a:t>
            </a:r>
            <a:r>
              <a:rPr lang="ru-RU" sz="1400" b="1">
                <a:solidFill>
                  <a:srgbClr val="C00000"/>
                </a:solidFill>
              </a:rPr>
              <a:t>занято наибольшее количество работников.</a:t>
            </a:r>
            <a:endParaRPr lang="ru-RU" sz="1400">
              <a:solidFill>
                <a:srgbClr val="C00000"/>
              </a:solidFill>
            </a:endParaRPr>
          </a:p>
        </p:txBody>
      </p:sp>
      <p:sp>
        <p:nvSpPr>
          <p:cNvPr id="19" name="Правая фигурная скобка 18"/>
          <p:cNvSpPr/>
          <p:nvPr/>
        </p:nvSpPr>
        <p:spPr>
          <a:xfrm rot="5400000">
            <a:off x="4775200" y="1481138"/>
            <a:ext cx="357188" cy="5110162"/>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06513" name="TextBox 21"/>
          <p:cNvSpPr txBox="1">
            <a:spLocks noChangeArrowheads="1"/>
          </p:cNvSpPr>
          <p:nvPr/>
        </p:nvSpPr>
        <p:spPr bwMode="auto">
          <a:xfrm>
            <a:off x="2416175" y="3443288"/>
            <a:ext cx="5416550" cy="612775"/>
          </a:xfrm>
          <a:prstGeom prst="rect">
            <a:avLst/>
          </a:prstGeom>
          <a:noFill/>
          <a:ln w="9525">
            <a:noFill/>
            <a:miter lim="800000"/>
            <a:headEnd/>
            <a:tailEnd/>
          </a:ln>
        </p:spPr>
        <p:txBody>
          <a:bodyPr>
            <a:spAutoFit/>
          </a:bodyPr>
          <a:lstStyle/>
          <a:p>
            <a:pPr algn="ctr"/>
            <a:r>
              <a:rPr lang="ru-RU" sz="2000" b="1">
                <a:solidFill>
                  <a:srgbClr val="C00000"/>
                </a:solidFill>
              </a:rPr>
              <a:t>до 15 апреля</a:t>
            </a:r>
          </a:p>
          <a:p>
            <a:pPr algn="ctr">
              <a:lnSpc>
                <a:spcPts val="1500"/>
              </a:lnSpc>
            </a:pPr>
            <a:endParaRPr lang="ru-RU" sz="2000" b="1">
              <a:solidFill>
                <a:srgbClr val="C00000"/>
              </a:solidFill>
            </a:endParaRPr>
          </a:p>
        </p:txBody>
      </p:sp>
      <p:grpSp>
        <p:nvGrpSpPr>
          <p:cNvPr id="106514" name="Группа 31"/>
          <p:cNvGrpSpPr>
            <a:grpSpLocks/>
          </p:cNvGrpSpPr>
          <p:nvPr/>
        </p:nvGrpSpPr>
        <p:grpSpPr bwMode="auto">
          <a:xfrm>
            <a:off x="619125" y="4286250"/>
            <a:ext cx="8899525" cy="857250"/>
            <a:chOff x="642910" y="5000636"/>
            <a:chExt cx="8215370" cy="857256"/>
          </a:xfrm>
        </p:grpSpPr>
        <p:sp>
          <p:nvSpPr>
            <p:cNvPr id="29" name="Прямоугольник 28"/>
            <p:cNvSpPr/>
            <p:nvPr/>
          </p:nvSpPr>
          <p:spPr>
            <a:xfrm>
              <a:off x="642910" y="5000636"/>
              <a:ext cx="8215370"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AutoShape 11"/>
            <p:cNvSpPr>
              <a:spLocks noChangeArrowheads="1"/>
            </p:cNvSpPr>
            <p:nvPr/>
          </p:nvSpPr>
          <p:spPr bwMode="auto">
            <a:xfrm>
              <a:off x="857224" y="5143512"/>
              <a:ext cx="2342248" cy="576000"/>
            </a:xfrm>
            <a:prstGeom prst="roundRect">
              <a:avLst>
                <a:gd name="adj" fmla="val 16667"/>
              </a:avLst>
            </a:prstGeom>
            <a:solidFill>
              <a:schemeClr val="bg1"/>
            </a:solidFill>
            <a:ln w="9525" cap="rnd">
              <a:solidFill>
                <a:schemeClr val="accent6">
                  <a:lumMod val="20000"/>
                  <a:lumOff val="80000"/>
                </a:schemeClr>
              </a:solidFill>
              <a:prstDash val="sysDot"/>
              <a:round/>
              <a:headEnd/>
              <a:tailEnd/>
            </a:ln>
            <a:effectLst>
              <a:prstShdw prst="shdw17" dist="17961" dir="2700000">
                <a:schemeClr val="bg2">
                  <a:gamma/>
                  <a:shade val="60000"/>
                  <a:invGamma/>
                </a:schemeClr>
              </a:prstShdw>
            </a:effectLst>
            <a:scene3d>
              <a:camera prst="orthographicFront"/>
              <a:lightRig rig="threePt" dir="t"/>
            </a:scene3d>
            <a:sp3d>
              <a:bevelT/>
            </a:sp3d>
          </p:spPr>
          <p:txBody>
            <a:bodyPr anchor="ctr"/>
            <a:lstStyle/>
            <a:p>
              <a:pPr algn="ctr">
                <a:lnSpc>
                  <a:spcPts val="900"/>
                </a:lnSpc>
                <a:defRPr/>
              </a:pPr>
              <a:r>
                <a:rPr lang="ru-RU" sz="1300" b="1" dirty="0"/>
                <a:t>Заявление</a:t>
              </a:r>
            </a:p>
          </p:txBody>
        </p:sp>
        <p:sp>
          <p:nvSpPr>
            <p:cNvPr id="20" name="AutoShape 11"/>
            <p:cNvSpPr>
              <a:spLocks noChangeArrowheads="1"/>
            </p:cNvSpPr>
            <p:nvPr/>
          </p:nvSpPr>
          <p:spPr bwMode="auto">
            <a:xfrm>
              <a:off x="3428992" y="5143512"/>
              <a:ext cx="2500330" cy="576000"/>
            </a:xfrm>
            <a:prstGeom prst="roundRect">
              <a:avLst>
                <a:gd name="adj" fmla="val 16667"/>
              </a:avLst>
            </a:prstGeom>
            <a:solidFill>
              <a:schemeClr val="bg1"/>
            </a:solidFill>
            <a:ln w="9525" cap="rnd">
              <a:solidFill>
                <a:schemeClr val="accent6">
                  <a:lumMod val="20000"/>
                  <a:lumOff val="80000"/>
                </a:schemeClr>
              </a:solidFill>
              <a:prstDash val="sysDot"/>
              <a:round/>
              <a:headEnd/>
              <a:tailEnd/>
            </a:ln>
            <a:effectLst>
              <a:prstShdw prst="shdw17" dist="17961" dir="2700000">
                <a:schemeClr val="bg2">
                  <a:gamma/>
                  <a:shade val="60000"/>
                  <a:invGamma/>
                </a:schemeClr>
              </a:prstShdw>
            </a:effectLst>
            <a:scene3d>
              <a:camera prst="orthographicFront"/>
              <a:lightRig rig="threePt" dir="t"/>
            </a:scene3d>
            <a:sp3d>
              <a:bevelT/>
            </a:sp3d>
          </p:spPr>
          <p:txBody>
            <a:bodyPr anchor="ctr"/>
            <a:lstStyle/>
            <a:p>
              <a:pPr algn="ctr">
                <a:lnSpc>
                  <a:spcPts val="1400"/>
                </a:lnSpc>
                <a:defRPr/>
              </a:pPr>
              <a:r>
                <a:rPr lang="ru-RU" sz="1200" b="1" dirty="0"/>
                <a:t>Справку-подтверждение основного вида экономической деятельности</a:t>
              </a:r>
            </a:p>
          </p:txBody>
        </p:sp>
        <p:sp>
          <p:nvSpPr>
            <p:cNvPr id="21" name="AutoShape 11"/>
            <p:cNvSpPr>
              <a:spLocks noChangeArrowheads="1"/>
            </p:cNvSpPr>
            <p:nvPr/>
          </p:nvSpPr>
          <p:spPr bwMode="auto">
            <a:xfrm>
              <a:off x="6215074" y="5143512"/>
              <a:ext cx="2342248" cy="576000"/>
            </a:xfrm>
            <a:prstGeom prst="roundRect">
              <a:avLst>
                <a:gd name="adj" fmla="val 16667"/>
              </a:avLst>
            </a:prstGeom>
            <a:solidFill>
              <a:schemeClr val="bg1"/>
            </a:solidFill>
            <a:ln w="9525" cap="rnd">
              <a:solidFill>
                <a:schemeClr val="accent6">
                  <a:lumMod val="20000"/>
                  <a:lumOff val="80000"/>
                </a:schemeClr>
              </a:solidFill>
              <a:prstDash val="sysDot"/>
              <a:round/>
              <a:headEnd/>
              <a:tailEnd/>
            </a:ln>
            <a:effectLst>
              <a:prstShdw prst="shdw17" dist="17961" dir="2700000">
                <a:schemeClr val="bg2">
                  <a:gamma/>
                  <a:shade val="60000"/>
                  <a:invGamma/>
                </a:schemeClr>
              </a:prstShdw>
            </a:effectLst>
            <a:scene3d>
              <a:camera prst="orthographicFront"/>
              <a:lightRig rig="threePt" dir="t"/>
            </a:scene3d>
            <a:sp3d>
              <a:bevelT/>
            </a:sp3d>
          </p:spPr>
          <p:txBody>
            <a:bodyPr anchor="ctr"/>
            <a:lstStyle/>
            <a:p>
              <a:pPr algn="ctr">
                <a:lnSpc>
                  <a:spcPts val="1300"/>
                </a:lnSpc>
                <a:defRPr/>
              </a:pPr>
              <a:r>
                <a:rPr lang="ru-RU" sz="1200" b="1" dirty="0"/>
                <a:t>Копия пояснительной записки к бухгалтерскому балансу за предыдущий год</a:t>
              </a:r>
            </a:p>
          </p:txBody>
        </p:sp>
      </p:grpSp>
      <p:sp>
        <p:nvSpPr>
          <p:cNvPr id="31" name="Стрелка вниз 30"/>
          <p:cNvSpPr/>
          <p:nvPr/>
        </p:nvSpPr>
        <p:spPr>
          <a:xfrm>
            <a:off x="4721225" y="5214938"/>
            <a:ext cx="541338"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AutoShape 13"/>
          <p:cNvSpPr>
            <a:spLocks noChangeArrowheads="1"/>
          </p:cNvSpPr>
          <p:nvPr/>
        </p:nvSpPr>
        <p:spPr bwMode="auto">
          <a:xfrm>
            <a:off x="2089527" y="5572140"/>
            <a:ext cx="5804338" cy="1000132"/>
          </a:xfrm>
          <a:prstGeom prst="roundRect">
            <a:avLst>
              <a:gd name="adj" fmla="val 16667"/>
            </a:avLst>
          </a:prstGeom>
          <a:solidFill>
            <a:schemeClr val="bg1"/>
          </a:solidFill>
          <a:ln w="3175" cap="rnd">
            <a:solidFill>
              <a:schemeClr val="tx1"/>
            </a:solidFill>
            <a:prstDash val="sysDot"/>
            <a:round/>
            <a:headEnd/>
            <a:tailEnd/>
          </a:ln>
          <a:effectLst>
            <a:prstShdw prst="shdw17" dist="17961" dir="2700000">
              <a:srgbClr val="997949"/>
            </a:prstShdw>
          </a:effectLst>
          <a:scene3d>
            <a:camera prst="orthographicFront"/>
            <a:lightRig rig="threePt" dir="t"/>
          </a:scene3d>
          <a:sp3d>
            <a:bevelT/>
          </a:sp3d>
        </p:spPr>
        <p:txBody>
          <a:bodyPr wrap="none" anchor="ctr"/>
          <a:lstStyle/>
          <a:p>
            <a:pPr algn="ctr">
              <a:buFont typeface="Wingdings" pitchFamily="2" charset="2"/>
              <a:buChar char="ü"/>
              <a:defRPr/>
            </a:pPr>
            <a:r>
              <a:rPr lang="ru-RU" sz="1600" b="1" dirty="0">
                <a:solidFill>
                  <a:srgbClr val="C00000"/>
                </a:solidFill>
              </a:rPr>
              <a:t>Определение класса профессионального риска ОВЭД</a:t>
            </a:r>
          </a:p>
          <a:p>
            <a:pPr algn="ctr">
              <a:buFont typeface="Wingdings" pitchFamily="2" charset="2"/>
              <a:buChar char="ü"/>
              <a:defRPr/>
            </a:pPr>
            <a:r>
              <a:rPr lang="ru-RU" sz="1600" b="1" dirty="0">
                <a:solidFill>
                  <a:srgbClr val="C00000"/>
                </a:solidFill>
              </a:rPr>
              <a:t>Установление размера страхового тарифа</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Заголовок 1"/>
          <p:cNvSpPr>
            <a:spLocks noGrp="1"/>
          </p:cNvSpPr>
          <p:nvPr>
            <p:ph type="title"/>
          </p:nvPr>
        </p:nvSpPr>
        <p:spPr>
          <a:xfrm>
            <a:off x="1009650" y="28575"/>
            <a:ext cx="8545513" cy="706438"/>
          </a:xfrm>
        </p:spPr>
        <p:txBody>
          <a:bodyPr/>
          <a:lstStyle/>
          <a:p>
            <a:r>
              <a:rPr lang="ru-RU" sz="2400" b="1" smtClean="0">
                <a:solidFill>
                  <a:schemeClr val="tx2"/>
                </a:solidFill>
              </a:rPr>
              <a:t>На что стоит обратить внимание при заполнении документов </a:t>
            </a:r>
          </a:p>
        </p:txBody>
      </p:sp>
      <p:pic>
        <p:nvPicPr>
          <p:cNvPr id="107522" name="Рисунок 3"/>
          <p:cNvPicPr>
            <a:picLocks noChangeAspect="1" noChangeArrowheads="1"/>
          </p:cNvPicPr>
          <p:nvPr/>
        </p:nvPicPr>
        <p:blipFill>
          <a:blip r:embed="rId2"/>
          <a:srcRect/>
          <a:stretch>
            <a:fillRect/>
          </a:stretch>
        </p:blipFill>
        <p:spPr bwMode="auto">
          <a:xfrm>
            <a:off x="273050" y="908050"/>
            <a:ext cx="4826000" cy="5213350"/>
          </a:xfrm>
          <a:prstGeom prst="rect">
            <a:avLst/>
          </a:prstGeom>
          <a:noFill/>
          <a:ln w="9525">
            <a:noFill/>
            <a:miter lim="800000"/>
            <a:headEnd/>
            <a:tailEnd/>
          </a:ln>
        </p:spPr>
      </p:pic>
      <p:sp>
        <p:nvSpPr>
          <p:cNvPr id="5" name="Овал 4"/>
          <p:cNvSpPr/>
          <p:nvPr/>
        </p:nvSpPr>
        <p:spPr>
          <a:xfrm>
            <a:off x="3749675" y="4005263"/>
            <a:ext cx="1358900" cy="3825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6" name="Овал 5"/>
          <p:cNvSpPr/>
          <p:nvPr/>
        </p:nvSpPr>
        <p:spPr>
          <a:xfrm>
            <a:off x="896938" y="4357688"/>
            <a:ext cx="1358900" cy="3825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pic>
        <p:nvPicPr>
          <p:cNvPr id="107525" name="Объект 6"/>
          <p:cNvPicPr>
            <a:picLocks noGrp="1"/>
          </p:cNvPicPr>
          <p:nvPr>
            <p:ph idx="1"/>
          </p:nvPr>
        </p:nvPicPr>
        <p:blipFill>
          <a:blip r:embed="rId3"/>
          <a:srcRect/>
          <a:stretch>
            <a:fillRect/>
          </a:stretch>
        </p:blipFill>
        <p:spPr>
          <a:xfrm>
            <a:off x="5108575" y="908050"/>
            <a:ext cx="4602163" cy="5213350"/>
          </a:xfrm>
        </p:spPr>
      </p:pic>
      <p:sp>
        <p:nvSpPr>
          <p:cNvPr id="8" name="Овал 7"/>
          <p:cNvSpPr/>
          <p:nvPr/>
        </p:nvSpPr>
        <p:spPr>
          <a:xfrm>
            <a:off x="5251450" y="3770313"/>
            <a:ext cx="793750" cy="3825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9" name="Овал 8"/>
          <p:cNvSpPr/>
          <p:nvPr/>
        </p:nvSpPr>
        <p:spPr>
          <a:xfrm flipH="1" flipV="1">
            <a:off x="7448550" y="5013325"/>
            <a:ext cx="1724025" cy="261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1" name="Овал 10"/>
          <p:cNvSpPr/>
          <p:nvPr/>
        </p:nvSpPr>
        <p:spPr>
          <a:xfrm>
            <a:off x="5499100" y="5157788"/>
            <a:ext cx="1247775"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2" name="Овал 11"/>
          <p:cNvSpPr/>
          <p:nvPr/>
        </p:nvSpPr>
        <p:spPr>
          <a:xfrm>
            <a:off x="7839075" y="4822825"/>
            <a:ext cx="936625" cy="1905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pic>
        <p:nvPicPr>
          <p:cNvPr id="107530" name="Изображение 3" descr="FSS-logo_png_transparent_1.png"/>
          <p:cNvPicPr>
            <a:picLocks noChangeAspect="1"/>
          </p:cNvPicPr>
          <p:nvPr/>
        </p:nvPicPr>
        <p:blipFill>
          <a:blip r:embed="rId4"/>
          <a:srcRect/>
          <a:stretch>
            <a:fillRect/>
          </a:stretch>
        </p:blipFill>
        <p:spPr bwMode="auto">
          <a:xfrm>
            <a:off x="149225" y="28575"/>
            <a:ext cx="860425" cy="677863"/>
          </a:xfrm>
          <a:prstGeom prst="rect">
            <a:avLst/>
          </a:prstGeom>
          <a:noFill/>
          <a:ln w="9525">
            <a:noFill/>
            <a:miter lim="800000"/>
            <a:headEnd/>
            <a:tailEnd/>
          </a:ln>
        </p:spPr>
      </p:pic>
      <p:pic>
        <p:nvPicPr>
          <p:cNvPr id="107531" name="Picture 2" descr="https://static8.depositphotos.com/1109793/973/v/950/depositphotos_9737522-stock-illustration-business-attention-exclamation-mark.jpg"/>
          <p:cNvPicPr>
            <a:picLocks noChangeAspect="1" noChangeArrowheads="1"/>
          </p:cNvPicPr>
          <p:nvPr/>
        </p:nvPicPr>
        <p:blipFill>
          <a:blip r:embed="rId5"/>
          <a:srcRect/>
          <a:stretch>
            <a:fillRect/>
          </a:stretch>
        </p:blipFill>
        <p:spPr bwMode="auto">
          <a:xfrm>
            <a:off x="1130300" y="336550"/>
            <a:ext cx="6096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Заголовок 1"/>
          <p:cNvSpPr>
            <a:spLocks noGrp="1"/>
          </p:cNvSpPr>
          <p:nvPr>
            <p:ph type="title"/>
          </p:nvPr>
        </p:nvSpPr>
        <p:spPr>
          <a:xfrm>
            <a:off x="982663" y="42863"/>
            <a:ext cx="8807450" cy="1154112"/>
          </a:xfrm>
        </p:spPr>
        <p:txBody>
          <a:bodyPr/>
          <a:lstStyle/>
          <a:p>
            <a:r>
              <a:rPr lang="ru-RU" sz="2400" b="1" smtClean="0">
                <a:solidFill>
                  <a:schemeClr val="tx2"/>
                </a:solidFill>
              </a:rPr>
              <a:t>Основные нормативные документы, </a:t>
            </a:r>
            <a:br>
              <a:rPr lang="ru-RU" sz="2400" b="1" smtClean="0">
                <a:solidFill>
                  <a:schemeClr val="tx2"/>
                </a:solidFill>
              </a:rPr>
            </a:br>
            <a:r>
              <a:rPr lang="ru-RU" sz="2400" b="1" smtClean="0">
                <a:solidFill>
                  <a:schemeClr val="tx2"/>
                </a:solidFill>
              </a:rPr>
              <a:t>регламентирующие работу по подтверждению основного вида экономической деятельности</a:t>
            </a:r>
          </a:p>
        </p:txBody>
      </p:sp>
      <p:graphicFrame>
        <p:nvGraphicFramePr>
          <p:cNvPr id="5" name="Объект 4"/>
          <p:cNvGraphicFramePr>
            <a:graphicFrameLocks noGrp="1"/>
          </p:cNvGraphicFramePr>
          <p:nvPr>
            <p:ph idx="1"/>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8547" name="Изображение 3" descr="FSS-logo_png_transparent_1.png"/>
          <p:cNvPicPr>
            <a:picLocks noChangeAspect="1"/>
          </p:cNvPicPr>
          <p:nvPr/>
        </p:nvPicPr>
        <p:blipFill>
          <a:blip r:embed="rId8"/>
          <a:srcRect/>
          <a:stretch>
            <a:fillRect/>
          </a:stretch>
        </p:blipFill>
        <p:spPr bwMode="auto">
          <a:xfrm>
            <a:off x="122238" y="107950"/>
            <a:ext cx="860425" cy="67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4100" y="0"/>
            <a:ext cx="8740775" cy="957263"/>
          </a:xfrm>
        </p:spPr>
        <p:txBody>
          <a:bodyPr>
            <a:normAutofit/>
          </a:bodyPr>
          <a:lstStyle/>
          <a:p>
            <a:pPr>
              <a:defRPr/>
            </a:pPr>
            <a:r>
              <a:rPr lang="ru-RU" sz="2400" b="1" dirty="0" smtClean="0">
                <a:solidFill>
                  <a:schemeClr val="tx2"/>
                </a:solidFill>
                <a:latin typeface="+mn-lt"/>
              </a:rPr>
              <a:t>Способы подачи документов в электронном виде</a:t>
            </a:r>
            <a:endParaRPr lang="ru-RU" sz="2400" b="1" dirty="0">
              <a:solidFill>
                <a:schemeClr val="tx2"/>
              </a:solidFill>
              <a:latin typeface="+mn-lt"/>
            </a:endParaRPr>
          </a:p>
        </p:txBody>
      </p:sp>
      <p:graphicFrame>
        <p:nvGraphicFramePr>
          <p:cNvPr id="6" name="Объект 5"/>
          <p:cNvGraphicFramePr>
            <a:graphicFrameLocks noGrp="1"/>
          </p:cNvGraphicFramePr>
          <p:nvPr>
            <p:ph idx="1"/>
          </p:nvPr>
        </p:nvGraphicFramePr>
        <p:xfrm>
          <a:off x="624537" y="1959686"/>
          <a:ext cx="8930625" cy="449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0595" name="Прямоугольник 3"/>
          <p:cNvSpPr>
            <a:spLocks noChangeArrowheads="1"/>
          </p:cNvSpPr>
          <p:nvPr/>
        </p:nvSpPr>
        <p:spPr bwMode="auto">
          <a:xfrm>
            <a:off x="1054100" y="758825"/>
            <a:ext cx="8032750" cy="923925"/>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Для своевременного и эффективного использования рабочего времени, предлагаем страхователям направлять документы на подтверждение основного вида экономической деятельности в </a:t>
            </a:r>
            <a:r>
              <a:rPr lang="ru-RU" b="1" u="sng">
                <a:latin typeface="Times New Roman" pitchFamily="18" charset="0"/>
                <a:cs typeface="Times New Roman" pitchFamily="18" charset="0"/>
              </a:rPr>
              <a:t>электронном виде</a:t>
            </a:r>
            <a:r>
              <a:rPr lang="ru-RU" b="1" u="sng"/>
              <a:t>:</a:t>
            </a:r>
            <a:endParaRPr lang="ru-RU"/>
          </a:p>
        </p:txBody>
      </p:sp>
      <p:pic>
        <p:nvPicPr>
          <p:cNvPr id="110596" name="Изображение 3" descr="FSS-logo_png_transparent_1.png"/>
          <p:cNvPicPr>
            <a:picLocks noChangeAspect="1"/>
          </p:cNvPicPr>
          <p:nvPr/>
        </p:nvPicPr>
        <p:blipFill>
          <a:blip r:embed="rId7"/>
          <a:srcRect/>
          <a:stretch>
            <a:fillRect/>
          </a:stretch>
        </p:blipFill>
        <p:spPr bwMode="auto">
          <a:xfrm>
            <a:off x="195263" y="92075"/>
            <a:ext cx="858837" cy="67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Box 3"/>
          <p:cNvSpPr txBox="1">
            <a:spLocks noChangeArrowheads="1"/>
          </p:cNvSpPr>
          <p:nvPr/>
        </p:nvSpPr>
        <p:spPr bwMode="auto">
          <a:xfrm>
            <a:off x="817563" y="525463"/>
            <a:ext cx="8435975" cy="3694112"/>
          </a:xfrm>
          <a:prstGeom prst="rect">
            <a:avLst/>
          </a:prstGeom>
          <a:noFill/>
          <a:ln w="9525">
            <a:noFill/>
            <a:miter lim="800000"/>
            <a:headEnd/>
            <a:tailEnd/>
          </a:ln>
        </p:spPr>
        <p:txBody>
          <a:bodyPr>
            <a:spAutoFit/>
          </a:bodyPr>
          <a:lstStyle/>
          <a:p>
            <a:pPr algn="just"/>
            <a:r>
              <a:rPr lang="ru-RU" sz="2400" b="1">
                <a:latin typeface="Times New Roman" pitchFamily="18" charset="0"/>
                <a:cs typeface="Times New Roman" pitchFamily="18" charset="0"/>
              </a:rPr>
              <a:t>Сайт</a:t>
            </a:r>
            <a:r>
              <a:rPr lang="ru-RU" sz="2400">
                <a:latin typeface="Times New Roman" pitchFamily="18" charset="0"/>
                <a:cs typeface="Times New Roman" pitchFamily="18" charset="0"/>
              </a:rPr>
              <a:t> Свердловского регионального отделения Фонда социального страхования РФ </a:t>
            </a:r>
            <a:r>
              <a:rPr lang="en-US" sz="2400">
                <a:latin typeface="Times New Roman" pitchFamily="18" charset="0"/>
                <a:cs typeface="Times New Roman" pitchFamily="18" charset="0"/>
                <a:hlinkClick r:id="rId2"/>
              </a:rPr>
              <a:t>http://r66.fss.ru</a:t>
            </a:r>
            <a:r>
              <a:rPr lang="ru-RU" sz="2400">
                <a:latin typeface="Times New Roman" pitchFamily="18" charset="0"/>
                <a:cs typeface="Times New Roman" pitchFamily="18" charset="0"/>
              </a:rPr>
              <a:t> </a:t>
            </a:r>
            <a:r>
              <a:rPr lang="ru-RU" sz="2400" b="1">
                <a:latin typeface="Times New Roman" pitchFamily="18" charset="0"/>
                <a:cs typeface="Times New Roman" pitchFamily="18" charset="0"/>
              </a:rPr>
              <a:t>раздел «Электронный листок нетрудоспособности»</a:t>
            </a:r>
          </a:p>
          <a:p>
            <a:pPr algn="just"/>
            <a:endParaRPr lang="ru-RU" sz="2400">
              <a:latin typeface="Times New Roman" pitchFamily="18" charset="0"/>
              <a:cs typeface="Times New Roman" pitchFamily="18" charset="0"/>
            </a:endParaRPr>
          </a:p>
          <a:p>
            <a:pPr algn="just"/>
            <a:r>
              <a:rPr lang="ru-RU" sz="2400">
                <a:latin typeface="Times New Roman" pitchFamily="18" charset="0"/>
                <a:cs typeface="Times New Roman" pitchFamily="18" charset="0"/>
              </a:rPr>
              <a:t>Горячая линия по электронному листу нетрудоспособности</a:t>
            </a:r>
          </a:p>
          <a:p>
            <a:pPr algn="just"/>
            <a:r>
              <a:rPr lang="ru-RU" sz="2400">
                <a:latin typeface="Times New Roman" pitchFamily="18" charset="0"/>
                <a:cs typeface="Times New Roman" pitchFamily="18" charset="0"/>
              </a:rPr>
              <a:t> </a:t>
            </a:r>
            <a:r>
              <a:rPr lang="ru-RU" sz="2400" b="1">
                <a:latin typeface="Times New Roman" pitchFamily="18" charset="0"/>
                <a:cs typeface="Times New Roman" pitchFamily="18" charset="0"/>
              </a:rPr>
              <a:t>(343) 359-83-67, (343) 371-96-76</a:t>
            </a:r>
          </a:p>
          <a:p>
            <a:r>
              <a:rPr lang="ru-RU" b="1">
                <a:latin typeface="Candara" pitchFamily="34" charset="0"/>
              </a:rPr>
              <a:t/>
            </a:r>
            <a:br>
              <a:rPr lang="ru-RU" b="1">
                <a:latin typeface="Candara" pitchFamily="34" charset="0"/>
              </a:rPr>
            </a:br>
            <a:r>
              <a:rPr lang="ru-RU" sz="2400">
                <a:latin typeface="Times New Roman" pitchFamily="18" charset="0"/>
                <a:cs typeface="Times New Roman" pitchFamily="18" charset="0"/>
              </a:rPr>
              <a:t>Электронная почта Свердловского регионального отделения Фонда социального страхования РФ </a:t>
            </a:r>
            <a:r>
              <a:rPr lang="en-US" sz="2400" b="1" u="sng">
                <a:latin typeface="Times New Roman" pitchFamily="18" charset="0"/>
                <a:cs typeface="Times New Roman" pitchFamily="18" charset="0"/>
              </a:rPr>
              <a:t>www.info@ro66.fss.ru</a:t>
            </a:r>
            <a:r>
              <a:rPr lang="ru-RU" sz="2400" b="1" u="sng">
                <a:latin typeface="Times New Roman" pitchFamily="18" charset="0"/>
                <a:cs typeface="Times New Roman" pitchFamily="18" charset="0"/>
              </a:rPr>
              <a:t/>
            </a:r>
            <a:br>
              <a:rPr lang="ru-RU" sz="2400" b="1" u="sng">
                <a:latin typeface="Times New Roman" pitchFamily="18" charset="0"/>
                <a:cs typeface="Times New Roman" pitchFamily="18" charset="0"/>
              </a:rPr>
            </a:br>
            <a:endParaRPr lang="ru-RU" sz="2400" b="1">
              <a:latin typeface="Times New Roman" pitchFamily="18" charset="0"/>
              <a:cs typeface="Times New Roman" pitchFamily="18" charset="0"/>
            </a:endParaRPr>
          </a:p>
        </p:txBody>
      </p:sp>
      <p:pic>
        <p:nvPicPr>
          <p:cNvPr id="112642" name="Рисунок 8"/>
          <p:cNvPicPr>
            <a:picLocks noChangeAspect="1"/>
          </p:cNvPicPr>
          <p:nvPr/>
        </p:nvPicPr>
        <p:blipFill>
          <a:blip r:embed="rId3"/>
          <a:srcRect/>
          <a:stretch>
            <a:fillRect/>
          </a:stretch>
        </p:blipFill>
        <p:spPr bwMode="auto">
          <a:xfrm>
            <a:off x="58738" y="4219575"/>
            <a:ext cx="6729412" cy="2460625"/>
          </a:xfrm>
          <a:prstGeom prst="rect">
            <a:avLst/>
          </a:prstGeom>
          <a:noFill/>
          <a:ln w="9525">
            <a:noFill/>
            <a:miter lim="800000"/>
            <a:headEnd/>
            <a:tailEnd/>
          </a:ln>
        </p:spPr>
      </p:pic>
      <p:pic>
        <p:nvPicPr>
          <p:cNvPr id="112643" name="Рисунок 8"/>
          <p:cNvPicPr>
            <a:picLocks noChangeAspect="1"/>
          </p:cNvPicPr>
          <p:nvPr/>
        </p:nvPicPr>
        <p:blipFill>
          <a:blip r:embed="rId4"/>
          <a:srcRect/>
          <a:stretch>
            <a:fillRect/>
          </a:stretch>
        </p:blipFill>
        <p:spPr bwMode="auto">
          <a:xfrm>
            <a:off x="11113" y="14288"/>
            <a:ext cx="806450" cy="752475"/>
          </a:xfrm>
          <a:prstGeom prst="rect">
            <a:avLst/>
          </a:prstGeom>
          <a:noFill/>
          <a:ln w="9525">
            <a:noFill/>
            <a:miter lim="800000"/>
            <a:headEnd/>
            <a:tailEnd/>
          </a:ln>
        </p:spPr>
      </p:pic>
      <p:sp>
        <p:nvSpPr>
          <p:cNvPr id="112644" name="TextBox 1"/>
          <p:cNvSpPr txBox="1">
            <a:spLocks noChangeArrowheads="1"/>
          </p:cNvSpPr>
          <p:nvPr/>
        </p:nvSpPr>
        <p:spPr bwMode="auto">
          <a:xfrm>
            <a:off x="3986213" y="4119563"/>
            <a:ext cx="5719762" cy="2492375"/>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Если Вам </a:t>
            </a:r>
            <a:r>
              <a:rPr lang="ru-RU" b="1">
                <a:solidFill>
                  <a:srgbClr val="FF0000"/>
                </a:solidFill>
                <a:latin typeface="Times New Roman" pitchFamily="18" charset="0"/>
                <a:cs typeface="Times New Roman" pitchFamily="18" charset="0"/>
              </a:rPr>
              <a:t>отказали</a:t>
            </a:r>
            <a:r>
              <a:rPr lang="ru-RU">
                <a:latin typeface="Times New Roman" pitchFamily="18" charset="0"/>
                <a:cs typeface="Times New Roman" pitchFamily="18" charset="0"/>
              </a:rPr>
              <a:t> в оформлении ЭЛН, сообщите по телефонам:</a:t>
            </a:r>
          </a:p>
          <a:p>
            <a:r>
              <a:rPr lang="ru-RU">
                <a:latin typeface="Times New Roman" pitchFamily="18" charset="0"/>
                <a:cs typeface="Times New Roman" pitchFamily="18" charset="0"/>
              </a:rPr>
              <a:t> </a:t>
            </a:r>
          </a:p>
          <a:p>
            <a:pPr algn="ctr"/>
            <a:r>
              <a:rPr lang="ru-RU" sz="2000" u="sng">
                <a:latin typeface="Times New Roman" pitchFamily="18" charset="0"/>
                <a:cs typeface="Times New Roman" pitchFamily="18" charset="0"/>
              </a:rPr>
              <a:t>Отделение Фонда социального страхования</a:t>
            </a:r>
            <a:r>
              <a:rPr lang="ru-RU" sz="2000">
                <a:latin typeface="Times New Roman" pitchFamily="18" charset="0"/>
                <a:cs typeface="Times New Roman" pitchFamily="18" charset="0"/>
              </a:rPr>
              <a:t> </a:t>
            </a:r>
          </a:p>
          <a:p>
            <a:pPr algn="ctr"/>
            <a:r>
              <a:rPr lang="ru-RU" sz="2200" b="1">
                <a:latin typeface="Times New Roman" pitchFamily="18" charset="0"/>
                <a:cs typeface="Times New Roman" pitchFamily="18" charset="0"/>
              </a:rPr>
              <a:t>8(343) 375-86-81 </a:t>
            </a:r>
          </a:p>
          <a:p>
            <a:pPr algn="ctr"/>
            <a:r>
              <a:rPr lang="ru-RU" sz="2000" u="sng">
                <a:latin typeface="Times New Roman" pitchFamily="18" charset="0"/>
                <a:cs typeface="Times New Roman" pitchFamily="18" charset="0"/>
              </a:rPr>
              <a:t>Управление здравоохранения г. Екатеринбурга </a:t>
            </a:r>
          </a:p>
          <a:p>
            <a:pPr algn="ctr"/>
            <a:r>
              <a:rPr lang="ru-RU" sz="2200" b="1">
                <a:latin typeface="Times New Roman" pitchFamily="18" charset="0"/>
                <a:cs typeface="Times New Roman" pitchFamily="18" charset="0"/>
              </a:rPr>
              <a:t>8(343) 355-39-53, 350-75-19 </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Рисунок 8"/>
          <p:cNvPicPr>
            <a:picLocks noChangeAspect="1"/>
          </p:cNvPicPr>
          <p:nvPr/>
        </p:nvPicPr>
        <p:blipFill>
          <a:blip r:embed="rId2"/>
          <a:srcRect/>
          <a:stretch>
            <a:fillRect/>
          </a:stretch>
        </p:blipFill>
        <p:spPr bwMode="auto">
          <a:xfrm>
            <a:off x="11113" y="14288"/>
            <a:ext cx="806450" cy="752475"/>
          </a:xfrm>
          <a:prstGeom prst="rect">
            <a:avLst/>
          </a:prstGeom>
          <a:noFill/>
          <a:ln w="9525">
            <a:noFill/>
            <a:miter lim="800000"/>
            <a:headEnd/>
            <a:tailEnd/>
          </a:ln>
        </p:spPr>
      </p:pic>
      <p:sp>
        <p:nvSpPr>
          <p:cNvPr id="31746" name="TextBox 3"/>
          <p:cNvSpPr txBox="1">
            <a:spLocks noChangeArrowheads="1"/>
          </p:cNvSpPr>
          <p:nvPr/>
        </p:nvSpPr>
        <p:spPr bwMode="auto">
          <a:xfrm>
            <a:off x="1957388" y="260350"/>
            <a:ext cx="6719887" cy="400050"/>
          </a:xfrm>
          <a:prstGeom prst="rect">
            <a:avLst/>
          </a:prstGeom>
          <a:noFill/>
          <a:ln w="9525">
            <a:noFill/>
            <a:miter lim="800000"/>
            <a:headEnd/>
            <a:tailEnd/>
          </a:ln>
        </p:spPr>
        <p:txBody>
          <a:bodyPr>
            <a:spAutoFit/>
          </a:bodyPr>
          <a:lstStyle/>
          <a:p>
            <a:pPr algn="ctr">
              <a:defRPr/>
            </a:pPr>
            <a:r>
              <a:rPr lang="ru-RU" sz="2000" b="1" dirty="0">
                <a:solidFill>
                  <a:schemeClr val="accent2">
                    <a:lumMod val="75000"/>
                  </a:schemeClr>
                </a:solidFill>
                <a:latin typeface="Verdana" pitchFamily="34" charset="0"/>
                <a:cs typeface="Arial" pitchFamily="34" charset="0"/>
              </a:rPr>
              <a:t>Контакты филиалов отделения Фонда</a:t>
            </a:r>
          </a:p>
        </p:txBody>
      </p:sp>
      <p:sp>
        <p:nvSpPr>
          <p:cNvPr id="111619" name="TextBox 4"/>
          <p:cNvSpPr txBox="1">
            <a:spLocks noChangeArrowheads="1"/>
          </p:cNvSpPr>
          <p:nvPr/>
        </p:nvSpPr>
        <p:spPr bwMode="auto">
          <a:xfrm>
            <a:off x="161925" y="574675"/>
            <a:ext cx="4664075" cy="6462713"/>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Филиал № 1</a:t>
            </a:r>
          </a:p>
          <a:p>
            <a:r>
              <a:rPr lang="ru-RU">
                <a:latin typeface="Times New Roman" pitchFamily="18" charset="0"/>
                <a:cs typeface="Times New Roman" pitchFamily="18" charset="0"/>
              </a:rPr>
              <a:t>Адрес: 624933, г. Карпинск, Почтамтская, д. 29</a:t>
            </a:r>
          </a:p>
          <a:p>
            <a:r>
              <a:rPr lang="ru-RU">
                <a:latin typeface="Times New Roman" pitchFamily="18" charset="0"/>
                <a:cs typeface="Times New Roman" pitchFamily="18" charset="0"/>
              </a:rPr>
              <a:t>Телефон: (34383) 3-16-67</a:t>
            </a:r>
          </a:p>
          <a:p>
            <a:r>
              <a:rPr lang="ru-RU">
                <a:latin typeface="Times New Roman" pitchFamily="18" charset="0"/>
                <a:cs typeface="Times New Roman" pitchFamily="18" charset="0"/>
              </a:rPr>
              <a:t>E-mail: d_fil_01@ro66.fss.ru </a:t>
            </a:r>
          </a:p>
          <a:p>
            <a:r>
              <a:rPr lang="ru-RU">
                <a:latin typeface="Times New Roman" pitchFamily="18" charset="0"/>
                <a:cs typeface="Times New Roman" pitchFamily="18" charset="0"/>
              </a:rPr>
              <a:t> </a:t>
            </a:r>
          </a:p>
          <a:p>
            <a:r>
              <a:rPr lang="ru-RU" b="1">
                <a:latin typeface="Times New Roman" pitchFamily="18" charset="0"/>
                <a:cs typeface="Times New Roman" pitchFamily="18" charset="0"/>
              </a:rPr>
              <a:t>Филиал 2</a:t>
            </a:r>
            <a:endParaRPr lang="ru-RU">
              <a:latin typeface="Times New Roman" pitchFamily="18" charset="0"/>
              <a:cs typeface="Times New Roman" pitchFamily="18" charset="0"/>
            </a:endParaRPr>
          </a:p>
          <a:p>
            <a:r>
              <a:rPr lang="ru-RU">
                <a:latin typeface="Times New Roman" pitchFamily="18" charset="0"/>
                <a:cs typeface="Times New Roman" pitchFamily="18" charset="0"/>
              </a:rPr>
              <a:t> Адрес: 623851, г. Ирбит, ул. Советская, д. 93. </a:t>
            </a:r>
          </a:p>
          <a:p>
            <a:r>
              <a:rPr lang="ru-RU">
                <a:latin typeface="Times New Roman" pitchFamily="18" charset="0"/>
                <a:cs typeface="Times New Roman" pitchFamily="18" charset="0"/>
              </a:rPr>
              <a:t>Телефон: (34355) 6-62-34</a:t>
            </a:r>
          </a:p>
          <a:p>
            <a:r>
              <a:rPr lang="ru-RU">
                <a:latin typeface="Times New Roman" pitchFamily="18" charset="0"/>
                <a:cs typeface="Times New Roman" pitchFamily="18" charset="0"/>
              </a:rPr>
              <a:t> E-mail: fil_02@ro66.fss.ru</a:t>
            </a:r>
          </a:p>
          <a:p>
            <a:r>
              <a:rPr lang="ru-RU">
                <a:latin typeface="Times New Roman" pitchFamily="18" charset="0"/>
                <a:cs typeface="Times New Roman" pitchFamily="18" charset="0"/>
              </a:rPr>
              <a:t> </a:t>
            </a:r>
          </a:p>
          <a:p>
            <a:r>
              <a:rPr lang="ru-RU" b="1">
                <a:latin typeface="Times New Roman" pitchFamily="18" charset="0"/>
                <a:cs typeface="Times New Roman" pitchFamily="18" charset="0"/>
              </a:rPr>
              <a:t>Филиал 3</a:t>
            </a:r>
            <a:endParaRPr lang="ru-RU">
              <a:latin typeface="Times New Roman" pitchFamily="18" charset="0"/>
              <a:cs typeface="Times New Roman" pitchFamily="18" charset="0"/>
            </a:endParaRPr>
          </a:p>
          <a:p>
            <a:r>
              <a:rPr lang="ru-RU">
                <a:latin typeface="Times New Roman" pitchFamily="18" charset="0"/>
                <a:cs typeface="Times New Roman" pitchFamily="18" charset="0"/>
              </a:rPr>
              <a:t> Адрес: 622022, г. Нижний Тагил, ул. Выйская, д. 70</a:t>
            </a:r>
          </a:p>
          <a:p>
            <a:r>
              <a:rPr lang="ru-RU">
                <a:latin typeface="Times New Roman" pitchFamily="18" charset="0"/>
                <a:cs typeface="Times New Roman" pitchFamily="18" charset="0"/>
              </a:rPr>
              <a:t> Телефон: (3435) 24-02-29</a:t>
            </a:r>
          </a:p>
          <a:p>
            <a:r>
              <a:rPr lang="ru-RU">
                <a:latin typeface="Times New Roman" pitchFamily="18" charset="0"/>
                <a:cs typeface="Times New Roman" pitchFamily="18" charset="0"/>
              </a:rPr>
              <a:t> E-mail: b_fil_03@ro66.fss.ru</a:t>
            </a:r>
          </a:p>
          <a:p>
            <a:r>
              <a:rPr lang="ru-RU">
                <a:latin typeface="Times New Roman" pitchFamily="18" charset="0"/>
                <a:cs typeface="Times New Roman" pitchFamily="18" charset="0"/>
              </a:rPr>
              <a:t> </a:t>
            </a:r>
          </a:p>
          <a:p>
            <a:r>
              <a:rPr lang="ru-RU" b="1">
                <a:latin typeface="Times New Roman" pitchFamily="18" charset="0"/>
                <a:cs typeface="Times New Roman" pitchFamily="18" charset="0"/>
              </a:rPr>
              <a:t>Филиал 4</a:t>
            </a:r>
            <a:endParaRPr lang="ru-RU">
              <a:latin typeface="Times New Roman" pitchFamily="18" charset="0"/>
              <a:cs typeface="Times New Roman" pitchFamily="18" charset="0"/>
            </a:endParaRPr>
          </a:p>
          <a:p>
            <a:r>
              <a:rPr lang="ru-RU">
                <a:latin typeface="Times New Roman" pitchFamily="18" charset="0"/>
                <a:cs typeface="Times New Roman" pitchFamily="18" charset="0"/>
              </a:rPr>
              <a:t> Адрес: 623101, г. Первоуральск, пр. Ильича, 13а</a:t>
            </a:r>
          </a:p>
          <a:p>
            <a:r>
              <a:rPr lang="ru-RU">
                <a:latin typeface="Times New Roman" pitchFamily="18" charset="0"/>
                <a:cs typeface="Times New Roman" pitchFamily="18" charset="0"/>
              </a:rPr>
              <a:t>Телефон: (3439) 64-15-10</a:t>
            </a:r>
          </a:p>
          <a:p>
            <a:r>
              <a:rPr lang="ru-RU">
                <a:latin typeface="Times New Roman" pitchFamily="18" charset="0"/>
                <a:cs typeface="Times New Roman" pitchFamily="18" charset="0"/>
              </a:rPr>
              <a:t> E-mail: fil_04@ro66.fss.ru</a:t>
            </a:r>
          </a:p>
          <a:p>
            <a:r>
              <a:rPr lang="ru-RU">
                <a:latin typeface="Calibri" pitchFamily="34" charset="0"/>
              </a:rPr>
              <a:t> </a:t>
            </a:r>
          </a:p>
        </p:txBody>
      </p:sp>
      <p:sp>
        <p:nvSpPr>
          <p:cNvPr id="111620" name="TextBox 5"/>
          <p:cNvSpPr txBox="1">
            <a:spLocks noChangeArrowheads="1"/>
          </p:cNvSpPr>
          <p:nvPr/>
        </p:nvSpPr>
        <p:spPr bwMode="auto">
          <a:xfrm>
            <a:off x="4743450" y="742950"/>
            <a:ext cx="5078413" cy="6186488"/>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Филиал 5</a:t>
            </a:r>
            <a:endParaRPr lang="ru-RU">
              <a:latin typeface="Times New Roman" pitchFamily="18" charset="0"/>
              <a:cs typeface="Times New Roman" pitchFamily="18" charset="0"/>
            </a:endParaRPr>
          </a:p>
          <a:p>
            <a:r>
              <a:rPr lang="ru-RU">
                <a:latin typeface="Times New Roman" pitchFamily="18" charset="0"/>
                <a:cs typeface="Times New Roman" pitchFamily="18" charset="0"/>
              </a:rPr>
              <a:t>Адрес: 623406, г. Каменск-Уральский, ул. Уральская, д. 43</a:t>
            </a:r>
          </a:p>
          <a:p>
            <a:r>
              <a:rPr lang="ru-RU">
                <a:latin typeface="Times New Roman" pitchFamily="18" charset="0"/>
                <a:cs typeface="Times New Roman" pitchFamily="18" charset="0"/>
              </a:rPr>
              <a:t>Телефон: (3439) 34-75-26</a:t>
            </a:r>
          </a:p>
          <a:p>
            <a:r>
              <a:rPr lang="ru-RU">
                <a:latin typeface="Times New Roman" pitchFamily="18" charset="0"/>
                <a:cs typeface="Times New Roman" pitchFamily="18" charset="0"/>
              </a:rPr>
              <a:t>E-mail: fil_05@ro66.fss.ru</a:t>
            </a:r>
          </a:p>
          <a:p>
            <a:endParaRPr lang="ru-RU" b="1">
              <a:latin typeface="Times New Roman" pitchFamily="18" charset="0"/>
              <a:cs typeface="Times New Roman" pitchFamily="18" charset="0"/>
            </a:endParaRPr>
          </a:p>
          <a:p>
            <a:r>
              <a:rPr lang="ru-RU" b="1">
                <a:latin typeface="Times New Roman" pitchFamily="18" charset="0"/>
                <a:cs typeface="Times New Roman" pitchFamily="18" charset="0"/>
              </a:rPr>
              <a:t>Филиал 13</a:t>
            </a:r>
            <a:endParaRPr lang="ru-RU">
              <a:latin typeface="Times New Roman" pitchFamily="18" charset="0"/>
              <a:cs typeface="Times New Roman" pitchFamily="18" charset="0"/>
            </a:endParaRPr>
          </a:p>
          <a:p>
            <a:r>
              <a:rPr lang="ru-RU">
                <a:latin typeface="Times New Roman" pitchFamily="18" charset="0"/>
                <a:cs typeface="Times New Roman" pitchFamily="18" charset="0"/>
              </a:rPr>
              <a:t>Адрес: 620100, г. Екатеринбург, ул. Буторина, д. 6</a:t>
            </a:r>
          </a:p>
          <a:p>
            <a:r>
              <a:rPr lang="ru-RU">
                <a:latin typeface="Times New Roman" pitchFamily="18" charset="0"/>
                <a:cs typeface="Times New Roman" pitchFamily="18" charset="0"/>
              </a:rPr>
              <a:t>Телефон: (343) 211-89-70</a:t>
            </a:r>
          </a:p>
          <a:p>
            <a:r>
              <a:rPr lang="ru-RU">
                <a:latin typeface="Times New Roman" pitchFamily="18" charset="0"/>
                <a:cs typeface="Times New Roman" pitchFamily="18" charset="0"/>
              </a:rPr>
              <a:t>E-mail: fil_13@ro66.fss.ru</a:t>
            </a:r>
          </a:p>
          <a:p>
            <a:r>
              <a:rPr lang="ru-RU">
                <a:latin typeface="Times New Roman" pitchFamily="18" charset="0"/>
                <a:cs typeface="Times New Roman" pitchFamily="18" charset="0"/>
              </a:rPr>
              <a:t>  </a:t>
            </a:r>
          </a:p>
          <a:p>
            <a:r>
              <a:rPr lang="ru-RU" b="1">
                <a:latin typeface="Times New Roman" pitchFamily="18" charset="0"/>
                <a:cs typeface="Times New Roman" pitchFamily="18" charset="0"/>
              </a:rPr>
              <a:t>Филиал 15</a:t>
            </a:r>
            <a:endParaRPr lang="ru-RU">
              <a:latin typeface="Times New Roman" pitchFamily="18" charset="0"/>
              <a:cs typeface="Times New Roman" pitchFamily="18" charset="0"/>
            </a:endParaRPr>
          </a:p>
          <a:p>
            <a:r>
              <a:rPr lang="ru-RU">
                <a:latin typeface="Times New Roman" pitchFamily="18" charset="0"/>
                <a:cs typeface="Times New Roman" pitchFamily="18" charset="0"/>
              </a:rPr>
              <a:t>Адрес: 620144, г. Екатеринбург, ул. Айвазовского, д. 53</a:t>
            </a:r>
          </a:p>
          <a:p>
            <a:r>
              <a:rPr lang="ru-RU">
                <a:latin typeface="Times New Roman" pitchFamily="18" charset="0"/>
                <a:cs typeface="Times New Roman" pitchFamily="18" charset="0"/>
              </a:rPr>
              <a:t>Телефон: (343) 266-59-10</a:t>
            </a:r>
          </a:p>
          <a:p>
            <a:r>
              <a:rPr lang="ru-RU">
                <a:latin typeface="Times New Roman" pitchFamily="18" charset="0"/>
                <a:cs typeface="Times New Roman" pitchFamily="18" charset="0"/>
              </a:rPr>
              <a:t>E-mail: fil_15@ro66.fss.ru</a:t>
            </a:r>
          </a:p>
          <a:p>
            <a:endParaRPr lang="ru-RU" b="1">
              <a:latin typeface="Times New Roman" pitchFamily="18" charset="0"/>
              <a:cs typeface="Times New Roman" pitchFamily="18" charset="0"/>
            </a:endParaRPr>
          </a:p>
          <a:p>
            <a:r>
              <a:rPr lang="ru-RU" b="1">
                <a:latin typeface="Times New Roman" pitchFamily="18" charset="0"/>
                <a:cs typeface="Times New Roman" pitchFamily="18" charset="0"/>
              </a:rPr>
              <a:t>Филиал 18</a:t>
            </a:r>
            <a:endParaRPr lang="ru-RU">
              <a:latin typeface="Times New Roman" pitchFamily="18" charset="0"/>
              <a:cs typeface="Times New Roman" pitchFamily="18" charset="0"/>
            </a:endParaRPr>
          </a:p>
          <a:p>
            <a:r>
              <a:rPr lang="ru-RU">
                <a:latin typeface="Times New Roman" pitchFamily="18" charset="0"/>
                <a:cs typeface="Times New Roman" pitchFamily="18" charset="0"/>
              </a:rPr>
              <a:t>Адрес: 624992, г. Серов, ул. Луначарского, д. 91   </a:t>
            </a:r>
          </a:p>
          <a:p>
            <a:r>
              <a:rPr lang="ru-RU">
                <a:latin typeface="Times New Roman" pitchFamily="18" charset="0"/>
                <a:cs typeface="Times New Roman" pitchFamily="18" charset="0"/>
              </a:rPr>
              <a:t>Телефон: (34385) 6-31-87   </a:t>
            </a:r>
          </a:p>
          <a:p>
            <a:r>
              <a:rPr lang="ru-RU">
                <a:latin typeface="Times New Roman" pitchFamily="18" charset="0"/>
                <a:cs typeface="Times New Roman" pitchFamily="18" charset="0"/>
              </a:rPr>
              <a:t>E-mail: fil_18@ro66.fss.ru</a:t>
            </a:r>
          </a:p>
          <a:p>
            <a:r>
              <a:rPr lang="ru-RU">
                <a:latin typeface="Calibri"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0"/>
          <p:cNvSpPr txBox="1">
            <a:spLocks noChangeArrowheads="1"/>
          </p:cNvSpPr>
          <p:nvPr/>
        </p:nvSpPr>
        <p:spPr bwMode="auto">
          <a:xfrm>
            <a:off x="130175" y="133350"/>
            <a:ext cx="9731375" cy="946150"/>
          </a:xfrm>
          <a:prstGeom prst="rect">
            <a:avLst/>
          </a:prstGeom>
          <a:noFill/>
          <a:ln w="9525">
            <a:noFill/>
            <a:miter lim="800000"/>
            <a:headEnd/>
            <a:tailEnd/>
          </a:ln>
        </p:spPr>
        <p:txBody>
          <a:bodyPr>
            <a:spAutoFit/>
          </a:bodyPr>
          <a:lstStyle/>
          <a:p>
            <a:pPr algn="ctr" eaLnBrk="0" hangingPunct="0">
              <a:buFont typeface="Arial" charset="0"/>
              <a:buNone/>
            </a:pPr>
            <a:r>
              <a:rPr kumimoji="1" lang="ru-RU" altLang="ru-RU" sz="2800" b="1">
                <a:latin typeface="Times New Roman" pitchFamily="18" charset="0"/>
                <a:cs typeface="Times New Roman" pitchFamily="18" charset="0"/>
              </a:rPr>
              <a:t>ПЕРЕЧИСЛЕНИЕ ПОСОБИЙ РАБОТНИКАМ</a:t>
            </a:r>
          </a:p>
          <a:p>
            <a:pPr algn="ctr" eaLnBrk="0" hangingPunct="0"/>
            <a:endParaRPr lang="ru-RU" altLang="ru-RU" sz="2800" b="1">
              <a:latin typeface="Calibri" pitchFamily="34" charset="0"/>
              <a:cs typeface="Times New Roman" pitchFamily="18" charset="0"/>
            </a:endParaRPr>
          </a:p>
        </p:txBody>
      </p:sp>
      <p:sp>
        <p:nvSpPr>
          <p:cNvPr id="16" name="Скругленный прямоугольник 15">
            <a:extLst/>
          </p:cNvPr>
          <p:cNvSpPr/>
          <p:nvPr/>
        </p:nvSpPr>
        <p:spPr>
          <a:xfrm>
            <a:off x="809625" y="909638"/>
            <a:ext cx="8736013" cy="500062"/>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altLang="ru-RU" sz="2600" b="1" dirty="0">
                <a:solidFill>
                  <a:srgbClr val="990000"/>
                </a:solidFill>
                <a:latin typeface="Times New Roman" pitchFamily="18" charset="0"/>
                <a:cs typeface="Times New Roman" pitchFamily="18" charset="0"/>
              </a:rPr>
              <a:t>Пособие по временной нетрудоспособности</a:t>
            </a:r>
          </a:p>
        </p:txBody>
      </p:sp>
      <p:sp>
        <p:nvSpPr>
          <p:cNvPr id="17" name="Скругленный прямоугольник 16">
            <a:extLst/>
          </p:cNvPr>
          <p:cNvSpPr/>
          <p:nvPr/>
        </p:nvSpPr>
        <p:spPr>
          <a:xfrm>
            <a:off x="809625" y="1733550"/>
            <a:ext cx="8736013" cy="485775"/>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altLang="ru-RU" sz="2600" b="1" dirty="0">
                <a:solidFill>
                  <a:srgbClr val="990000"/>
                </a:solidFill>
                <a:latin typeface="Times New Roman" pitchFamily="18" charset="0"/>
                <a:cs typeface="Times New Roman" pitchFamily="18" charset="0"/>
              </a:rPr>
              <a:t>Пособие по беременности и родам</a:t>
            </a:r>
          </a:p>
        </p:txBody>
      </p:sp>
      <p:sp>
        <p:nvSpPr>
          <p:cNvPr id="18" name="Скругленный прямоугольник 17">
            <a:extLst/>
          </p:cNvPr>
          <p:cNvSpPr/>
          <p:nvPr/>
        </p:nvSpPr>
        <p:spPr>
          <a:xfrm>
            <a:off x="809625" y="2493963"/>
            <a:ext cx="8677275" cy="868362"/>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eaLnBrk="0" hangingPunct="0">
              <a:buFont typeface="Wingdings" pitchFamily="2" charset="2"/>
              <a:buChar char="ü"/>
              <a:defRPr/>
            </a:pPr>
            <a:endParaRPr lang="ru-RU" altLang="ru-RU" b="1" dirty="0">
              <a:solidFill>
                <a:srgbClr val="0070C0"/>
              </a:solidFill>
              <a:cs typeface="Arial" charset="0"/>
            </a:endParaRPr>
          </a:p>
          <a:p>
            <a:pPr marL="285750" indent="-285750" algn="ctr" eaLnBrk="0" hangingPunct="0">
              <a:defRPr/>
            </a:pPr>
            <a:r>
              <a:rPr lang="ru-RU" altLang="ru-RU" sz="2600" b="1" dirty="0">
                <a:solidFill>
                  <a:srgbClr val="990000"/>
                </a:solidFill>
                <a:latin typeface="Times New Roman" pitchFamily="18" charset="0"/>
                <a:cs typeface="Times New Roman" pitchFamily="18" charset="0"/>
              </a:rPr>
              <a:t>Единовременное пособие женщинам, вставшим на учет в ранние сроки беременности</a:t>
            </a:r>
          </a:p>
          <a:p>
            <a:pPr marL="285750" indent="-285750" eaLnBrk="0" hangingPunct="0">
              <a:buFont typeface="Wingdings" pitchFamily="2" charset="2"/>
              <a:buChar char="ü"/>
              <a:defRPr/>
            </a:pPr>
            <a:endParaRPr lang="ru-RU" altLang="ru-RU" sz="3200" b="1" dirty="0">
              <a:solidFill>
                <a:srgbClr val="990000"/>
              </a:solidFill>
              <a:cs typeface="Arial" charset="0"/>
            </a:endParaRPr>
          </a:p>
        </p:txBody>
      </p:sp>
      <p:sp>
        <p:nvSpPr>
          <p:cNvPr id="19" name="Скругленный прямоугольник 18">
            <a:extLst/>
          </p:cNvPr>
          <p:cNvSpPr/>
          <p:nvPr/>
        </p:nvSpPr>
        <p:spPr>
          <a:xfrm>
            <a:off x="809625" y="3733800"/>
            <a:ext cx="8677275" cy="628650"/>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altLang="ru-RU" sz="2800" b="1" dirty="0">
                <a:solidFill>
                  <a:srgbClr val="990000"/>
                </a:solidFill>
                <a:latin typeface="Times New Roman" pitchFamily="18" charset="0"/>
                <a:cs typeface="Times New Roman" pitchFamily="18" charset="0"/>
              </a:rPr>
              <a:t>Единовременное пособие на рождение ребенка</a:t>
            </a:r>
            <a:endParaRPr lang="ru-RU" altLang="ru-RU" sz="2800" dirty="0">
              <a:solidFill>
                <a:srgbClr val="990000"/>
              </a:solidFill>
              <a:latin typeface="Times New Roman" pitchFamily="18" charset="0"/>
              <a:cs typeface="Times New Roman" pitchFamily="18" charset="0"/>
            </a:endParaRPr>
          </a:p>
        </p:txBody>
      </p:sp>
      <p:pic>
        <p:nvPicPr>
          <p:cNvPr id="25606" name="Рисунок 8"/>
          <p:cNvPicPr>
            <a:picLocks noChangeAspect="1"/>
          </p:cNvPicPr>
          <p:nvPr/>
        </p:nvPicPr>
        <p:blipFill>
          <a:blip r:embed="rId2"/>
          <a:srcRect/>
          <a:stretch>
            <a:fillRect/>
          </a:stretch>
        </p:blipFill>
        <p:spPr bwMode="auto">
          <a:xfrm>
            <a:off x="11113" y="14288"/>
            <a:ext cx="798512" cy="642937"/>
          </a:xfrm>
          <a:prstGeom prst="rect">
            <a:avLst/>
          </a:prstGeom>
          <a:noFill/>
          <a:ln w="9525">
            <a:noFill/>
            <a:miter lim="800000"/>
            <a:headEnd/>
            <a:tailEnd/>
          </a:ln>
        </p:spPr>
      </p:pic>
      <p:sp>
        <p:nvSpPr>
          <p:cNvPr id="9" name="Скругленный прямоугольник 8">
            <a:extLst/>
          </p:cNvPr>
          <p:cNvSpPr/>
          <p:nvPr/>
        </p:nvSpPr>
        <p:spPr>
          <a:xfrm>
            <a:off x="838200" y="4610100"/>
            <a:ext cx="8677275" cy="552450"/>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altLang="ru-RU" sz="2800" b="1" dirty="0">
                <a:solidFill>
                  <a:srgbClr val="990000"/>
                </a:solidFill>
                <a:latin typeface="Times New Roman" pitchFamily="18" charset="0"/>
                <a:cs typeface="Times New Roman" pitchFamily="18" charset="0"/>
              </a:rPr>
              <a:t>Ежемесячное пособие по уходу за ребенком</a:t>
            </a:r>
            <a:endParaRPr lang="ru-RU" altLang="ru-RU" sz="2800" dirty="0">
              <a:solidFill>
                <a:srgbClr val="990000"/>
              </a:solidFill>
              <a:latin typeface="Times New Roman" pitchFamily="18" charset="0"/>
              <a:cs typeface="Times New Roman" pitchFamily="18" charset="0"/>
            </a:endParaRPr>
          </a:p>
        </p:txBody>
      </p:sp>
      <p:sp>
        <p:nvSpPr>
          <p:cNvPr id="10" name="Скругленный прямоугольник 9">
            <a:extLst/>
          </p:cNvPr>
          <p:cNvSpPr/>
          <p:nvPr/>
        </p:nvSpPr>
        <p:spPr>
          <a:xfrm>
            <a:off x="868363" y="5457825"/>
            <a:ext cx="8677275" cy="1266825"/>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altLang="ru-RU" sz="2800" b="1" dirty="0">
                <a:solidFill>
                  <a:srgbClr val="990000"/>
                </a:solidFill>
                <a:latin typeface="Times New Roman" pitchFamily="18" charset="0"/>
                <a:cs typeface="Times New Roman" pitchFamily="18" charset="0"/>
              </a:rPr>
              <a:t>Оплата отпуска (сверх ежегодного оплачиваемого отпуска) на весь период лечения и проезда к месту лечения и обратно</a:t>
            </a:r>
            <a:endParaRPr lang="ru-RU" altLang="ru-RU" sz="2800" dirty="0">
              <a:solidFill>
                <a:srgbClr val="99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8"/>
          <p:cNvSpPr>
            <a:spLocks noGrp="1"/>
          </p:cNvSpPr>
          <p:nvPr>
            <p:ph type="title"/>
          </p:nvPr>
        </p:nvSpPr>
        <p:spPr>
          <a:xfrm>
            <a:off x="904875" y="0"/>
            <a:ext cx="8839200" cy="1325563"/>
          </a:xfrm>
        </p:spPr>
        <p:txBody>
          <a:bodyPr/>
          <a:lstStyle/>
          <a:p>
            <a:pPr eaLnBrk="1" hangingPunct="1"/>
            <a:r>
              <a:rPr lang="ru-RU" sz="2400" b="1" smtClean="0">
                <a:latin typeface="Times New Roman" pitchFamily="18" charset="0"/>
                <a:cs typeface="Times New Roman" pitchFamily="18" charset="0"/>
              </a:rPr>
              <a:t>Сроки направления документов для назначения пособия по временной нетрудоспособности в связи с материнством</a:t>
            </a:r>
          </a:p>
        </p:txBody>
      </p:sp>
      <p:pic>
        <p:nvPicPr>
          <p:cNvPr id="26626" name="Рисунок 8"/>
          <p:cNvPicPr>
            <a:picLocks noChangeAspect="1"/>
          </p:cNvPicPr>
          <p:nvPr/>
        </p:nvPicPr>
        <p:blipFill>
          <a:blip r:embed="rId2"/>
          <a:srcRect/>
          <a:stretch>
            <a:fillRect/>
          </a:stretch>
        </p:blipFill>
        <p:spPr bwMode="auto">
          <a:xfrm>
            <a:off x="0" y="20638"/>
            <a:ext cx="836613" cy="655637"/>
          </a:xfrm>
          <a:prstGeom prst="rect">
            <a:avLst/>
          </a:prstGeom>
          <a:noFill/>
          <a:ln w="9525">
            <a:noFill/>
            <a:miter lim="800000"/>
            <a:headEnd/>
            <a:tailEnd/>
          </a:ln>
        </p:spPr>
      </p:pic>
      <p:pic>
        <p:nvPicPr>
          <p:cNvPr id="26627" name="Picture 5" descr="C:\Users\AbramenkoEV\Desktop\доклад_Пилот\14179415819291.jpg"/>
          <p:cNvPicPr>
            <a:picLocks noChangeAspect="1" noChangeArrowheads="1"/>
          </p:cNvPicPr>
          <p:nvPr/>
        </p:nvPicPr>
        <p:blipFill>
          <a:blip r:embed="rId3"/>
          <a:srcRect/>
          <a:stretch>
            <a:fillRect/>
          </a:stretch>
        </p:blipFill>
        <p:spPr bwMode="auto">
          <a:xfrm>
            <a:off x="0" y="3286125"/>
            <a:ext cx="1741488" cy="2144713"/>
          </a:xfrm>
          <a:prstGeom prst="rect">
            <a:avLst/>
          </a:prstGeom>
          <a:noFill/>
          <a:ln w="9525">
            <a:noFill/>
            <a:miter lim="800000"/>
            <a:headEnd/>
            <a:tailEnd/>
          </a:ln>
        </p:spPr>
      </p:pic>
      <p:grpSp>
        <p:nvGrpSpPr>
          <p:cNvPr id="12" name="Diagram group"/>
          <p:cNvGrpSpPr/>
          <p:nvPr/>
        </p:nvGrpSpPr>
        <p:grpSpPr>
          <a:xfrm>
            <a:off x="4575868" y="1310323"/>
            <a:ext cx="2470724" cy="1847850"/>
            <a:chOff x="3998449" y="443652"/>
            <a:chExt cx="2363860" cy="2363860"/>
          </a:xfrm>
          <a:scene3d>
            <a:camera prst="perspectiveRelaxedModerately" zoom="92000"/>
            <a:lightRig rig="balanced" dir="t">
              <a:rot lat="0" lon="0" rev="12700000"/>
            </a:lightRig>
          </a:scene3d>
        </p:grpSpPr>
        <p:sp>
          <p:nvSpPr>
            <p:cNvPr id="13" name="Скругленный прямоугольник 12"/>
            <p:cNvSpPr/>
            <p:nvPr/>
          </p:nvSpPr>
          <p:spPr>
            <a:xfrm>
              <a:off x="3998449" y="443652"/>
              <a:ext cx="2363860" cy="2363860"/>
            </a:xfrm>
            <a:prstGeom prst="roundRect">
              <a:avLst>
                <a:gd name="adj" fmla="val 10000"/>
              </a:avLst>
            </a:prstGeom>
            <a:blipFill rotWithShape="1">
              <a:blip r:embed="rId4"/>
              <a:stretch>
                <a:fillRect/>
              </a:stretch>
            </a:blipFill>
            <a:sp3d z="-54000" prstMaterial="plastic">
              <a:bevelT w="50800" h="50800"/>
              <a:bevelB w="50800" h="50800"/>
            </a:sp3d>
          </p:spPr>
          <p:style>
            <a:lnRef idx="0">
              <a:schemeClr val="lt1">
                <a:hueOff val="0"/>
                <a:satOff val="0"/>
                <a:lumOff val="0"/>
                <a:alphaOff val="0"/>
              </a:schemeClr>
            </a:lnRef>
            <a:fillRef idx="1">
              <a:scrgbClr r="0" g="0" b="0"/>
            </a:fillRef>
            <a:effectRef idx="2">
              <a:schemeClr val="accent2">
                <a:tint val="50000"/>
                <a:hueOff val="-440331"/>
                <a:satOff val="-38085"/>
                <a:lumOff val="4377"/>
                <a:alphaOff val="0"/>
              </a:schemeClr>
            </a:effectRef>
            <a:fontRef idx="minor">
              <a:schemeClr val="lt1">
                <a:hueOff val="0"/>
                <a:satOff val="0"/>
                <a:lumOff val="0"/>
                <a:alphaOff val="0"/>
              </a:schemeClr>
            </a:fontRef>
          </p:style>
        </p:sp>
      </p:grpSp>
      <p:sp>
        <p:nvSpPr>
          <p:cNvPr id="26629" name="TextBox 1"/>
          <p:cNvSpPr txBox="1">
            <a:spLocks noChangeArrowheads="1"/>
          </p:cNvSpPr>
          <p:nvPr/>
        </p:nvSpPr>
        <p:spPr bwMode="auto">
          <a:xfrm>
            <a:off x="173038" y="5638800"/>
            <a:ext cx="2160587" cy="519113"/>
          </a:xfrm>
          <a:prstGeom prst="rect">
            <a:avLst/>
          </a:prstGeom>
          <a:noFill/>
          <a:ln w="9525">
            <a:noFill/>
            <a:miter lim="800000"/>
            <a:headEnd/>
            <a:tailEnd/>
          </a:ln>
        </p:spPr>
        <p:txBody>
          <a:bodyPr>
            <a:spAutoFit/>
          </a:bodyPr>
          <a:lstStyle/>
          <a:p>
            <a:r>
              <a:rPr lang="ru-RU" sz="2800" b="1">
                <a:solidFill>
                  <a:schemeClr val="hlink"/>
                </a:solidFill>
                <a:latin typeface="Times New Roman" pitchFamily="18" charset="0"/>
                <a:cs typeface="Times New Roman" pitchFamily="18" charset="0"/>
              </a:rPr>
              <a:t>Работник</a:t>
            </a:r>
          </a:p>
        </p:txBody>
      </p:sp>
      <p:sp>
        <p:nvSpPr>
          <p:cNvPr id="26630" name="TextBox 13"/>
          <p:cNvSpPr txBox="1">
            <a:spLocks noChangeArrowheads="1"/>
          </p:cNvSpPr>
          <p:nvPr/>
        </p:nvSpPr>
        <p:spPr bwMode="auto">
          <a:xfrm>
            <a:off x="4362450" y="3195638"/>
            <a:ext cx="3059113" cy="641350"/>
          </a:xfrm>
          <a:prstGeom prst="rect">
            <a:avLst/>
          </a:prstGeom>
          <a:noFill/>
          <a:ln w="9525">
            <a:noFill/>
            <a:miter lim="800000"/>
            <a:headEnd/>
            <a:tailEnd/>
          </a:ln>
        </p:spPr>
        <p:txBody>
          <a:bodyPr>
            <a:spAutoFit/>
          </a:bodyPr>
          <a:lstStyle/>
          <a:p>
            <a:r>
              <a:rPr lang="ru-RU" sz="3600" b="1">
                <a:solidFill>
                  <a:schemeClr val="hlink"/>
                </a:solidFill>
                <a:latin typeface="Times New Roman" pitchFamily="18" charset="0"/>
                <a:cs typeface="Times New Roman" pitchFamily="18" charset="0"/>
              </a:rPr>
              <a:t>Работодатель</a:t>
            </a:r>
          </a:p>
        </p:txBody>
      </p:sp>
      <p:sp>
        <p:nvSpPr>
          <p:cNvPr id="4" name="Стрелка вправо 3"/>
          <p:cNvSpPr/>
          <p:nvPr/>
        </p:nvSpPr>
        <p:spPr>
          <a:xfrm rot="20154939">
            <a:off x="1336675" y="2292350"/>
            <a:ext cx="2925763"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32" name="TextBox 4"/>
          <p:cNvSpPr txBox="1">
            <a:spLocks noChangeArrowheads="1"/>
          </p:cNvSpPr>
          <p:nvPr/>
        </p:nvSpPr>
        <p:spPr bwMode="auto">
          <a:xfrm rot="-1451599">
            <a:off x="1455738" y="1697038"/>
            <a:ext cx="1754187" cy="519112"/>
          </a:xfrm>
          <a:prstGeom prst="rect">
            <a:avLst/>
          </a:prstGeom>
          <a:noFill/>
          <a:ln w="9525">
            <a:noFill/>
            <a:miter lim="800000"/>
            <a:headEnd/>
            <a:tailEnd/>
          </a:ln>
        </p:spPr>
        <p:txBody>
          <a:bodyPr>
            <a:spAutoFit/>
          </a:bodyPr>
          <a:lstStyle/>
          <a:p>
            <a:pPr algn="ctr"/>
            <a:r>
              <a:rPr lang="ru-RU" sz="2800">
                <a:latin typeface="Times New Roman" pitchFamily="18" charset="0"/>
                <a:cs typeface="Times New Roman" pitchFamily="18" charset="0"/>
              </a:rPr>
              <a:t>6 месяцев</a:t>
            </a:r>
          </a:p>
        </p:txBody>
      </p:sp>
      <p:pic>
        <p:nvPicPr>
          <p:cNvPr id="26633" name="Рисунок 8"/>
          <p:cNvPicPr>
            <a:picLocks noChangeAspect="1"/>
          </p:cNvPicPr>
          <p:nvPr/>
        </p:nvPicPr>
        <p:blipFill>
          <a:blip r:embed="rId2"/>
          <a:srcRect/>
          <a:stretch>
            <a:fillRect/>
          </a:stretch>
        </p:blipFill>
        <p:spPr bwMode="auto">
          <a:xfrm>
            <a:off x="7742238" y="3286125"/>
            <a:ext cx="2163762" cy="1695450"/>
          </a:xfrm>
          <a:prstGeom prst="rect">
            <a:avLst/>
          </a:prstGeom>
          <a:noFill/>
          <a:ln w="9525">
            <a:noFill/>
            <a:miter lim="800000"/>
            <a:headEnd/>
            <a:tailEnd/>
          </a:ln>
        </p:spPr>
      </p:pic>
      <p:sp>
        <p:nvSpPr>
          <p:cNvPr id="16" name="Стрелка вправо 15"/>
          <p:cNvSpPr/>
          <p:nvPr/>
        </p:nvSpPr>
        <p:spPr>
          <a:xfrm rot="1542363">
            <a:off x="7310438" y="2416175"/>
            <a:ext cx="1489075"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35" name="TextBox 5"/>
          <p:cNvSpPr txBox="1">
            <a:spLocks noChangeArrowheads="1"/>
          </p:cNvSpPr>
          <p:nvPr/>
        </p:nvSpPr>
        <p:spPr bwMode="auto">
          <a:xfrm rot="1530660">
            <a:off x="7473950" y="1828800"/>
            <a:ext cx="2022475" cy="701675"/>
          </a:xfrm>
          <a:prstGeom prst="rect">
            <a:avLst/>
          </a:prstGeom>
          <a:noFill/>
          <a:ln w="9525">
            <a:noFill/>
            <a:miter lim="800000"/>
            <a:headEnd/>
            <a:tailEnd/>
          </a:ln>
        </p:spPr>
        <p:txBody>
          <a:bodyPr>
            <a:spAutoFit/>
          </a:bodyPr>
          <a:lstStyle/>
          <a:p>
            <a:pPr algn="ctr"/>
            <a:r>
              <a:rPr lang="ru-RU" sz="2000">
                <a:latin typeface="Times New Roman" pitchFamily="18" charset="0"/>
                <a:cs typeface="Times New Roman" pitchFamily="18" charset="0"/>
              </a:rPr>
              <a:t>5 календарных дней</a:t>
            </a:r>
          </a:p>
        </p:txBody>
      </p:sp>
      <p:sp>
        <p:nvSpPr>
          <p:cNvPr id="18" name="Стрелка вправо 17"/>
          <p:cNvSpPr/>
          <p:nvPr/>
        </p:nvSpPr>
        <p:spPr>
          <a:xfrm flipH="1">
            <a:off x="3330575" y="5246688"/>
            <a:ext cx="4724400"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37" name="TextBox 16"/>
          <p:cNvSpPr txBox="1">
            <a:spLocks noChangeArrowheads="1"/>
          </p:cNvSpPr>
          <p:nvPr/>
        </p:nvSpPr>
        <p:spPr bwMode="auto">
          <a:xfrm>
            <a:off x="3781425" y="5962650"/>
            <a:ext cx="4273550" cy="519113"/>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10 календарных дней</a:t>
            </a:r>
          </a:p>
        </p:txBody>
      </p:sp>
      <p:sp>
        <p:nvSpPr>
          <p:cNvPr id="19" name="TextBox 18"/>
          <p:cNvSpPr txBox="1"/>
          <p:nvPr/>
        </p:nvSpPr>
        <p:spPr>
          <a:xfrm rot="20126599">
            <a:off x="1581150" y="2989263"/>
            <a:ext cx="2736850" cy="307975"/>
          </a:xfrm>
          <a:prstGeom prst="rect">
            <a:avLst/>
          </a:prstGeom>
          <a:noFill/>
        </p:spPr>
        <p:txBody>
          <a:bodyPr>
            <a:spAutoFit/>
          </a:bodyPr>
          <a:lstStyle/>
          <a:p>
            <a:pPr algn="ctr">
              <a:defRPr/>
            </a:pPr>
            <a:r>
              <a:rPr lang="ru-RU" sz="1400" b="1" dirty="0">
                <a:solidFill>
                  <a:schemeClr val="tx2">
                    <a:lumMod val="60000"/>
                    <a:lumOff val="40000"/>
                  </a:schemeClr>
                </a:solidFill>
                <a:latin typeface="Times New Roman" pitchFamily="18" charset="0"/>
                <a:cs typeface="Times New Roman" pitchFamily="18" charset="0"/>
              </a:rPr>
              <a:t>Заявление о выплате пособия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5153026" y="5214571"/>
            <a:ext cx="4257674" cy="1200329"/>
          </a:xfrm>
          <a:prstGeom prst="rect">
            <a:avLst/>
          </a:prstGeom>
          <a:noFill/>
          <a:effectLst>
            <a:glow rad="228600">
              <a:schemeClr val="accent4">
                <a:satMod val="175000"/>
                <a:alpha val="40000"/>
              </a:schemeClr>
            </a:glow>
          </a:effectLst>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a:spAutoFit/>
          </a:bodyPr>
          <a:lstStyle/>
          <a:p>
            <a:pPr algn="just" fontAlgn="auto">
              <a:spcBef>
                <a:spcPts val="0"/>
              </a:spcBef>
              <a:spcAft>
                <a:spcPts val="0"/>
              </a:spcAft>
              <a:defRPr/>
            </a:pPr>
            <a:r>
              <a:rPr lang="ru-RU" dirty="0">
                <a:solidFill>
                  <a:schemeClr val="tx1"/>
                </a:solidFill>
                <a:latin typeface="Times New Roman" pitchFamily="18" charset="0"/>
                <a:cs typeface="Times New Roman" pitchFamily="18" charset="0"/>
              </a:rPr>
              <a:t>Первоначальная выплата </a:t>
            </a:r>
            <a:r>
              <a:rPr lang="ru-RU" dirty="0">
                <a:solidFill>
                  <a:srgbClr val="FF0000"/>
                </a:solidFill>
                <a:latin typeface="Times New Roman" pitchFamily="18" charset="0"/>
                <a:cs typeface="Times New Roman" pitchFamily="18" charset="0"/>
              </a:rPr>
              <a:t>10 календарных дней, последующая с 1 по 15 число </a:t>
            </a:r>
            <a:r>
              <a:rPr lang="ru-RU" dirty="0">
                <a:solidFill>
                  <a:srgbClr val="003300"/>
                </a:solidFill>
                <a:latin typeface="Times New Roman" pitchFamily="18" charset="0"/>
                <a:cs typeface="Times New Roman" pitchFamily="18" charset="0"/>
              </a:rPr>
              <a:t>месяца, следующего за месяцем, за который выплачивается пособие</a:t>
            </a:r>
          </a:p>
        </p:txBody>
      </p:sp>
      <p:sp>
        <p:nvSpPr>
          <p:cNvPr id="17" name="Прямоугольник 16"/>
          <p:cNvSpPr/>
          <p:nvPr/>
        </p:nvSpPr>
        <p:spPr>
          <a:xfrm>
            <a:off x="5243703" y="1248243"/>
            <a:ext cx="3966972" cy="3539430"/>
          </a:xfrm>
          <a:prstGeom prst="rect">
            <a:avLst/>
          </a:prstGeom>
          <a:noFill/>
          <a:effectLst>
            <a:glow rad="228600">
              <a:schemeClr val="accent4">
                <a:satMod val="175000"/>
                <a:alpha val="40000"/>
              </a:schemeClr>
            </a:glow>
          </a:effectLst>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ru-RU" sz="2800" b="1" dirty="0">
                <a:solidFill>
                  <a:srgbClr val="FF0000"/>
                </a:solidFill>
                <a:latin typeface="Times New Roman" pitchFamily="18" charset="0"/>
                <a:cs typeface="Times New Roman" pitchFamily="18" charset="0"/>
              </a:rPr>
              <a:t>10 календарных дней</a:t>
            </a:r>
          </a:p>
          <a:p>
            <a:pPr algn="ctr" fontAlgn="auto">
              <a:spcBef>
                <a:spcPts val="0"/>
              </a:spcBef>
              <a:spcAft>
                <a:spcPts val="0"/>
              </a:spcAft>
              <a:defRPr/>
            </a:pPr>
            <a:r>
              <a:rPr lang="ru-RU" sz="2800" dirty="0">
                <a:solidFill>
                  <a:srgbClr val="FF0000"/>
                </a:solidFill>
                <a:latin typeface="Times New Roman" pitchFamily="18" charset="0"/>
                <a:cs typeface="Times New Roman" pitchFamily="18" charset="0"/>
              </a:rPr>
              <a:t> </a:t>
            </a:r>
            <a:r>
              <a:rPr lang="ru-RU" sz="2800" dirty="0">
                <a:solidFill>
                  <a:srgbClr val="003300"/>
                </a:solidFill>
                <a:latin typeface="Times New Roman" pitchFamily="18" charset="0"/>
                <a:cs typeface="Times New Roman" pitchFamily="18" charset="0"/>
              </a:rPr>
              <a:t>со дня получения заявления и документов или сведений, которые необходимы для назначения и выплаты соответствующего вида пособия</a:t>
            </a:r>
            <a:endParaRPr lang="ru-RU" sz="2400" dirty="0">
              <a:solidFill>
                <a:srgbClr val="003300"/>
              </a:solidFill>
              <a:latin typeface="Times New Roman" pitchFamily="18" charset="0"/>
              <a:cs typeface="Times New Roman" pitchFamily="18" charset="0"/>
            </a:endParaRPr>
          </a:p>
        </p:txBody>
      </p:sp>
      <p:sp>
        <p:nvSpPr>
          <p:cNvPr id="9" name="Заголовок 8"/>
          <p:cNvSpPr>
            <a:spLocks noGrp="1"/>
          </p:cNvSpPr>
          <p:nvPr>
            <p:ph type="title"/>
          </p:nvPr>
        </p:nvSpPr>
        <p:spPr>
          <a:xfrm>
            <a:off x="1066800" y="33338"/>
            <a:ext cx="8658225" cy="865187"/>
          </a:xfrm>
        </p:spPr>
        <p:txBody>
          <a:bodyPr rtlCol="0">
            <a:normAutofit fontScale="90000"/>
          </a:bodyPr>
          <a:lstStyle/>
          <a:p>
            <a:pPr fontAlgn="auto">
              <a:spcAft>
                <a:spcPts val="0"/>
              </a:spcAft>
              <a:defRPr/>
            </a:pPr>
            <a:r>
              <a:rPr lang="ru-RU" sz="2800" b="1" dirty="0" smtClean="0">
                <a:solidFill>
                  <a:srgbClr val="003300"/>
                </a:solidFill>
                <a:latin typeface="Times New Roman" pitchFamily="18" charset="0"/>
                <a:cs typeface="Times New Roman" pitchFamily="18" charset="0"/>
              </a:rPr>
              <a:t>Установленные сроки для назначения и выплаты пособий</a:t>
            </a:r>
            <a:endParaRPr lang="ru-RU" sz="2800" b="1" dirty="0">
              <a:solidFill>
                <a:srgbClr val="003300"/>
              </a:solidFill>
              <a:latin typeface="Times New Roman" pitchFamily="18" charset="0"/>
              <a:cs typeface="Times New Roman" pitchFamily="18" charset="0"/>
            </a:endParaRPr>
          </a:p>
        </p:txBody>
      </p:sp>
      <p:graphicFrame>
        <p:nvGraphicFramePr>
          <p:cNvPr id="16" name="Схема 15"/>
          <p:cNvGraphicFramePr/>
          <p:nvPr/>
        </p:nvGraphicFramePr>
        <p:xfrm>
          <a:off x="190499" y="875157"/>
          <a:ext cx="4519803" cy="5477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7" name="Рисунок 8"/>
          <p:cNvPicPr>
            <a:picLocks noChangeAspect="1"/>
          </p:cNvPicPr>
          <p:nvPr/>
        </p:nvPicPr>
        <p:blipFill>
          <a:blip r:embed="rId7"/>
          <a:srcRect/>
          <a:stretch>
            <a:fillRect/>
          </a:stretch>
        </p:blipFill>
        <p:spPr bwMode="auto">
          <a:xfrm>
            <a:off x="11113" y="14288"/>
            <a:ext cx="798512"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1"/>
          <p:cNvSpPr txBox="1">
            <a:spLocks noChangeArrowheads="1"/>
          </p:cNvSpPr>
          <p:nvPr/>
        </p:nvSpPr>
        <p:spPr bwMode="auto">
          <a:xfrm>
            <a:off x="895350" y="66675"/>
            <a:ext cx="8502650" cy="584200"/>
          </a:xfrm>
          <a:prstGeom prst="rect">
            <a:avLst/>
          </a:prstGeom>
          <a:noFill/>
          <a:ln w="9525">
            <a:noFill/>
            <a:miter lim="800000"/>
            <a:headEnd/>
            <a:tailEnd/>
          </a:ln>
        </p:spPr>
        <p:txBody>
          <a:bodyPr>
            <a:spAutoFit/>
          </a:bodyPr>
          <a:lstStyle/>
          <a:p>
            <a:pPr algn="ctr" eaLnBrk="0" hangingPunct="0"/>
            <a:r>
              <a:rPr lang="ru-RU" altLang="ru-RU" sz="1600" b="1">
                <a:latin typeface="Times New Roman" pitchFamily="18" charset="0"/>
                <a:cs typeface="Times New Roman" pitchFamily="18" charset="0"/>
              </a:rPr>
              <a:t>ПРЕКРАЩЕНИЕ ПРАВА ЗАСТРАХОВАННОГО ЛИЦА НА ПОЛУЧЕНИЕ ЕЖЕМЕСЯЧНОГО ПОСОБИЯ ПО УХОДУ ЗА РЕБЕНКОМ</a:t>
            </a:r>
          </a:p>
        </p:txBody>
      </p:sp>
      <p:sp>
        <p:nvSpPr>
          <p:cNvPr id="28674" name="Прямоугольник 5"/>
          <p:cNvSpPr>
            <a:spLocks noChangeArrowheads="1"/>
          </p:cNvSpPr>
          <p:nvPr/>
        </p:nvSpPr>
        <p:spPr bwMode="auto">
          <a:xfrm>
            <a:off x="104775" y="990600"/>
            <a:ext cx="9906000" cy="584200"/>
          </a:xfrm>
          <a:prstGeom prst="rect">
            <a:avLst/>
          </a:prstGeom>
          <a:noFill/>
          <a:ln w="9525">
            <a:noFill/>
            <a:miter lim="800000"/>
            <a:headEnd/>
            <a:tailEnd/>
          </a:ln>
        </p:spPr>
        <p:txBody>
          <a:bodyPr>
            <a:spAutoFit/>
          </a:bodyPr>
          <a:lstStyle/>
          <a:p>
            <a:pPr algn="ctr"/>
            <a:r>
              <a:rPr lang="ru-RU" altLang="ru-RU" sz="1600">
                <a:solidFill>
                  <a:srgbClr val="002060"/>
                </a:solidFill>
                <a:latin typeface="Times New Roman" pitchFamily="18" charset="0"/>
                <a:cs typeface="Times New Roman" pitchFamily="18" charset="0"/>
              </a:rPr>
              <a:t>Страхователь в</a:t>
            </a:r>
            <a:r>
              <a:rPr lang="ru-RU" altLang="ru-RU" sz="1600">
                <a:solidFill>
                  <a:schemeClr val="tx2"/>
                </a:solidFill>
                <a:latin typeface="Times New Roman" pitchFamily="18" charset="0"/>
                <a:cs typeface="Times New Roman" pitchFamily="18" charset="0"/>
              </a:rPr>
              <a:t> </a:t>
            </a:r>
            <a:r>
              <a:rPr lang="ru-RU" altLang="ru-RU" sz="1600" b="1">
                <a:solidFill>
                  <a:srgbClr val="FF0000"/>
                </a:solidFill>
                <a:latin typeface="Times New Roman" pitchFamily="18" charset="0"/>
                <a:cs typeface="Times New Roman" pitchFamily="18" charset="0"/>
              </a:rPr>
              <a:t>3-дневный срок </a:t>
            </a:r>
            <a:r>
              <a:rPr lang="ru-RU" altLang="ru-RU" sz="1600">
                <a:solidFill>
                  <a:srgbClr val="002060"/>
                </a:solidFill>
                <a:latin typeface="Times New Roman" pitchFamily="18" charset="0"/>
                <a:cs typeface="Times New Roman" pitchFamily="18" charset="0"/>
              </a:rPr>
              <a:t>направляет в региональное отделение Фонда </a:t>
            </a:r>
            <a:r>
              <a:rPr lang="ru-RU" altLang="ru-RU" sz="1600">
                <a:solidFill>
                  <a:srgbClr val="FF0000"/>
                </a:solidFill>
                <a:latin typeface="Times New Roman" pitchFamily="18" charset="0"/>
                <a:cs typeface="Times New Roman" pitchFamily="18" charset="0"/>
              </a:rPr>
              <a:t>уведомление</a:t>
            </a:r>
            <a:r>
              <a:rPr lang="ru-RU" altLang="ru-RU" sz="1600">
                <a:solidFill>
                  <a:schemeClr val="tx2"/>
                </a:solidFill>
                <a:latin typeface="Times New Roman" pitchFamily="18" charset="0"/>
                <a:cs typeface="Times New Roman" pitchFamily="18" charset="0"/>
              </a:rPr>
              <a:t> </a:t>
            </a:r>
            <a:r>
              <a:rPr lang="ru-RU" altLang="ru-RU" sz="1600">
                <a:solidFill>
                  <a:srgbClr val="FF0000"/>
                </a:solidFill>
                <a:latin typeface="Times New Roman" pitchFamily="18" charset="0"/>
                <a:cs typeface="Times New Roman" pitchFamily="18" charset="0"/>
              </a:rPr>
              <a:t>о прекращении права </a:t>
            </a:r>
            <a:r>
              <a:rPr lang="ru-RU" altLang="ru-RU" sz="1600">
                <a:solidFill>
                  <a:srgbClr val="002060"/>
                </a:solidFill>
                <a:latin typeface="Times New Roman" pitchFamily="18" charset="0"/>
                <a:cs typeface="Times New Roman" pitchFamily="18" charset="0"/>
              </a:rPr>
              <a:t>застрахованного лица на получение ежемесячного пособия по уходу за ребенком </a:t>
            </a:r>
            <a:r>
              <a:rPr lang="ru-RU" altLang="ru-RU" sz="1600">
                <a:solidFill>
                  <a:srgbClr val="FF0000"/>
                </a:solidFill>
                <a:latin typeface="Times New Roman" pitchFamily="18" charset="0"/>
                <a:cs typeface="Times New Roman" pitchFamily="18" charset="0"/>
              </a:rPr>
              <a:t>в следующих случаях</a:t>
            </a:r>
          </a:p>
        </p:txBody>
      </p:sp>
      <p:sp>
        <p:nvSpPr>
          <p:cNvPr id="16" name="Овал 15">
            <a:extLst/>
          </p:cNvPr>
          <p:cNvSpPr/>
          <p:nvPr/>
        </p:nvSpPr>
        <p:spPr>
          <a:xfrm>
            <a:off x="974725" y="1882775"/>
            <a:ext cx="1608138" cy="15113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6326" name="Прямоугольник 7"/>
          <p:cNvSpPr>
            <a:spLocks noChangeArrowheads="1"/>
          </p:cNvSpPr>
          <p:nvPr/>
        </p:nvSpPr>
        <p:spPr bwMode="auto">
          <a:xfrm>
            <a:off x="228600" y="3503613"/>
            <a:ext cx="3086100" cy="523875"/>
          </a:xfrm>
          <a:prstGeom prst="rect">
            <a:avLst/>
          </a:prstGeom>
          <a:solidFill>
            <a:schemeClr val="bg1">
              <a:lumMod val="95000"/>
            </a:schemeClr>
          </a:solidFill>
          <a:ln>
            <a:noFill/>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прекращение с работником </a:t>
            </a:r>
          </a:p>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трудовых отношений</a:t>
            </a:r>
          </a:p>
        </p:txBody>
      </p:sp>
      <p:pic>
        <p:nvPicPr>
          <p:cNvPr id="28677" name="Рисунок 23"/>
          <p:cNvPicPr>
            <a:picLocks noChangeAspect="1"/>
          </p:cNvPicPr>
          <p:nvPr/>
        </p:nvPicPr>
        <p:blipFill>
          <a:blip r:embed="rId3"/>
          <a:srcRect l="57372" t="19334" r="8609" b="21651"/>
          <a:stretch>
            <a:fillRect/>
          </a:stretch>
        </p:blipFill>
        <p:spPr bwMode="auto">
          <a:xfrm>
            <a:off x="1430338" y="2006600"/>
            <a:ext cx="719137" cy="1214438"/>
          </a:xfrm>
          <a:prstGeom prst="rect">
            <a:avLst/>
          </a:prstGeom>
          <a:noFill/>
          <a:ln w="9525">
            <a:noFill/>
            <a:miter lim="800000"/>
            <a:headEnd/>
            <a:tailEnd/>
          </a:ln>
        </p:spPr>
      </p:pic>
      <p:sp>
        <p:nvSpPr>
          <p:cNvPr id="25" name="Овал 24">
            <a:extLst/>
          </p:cNvPr>
          <p:cNvSpPr/>
          <p:nvPr/>
        </p:nvSpPr>
        <p:spPr>
          <a:xfrm>
            <a:off x="3924300" y="2416175"/>
            <a:ext cx="1643063" cy="1506538"/>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6329" name="Прямоугольник 10"/>
          <p:cNvSpPr>
            <a:spLocks noChangeArrowheads="1"/>
          </p:cNvSpPr>
          <p:nvPr/>
        </p:nvSpPr>
        <p:spPr bwMode="auto">
          <a:xfrm>
            <a:off x="3516313" y="3984625"/>
            <a:ext cx="2840037" cy="738188"/>
          </a:xfrm>
          <a:prstGeom prst="rect">
            <a:avLst/>
          </a:prstGeom>
          <a:solidFill>
            <a:schemeClr val="bg1">
              <a:lumMod val="95000"/>
            </a:schemeClr>
          </a:solidFill>
          <a:ln>
            <a:noFill/>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начало (возобновление) его работы на условиях полного рабочего дня</a:t>
            </a:r>
          </a:p>
        </p:txBody>
      </p:sp>
      <p:pic>
        <p:nvPicPr>
          <p:cNvPr id="28680" name="Рисунок 29"/>
          <p:cNvPicPr>
            <a:picLocks noChangeAspect="1"/>
          </p:cNvPicPr>
          <p:nvPr/>
        </p:nvPicPr>
        <p:blipFill>
          <a:blip r:embed="rId4"/>
          <a:srcRect l="12782" t="6390" r="10519" b="16910"/>
          <a:stretch>
            <a:fillRect/>
          </a:stretch>
        </p:blipFill>
        <p:spPr bwMode="auto">
          <a:xfrm>
            <a:off x="4216400" y="2609850"/>
            <a:ext cx="1057275" cy="1049338"/>
          </a:xfrm>
          <a:prstGeom prst="rect">
            <a:avLst/>
          </a:prstGeom>
          <a:noFill/>
          <a:ln w="9525">
            <a:noFill/>
            <a:miter lim="800000"/>
            <a:headEnd/>
            <a:tailEnd/>
          </a:ln>
        </p:spPr>
      </p:pic>
      <p:sp>
        <p:nvSpPr>
          <p:cNvPr id="56331" name="Прямоугольник 13"/>
          <p:cNvSpPr>
            <a:spLocks noChangeArrowheads="1"/>
          </p:cNvSpPr>
          <p:nvPr/>
        </p:nvSpPr>
        <p:spPr bwMode="auto">
          <a:xfrm>
            <a:off x="6526213" y="3394075"/>
            <a:ext cx="3208337" cy="523875"/>
          </a:xfrm>
          <a:prstGeom prst="rect">
            <a:avLst/>
          </a:prstGeom>
          <a:solidFill>
            <a:schemeClr val="bg1">
              <a:lumMod val="95000"/>
            </a:schemeClr>
          </a:solidFill>
          <a:ln>
            <a:noFill/>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смерть его ребенка, </a:t>
            </a:r>
          </a:p>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либо лишение родительских прав</a:t>
            </a:r>
          </a:p>
        </p:txBody>
      </p:sp>
      <p:sp>
        <p:nvSpPr>
          <p:cNvPr id="34" name="Овал 33">
            <a:extLst/>
          </p:cNvPr>
          <p:cNvSpPr/>
          <p:nvPr/>
        </p:nvSpPr>
        <p:spPr>
          <a:xfrm>
            <a:off x="6986588" y="1785938"/>
            <a:ext cx="1647825" cy="152082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8683" name="Рисунок 34"/>
          <p:cNvPicPr>
            <a:picLocks noChangeAspect="1"/>
          </p:cNvPicPr>
          <p:nvPr/>
        </p:nvPicPr>
        <p:blipFill>
          <a:blip r:embed="rId5"/>
          <a:srcRect l="7372" t="2100" r="10049" b="8652"/>
          <a:stretch>
            <a:fillRect/>
          </a:stretch>
        </p:blipFill>
        <p:spPr bwMode="auto">
          <a:xfrm>
            <a:off x="7361238" y="1985963"/>
            <a:ext cx="900112" cy="1162050"/>
          </a:xfrm>
          <a:prstGeom prst="rect">
            <a:avLst/>
          </a:prstGeom>
          <a:noFill/>
          <a:ln w="9525">
            <a:noFill/>
            <a:miter lim="800000"/>
            <a:headEnd/>
            <a:tailEnd/>
          </a:ln>
        </p:spPr>
      </p:pic>
      <p:sp>
        <p:nvSpPr>
          <p:cNvPr id="56334" name="Прямоугольник 15"/>
          <p:cNvSpPr>
            <a:spLocks noChangeArrowheads="1"/>
          </p:cNvSpPr>
          <p:nvPr/>
        </p:nvSpPr>
        <p:spPr bwMode="auto">
          <a:xfrm>
            <a:off x="193675" y="5772150"/>
            <a:ext cx="3190875" cy="738188"/>
          </a:xfrm>
          <a:prstGeom prst="rect">
            <a:avLst/>
          </a:prstGeom>
          <a:solidFill>
            <a:schemeClr val="bg1">
              <a:lumMod val="95000"/>
            </a:schemeClr>
          </a:solidFill>
          <a:ln>
            <a:noFill/>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очередной ежегодный </a:t>
            </a:r>
          </a:p>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отпуск лица, работающего на условиях неполного рабочего времени</a:t>
            </a:r>
          </a:p>
        </p:txBody>
      </p:sp>
      <p:sp>
        <p:nvSpPr>
          <p:cNvPr id="56335" name="Прямоугольник 17"/>
          <p:cNvSpPr>
            <a:spLocks noChangeArrowheads="1"/>
          </p:cNvSpPr>
          <p:nvPr/>
        </p:nvSpPr>
        <p:spPr bwMode="auto">
          <a:xfrm>
            <a:off x="3516313" y="6294438"/>
            <a:ext cx="2840037" cy="523875"/>
          </a:xfrm>
          <a:prstGeom prst="rect">
            <a:avLst/>
          </a:prstGeom>
          <a:solidFill>
            <a:schemeClr val="bg1">
              <a:lumMod val="95000"/>
            </a:schemeClr>
          </a:solidFill>
          <a:ln>
            <a:noFill/>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начало отпуска по беременности и родам</a:t>
            </a:r>
          </a:p>
        </p:txBody>
      </p:sp>
      <p:sp>
        <p:nvSpPr>
          <p:cNvPr id="56336" name="TextBox 8"/>
          <p:cNvSpPr txBox="1">
            <a:spLocks noChangeArrowheads="1"/>
          </p:cNvSpPr>
          <p:nvPr/>
        </p:nvSpPr>
        <p:spPr bwMode="auto">
          <a:xfrm>
            <a:off x="6526213" y="5564188"/>
            <a:ext cx="3282950" cy="1169987"/>
          </a:xfrm>
          <a:prstGeom prst="rect">
            <a:avLst/>
          </a:prstGeom>
          <a:solidFill>
            <a:schemeClr val="bg1">
              <a:lumMod val="95000"/>
            </a:schemeClr>
          </a:solidFill>
          <a:ln>
            <a:noFill/>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иные случая прекращения </a:t>
            </a:r>
          </a:p>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обстоятельств, наличие которых  явилось основанием  для назначения и выплаты </a:t>
            </a:r>
          </a:p>
          <a:p>
            <a:pPr algn="ctr">
              <a:defRPr/>
            </a:pPr>
            <a:r>
              <a:rPr lang="ru-RU" altLang="ru-RU" sz="1400" dirty="0">
                <a:solidFill>
                  <a:srgbClr val="FF0000"/>
                </a:solidFill>
                <a:latin typeface="Times New Roman" panose="02020603050405020304" pitchFamily="18" charset="0"/>
                <a:cs typeface="Times New Roman" panose="02020603050405020304" pitchFamily="18" charset="0"/>
              </a:rPr>
              <a:t>соответствующего пособия</a:t>
            </a:r>
          </a:p>
        </p:txBody>
      </p:sp>
      <p:sp>
        <p:nvSpPr>
          <p:cNvPr id="47" name="Овал 46">
            <a:extLst/>
          </p:cNvPr>
          <p:cNvSpPr/>
          <p:nvPr/>
        </p:nvSpPr>
        <p:spPr>
          <a:xfrm>
            <a:off x="955675" y="4197350"/>
            <a:ext cx="1608138" cy="15113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8688" name="Рисунок 14"/>
          <p:cNvPicPr>
            <a:picLocks noChangeAspect="1"/>
          </p:cNvPicPr>
          <p:nvPr/>
        </p:nvPicPr>
        <p:blipFill>
          <a:blip r:embed="rId6"/>
          <a:srcRect/>
          <a:stretch>
            <a:fillRect/>
          </a:stretch>
        </p:blipFill>
        <p:spPr bwMode="auto">
          <a:xfrm>
            <a:off x="1187450" y="4429125"/>
            <a:ext cx="1160463" cy="989013"/>
          </a:xfrm>
          <a:prstGeom prst="rect">
            <a:avLst/>
          </a:prstGeom>
          <a:noFill/>
          <a:ln w="9525">
            <a:noFill/>
            <a:miter lim="800000"/>
            <a:headEnd/>
            <a:tailEnd/>
          </a:ln>
        </p:spPr>
      </p:pic>
      <p:sp>
        <p:nvSpPr>
          <p:cNvPr id="49" name="Овал 48">
            <a:extLst/>
          </p:cNvPr>
          <p:cNvSpPr/>
          <p:nvPr/>
        </p:nvSpPr>
        <p:spPr>
          <a:xfrm>
            <a:off x="3870325" y="4722813"/>
            <a:ext cx="1606550" cy="15113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8690" name="Рисунок 49"/>
          <p:cNvPicPr>
            <a:picLocks noChangeAspect="1"/>
          </p:cNvPicPr>
          <p:nvPr/>
        </p:nvPicPr>
        <p:blipFill>
          <a:blip r:embed="rId7"/>
          <a:srcRect/>
          <a:stretch>
            <a:fillRect/>
          </a:stretch>
        </p:blipFill>
        <p:spPr bwMode="auto">
          <a:xfrm>
            <a:off x="4295775" y="4924425"/>
            <a:ext cx="900113" cy="1074738"/>
          </a:xfrm>
          <a:prstGeom prst="rect">
            <a:avLst/>
          </a:prstGeom>
          <a:noFill/>
          <a:ln w="9525">
            <a:noFill/>
            <a:miter lim="800000"/>
            <a:headEnd/>
            <a:tailEnd/>
          </a:ln>
        </p:spPr>
      </p:pic>
      <p:sp>
        <p:nvSpPr>
          <p:cNvPr id="51" name="Овал 50">
            <a:extLst/>
          </p:cNvPr>
          <p:cNvSpPr/>
          <p:nvPr/>
        </p:nvSpPr>
        <p:spPr>
          <a:xfrm>
            <a:off x="7361238" y="4005263"/>
            <a:ext cx="1609725" cy="150812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8692" name="Рисунок 51"/>
          <p:cNvPicPr>
            <a:picLocks noChangeAspect="1"/>
          </p:cNvPicPr>
          <p:nvPr/>
        </p:nvPicPr>
        <p:blipFill>
          <a:blip r:embed="rId8"/>
          <a:srcRect/>
          <a:stretch>
            <a:fillRect/>
          </a:stretch>
        </p:blipFill>
        <p:spPr bwMode="auto">
          <a:xfrm>
            <a:off x="7523163" y="4294188"/>
            <a:ext cx="1138237" cy="871537"/>
          </a:xfrm>
          <a:prstGeom prst="rect">
            <a:avLst/>
          </a:prstGeom>
          <a:noFill/>
          <a:ln w="9525">
            <a:noFill/>
            <a:miter lim="800000"/>
            <a:headEnd/>
            <a:tailEnd/>
          </a:ln>
        </p:spPr>
      </p:pic>
      <p:pic>
        <p:nvPicPr>
          <p:cNvPr id="28693" name="Рисунок 8"/>
          <p:cNvPicPr>
            <a:picLocks noChangeAspect="1"/>
          </p:cNvPicPr>
          <p:nvPr/>
        </p:nvPicPr>
        <p:blipFill>
          <a:blip r:embed="rId9"/>
          <a:srcRect/>
          <a:stretch>
            <a:fillRect/>
          </a:stretch>
        </p:blipFill>
        <p:spPr bwMode="auto">
          <a:xfrm>
            <a:off x="0" y="20638"/>
            <a:ext cx="836613" cy="655637"/>
          </a:xfrm>
          <a:prstGeom prst="rect">
            <a:avLst/>
          </a:prstGeom>
          <a:noFill/>
          <a:ln w="9525">
            <a:noFill/>
            <a:miter lim="800000"/>
            <a:headEnd/>
            <a:tailEnd/>
          </a:ln>
        </p:spPr>
      </p:pic>
    </p:spTree>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7093</TotalTime>
  <Words>2940</Words>
  <Application>Microsoft Office PowerPoint</Application>
  <PresentationFormat>Лист A4 (210x297 мм)</PresentationFormat>
  <Paragraphs>486</Paragraphs>
  <Slides>57</Slides>
  <Notes>38</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Тема Office</vt:lpstr>
      <vt:lpstr>Переход Свердловской области на  «Прямые выплаты»</vt:lpstr>
      <vt:lpstr>Порядок уплаты страховых взносов при «зачетном принципе» </vt:lpstr>
      <vt:lpstr>Презентация PowerPoint</vt:lpstr>
      <vt:lpstr> Порядок уплаты страховых взносов при прямых выплатах </vt:lpstr>
      <vt:lpstr>Презентация PowerPoint</vt:lpstr>
      <vt:lpstr>Презентация PowerPoint</vt:lpstr>
      <vt:lpstr>Сроки направления документов для назначения пособия по временной нетрудоспособности в связи с материнством</vt:lpstr>
      <vt:lpstr>Установленные сроки для назначения и выплаты пособий</vt:lpstr>
      <vt:lpstr>Презентация PowerPoint</vt:lpstr>
      <vt:lpstr>Презентация PowerPoint</vt:lpstr>
      <vt:lpstr>Презентация PowerPoint</vt:lpstr>
      <vt:lpstr>Презентация PowerPoint</vt:lpstr>
      <vt:lpstr>Сроки направления документов для возмещения расходов страхователю</vt:lpstr>
      <vt:lpstr>Возмещение расходов страхователю на оплату  4 дополнительных выходных дней одному из родителей ( в том числе страховые взносы)</vt:lpstr>
      <vt:lpstr>Возмещение расходов страхователю выплату социального пособия на погребение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Порядок взаимодействия ФСС и страхователя при предоставлении недостающих сведений</vt:lpstr>
      <vt:lpstr>ЭЛЕКТРОННЫЕ РЕЕСТРЫ СВЕДЕНИЙ  </vt:lpstr>
      <vt:lpstr>ФОРМЫ РЕЕСТРОВ  </vt:lpstr>
      <vt:lpstr>ФОРМЫ РЕЕСТРОВ  </vt:lpstr>
      <vt:lpstr>Презентация PowerPoint</vt:lpstr>
      <vt:lpstr>Важно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Проинформировать работников о возможных способах получения пособий: - на номер карты «МИР», (с 01.05.2019 Постановление Правительства РФ от 11.04.2019 № 419) - на банковский счет, который не предусматривает использование платежных карт - почтовый перевод </vt:lpstr>
      <vt:lpstr>Согласно п.2 ч.5 ст.30.5 Федерального закона от 27.06.2011 № 161-ФЗ «О национальной платежной системе» кредитные организации зачислять выплаты на банковские счета клиентов - физических лиц, операции по которым осуществляются с использованием национальных платежных инструментов («МИР»).   </vt:lpstr>
      <vt:lpstr>Карта «МИР»- национальная платежная система  минимальный срок зачисления  надежная защита, независимость от  международных платежных систем </vt:lpstr>
      <vt:lpstr>Хранение документов, послуживших основанием для назначения и выплаты страхового обеспечения</vt:lpstr>
      <vt:lpstr>Презентация PowerPoint</vt:lpstr>
      <vt:lpstr>Презентация PowerPoint</vt:lpstr>
      <vt:lpstr>Презентация PowerPoint</vt:lpstr>
      <vt:lpstr>Презентация PowerPoint</vt:lpstr>
      <vt:lpstr>Презентация PowerPoint</vt:lpstr>
      <vt:lpstr>На что стоит обратить внимание при заполнении документов </vt:lpstr>
      <vt:lpstr>Основные нормативные документы,  регламентирующие работу по подтверждению основного вида экономической деятельности</vt:lpstr>
      <vt:lpstr>Способы подачи документов в электронном виде</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churbanova</dc:creator>
  <cp:lastModifiedBy>san</cp:lastModifiedBy>
  <cp:revision>612</cp:revision>
  <cp:lastPrinted>2019-12-20T07:04:53Z</cp:lastPrinted>
  <dcterms:created xsi:type="dcterms:W3CDTF">2016-06-07T03:12:22Z</dcterms:created>
  <dcterms:modified xsi:type="dcterms:W3CDTF">2020-01-27T03:46:17Z</dcterms:modified>
</cp:coreProperties>
</file>