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charts/chart3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3" r:id="rId7"/>
    <p:sldId id="275" r:id="rId8"/>
    <p:sldId id="274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НС" initials="Д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perspective val="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2.3125405363204864E-2"/>
          <c:y val="1.6666535434104235E-2"/>
          <c:w val="0.85487726976365752"/>
          <c:h val="0.81141574563279906"/>
        </c:manualLayout>
      </c:layout>
      <c:bar3DChart>
        <c:barDir val="col"/>
        <c:grouping val="stacked"/>
        <c:ser>
          <c:idx val="0"/>
          <c:order val="0"/>
          <c:tx>
            <c:v>2020 год</c:v>
          </c:tx>
          <c:spPr>
            <a:solidFill>
              <a:srgbClr val="00B050"/>
            </a:solidFill>
            <a:ln>
              <a:noFill/>
            </a:ln>
          </c:spPr>
          <c:dLbls>
            <c:dLbl>
              <c:idx val="0"/>
              <c:layout>
                <c:manualLayout>
                  <c:x val="1.011736484640212E-2"/>
                  <c:y val="-2.777755905684038E-3"/>
                </c:manualLayout>
              </c:layout>
              <c:showVal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</c:dLbls>
          <c:cat>
            <c:strLit>
              <c:ptCount val="5"/>
              <c:pt idx="0">
                <c:v>Новолялинский ГО (население 21,5 тыс.чел.)</c:v>
              </c:pt>
              <c:pt idx="1">
                <c:v>ГО Верхотурский (население 15,7 тыс.чел.)</c:v>
              </c:pt>
              <c:pt idx="2">
                <c:v>Сосьвинский ГО (население 13,9 тыс.чел.)</c:v>
              </c:pt>
              <c:pt idx="3">
                <c:v>Нижнетуринский ГО (население 25,5 тыс.чел.)</c:v>
              </c:pt>
              <c:pt idx="4">
                <c:v>Ивдельский ГО (население 21,7 тыс.чел.)</c:v>
              </c:pt>
            </c:strLit>
          </c:cat>
          <c:val>
            <c:numLit>
              <c:formatCode>General</c:formatCode>
              <c:ptCount val="5"/>
              <c:pt idx="0">
                <c:v>1005.8</c:v>
              </c:pt>
              <c:pt idx="1">
                <c:v>892.8</c:v>
              </c:pt>
              <c:pt idx="2">
                <c:v>732.9</c:v>
              </c:pt>
              <c:pt idx="3">
                <c:v>1276.9000000000001</c:v>
              </c:pt>
              <c:pt idx="4">
                <c:v>784</c:v>
              </c:pt>
            </c:numLit>
          </c:val>
        </c:ser>
        <c:ser>
          <c:idx val="1"/>
          <c:order val="1"/>
          <c:tx>
            <c:v>2021 год</c:v>
          </c:tx>
          <c:spPr>
            <a:solidFill>
              <a:srgbClr val="C0504D"/>
            </a:solidFill>
            <a:ln>
              <a:noFill/>
            </a:ln>
          </c:spPr>
          <c:dLbls>
            <c:dLbl>
              <c:idx val="0"/>
              <c:layout>
                <c:manualLayout>
                  <c:x val="1.300804051680274E-2"/>
                  <c:y val="2.777755905684038E-3"/>
                </c:manualLayout>
              </c:layout>
              <c:showVal val="1"/>
            </c:dLbl>
            <c:dLbl>
              <c:idx val="2"/>
              <c:layout>
                <c:manualLayout>
                  <c:x val="2.2977457395822192E-3"/>
                  <c:y val="5.5555118113680664E-3"/>
                </c:manualLayout>
              </c:layout>
              <c:showVal val="1"/>
            </c:dLbl>
            <c:dLbl>
              <c:idx val="4"/>
              <c:layout>
                <c:manualLayout>
                  <c:x val="-7.2266891760015342E-3"/>
                  <c:y val="8.3332677170520966E-3"/>
                </c:manualLayout>
              </c:layout>
              <c:showVal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</c:dLbls>
          <c:cat>
            <c:strLit>
              <c:ptCount val="5"/>
              <c:pt idx="0">
                <c:v>Новолялинский ГО (население 21,5 тыс.чел.)</c:v>
              </c:pt>
              <c:pt idx="1">
                <c:v>ГО Верхотурский (население 15,7 тыс.чел.)</c:v>
              </c:pt>
              <c:pt idx="2">
                <c:v>Сосьвинский ГО (население 13,9 тыс.чел.)</c:v>
              </c:pt>
              <c:pt idx="3">
                <c:v>Нижнетуринский ГО (население 25,5 тыс.чел.)</c:v>
              </c:pt>
              <c:pt idx="4">
                <c:v>Ивдельский ГО (население 21,7 тыс.чел.)</c:v>
              </c:pt>
            </c:strLit>
          </c:cat>
          <c:val>
            <c:numLit>
              <c:formatCode>General</c:formatCode>
              <c:ptCount val="5"/>
              <c:pt idx="0">
                <c:v>940.4</c:v>
              </c:pt>
              <c:pt idx="1">
                <c:v>654.20000000000005</c:v>
              </c:pt>
              <c:pt idx="2">
                <c:v>623.70000000000005</c:v>
              </c:pt>
              <c:pt idx="3">
                <c:v>911.1</c:v>
              </c:pt>
              <c:pt idx="4">
                <c:v>715.3</c:v>
              </c:pt>
            </c:numLit>
          </c:val>
        </c:ser>
        <c:ser>
          <c:idx val="2"/>
          <c:order val="2"/>
          <c:tx>
            <c:v>2022 год</c:v>
          </c:tx>
          <c:spPr>
            <a:solidFill>
              <a:srgbClr val="FFFF00"/>
            </a:solidFill>
            <a:ln>
              <a:noFill/>
            </a:ln>
          </c:spPr>
          <c:dLbls>
            <c:dLbl>
              <c:idx val="0"/>
              <c:layout>
                <c:manualLayout>
                  <c:x val="1.300804051680274E-2"/>
                  <c:y val="-8.3332677170520966E-3"/>
                </c:manualLayout>
              </c:layout>
              <c:showVal val="1"/>
            </c:dLbl>
            <c:dLbl>
              <c:idx val="1"/>
              <c:layout>
                <c:manualLayout>
                  <c:x val="7.2266891760015342E-3"/>
                  <c:y val="0"/>
                </c:manualLayout>
              </c:layout>
              <c:showVal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</c:dLbls>
          <c:cat>
            <c:strLit>
              <c:ptCount val="5"/>
              <c:pt idx="0">
                <c:v>Новолялинский ГО (население 21,5 тыс.чел.)</c:v>
              </c:pt>
              <c:pt idx="1">
                <c:v>ГО Верхотурский (население 15,7 тыс.чел.)</c:v>
              </c:pt>
              <c:pt idx="2">
                <c:v>Сосьвинский ГО (население 13,9 тыс.чел.)</c:v>
              </c:pt>
              <c:pt idx="3">
                <c:v>Нижнетуринский ГО (население 25,5 тыс.чел.)</c:v>
              </c:pt>
              <c:pt idx="4">
                <c:v>Ивдельский ГО (население 21,7 тыс.чел.)</c:v>
              </c:pt>
            </c:strLit>
          </c:cat>
          <c:val>
            <c:numLit>
              <c:formatCode>General</c:formatCode>
              <c:ptCount val="5"/>
              <c:pt idx="0">
                <c:v>966.1</c:v>
              </c:pt>
              <c:pt idx="1">
                <c:v>672.7</c:v>
              </c:pt>
              <c:pt idx="2">
                <c:v>635.1</c:v>
              </c:pt>
              <c:pt idx="3">
                <c:v>1076.3</c:v>
              </c:pt>
              <c:pt idx="4">
                <c:v>727.1</c:v>
              </c:pt>
            </c:numLit>
          </c:val>
        </c:ser>
        <c:shape val="cylinder"/>
        <c:axId val="119356416"/>
        <c:axId val="119354112"/>
        <c:axId val="0"/>
      </c:bar3DChart>
      <c:valAx>
        <c:axId val="119354112"/>
        <c:scaling>
          <c:orientation val="minMax"/>
        </c:scaling>
        <c:delete val="1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tickLblPos val="none"/>
        <c:crossAx val="119356416"/>
        <c:crosses val="autoZero"/>
        <c:crossBetween val="between"/>
      </c:valAx>
      <c:catAx>
        <c:axId val="119356416"/>
        <c:scaling>
          <c:orientation val="minMax"/>
        </c:scaling>
        <c:axPos val="b"/>
        <c:numFmt formatCode="General" sourceLinked="0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9354112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8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ru-RU" sz="1800" b="0" i="0" u="none" strike="noStrike" kern="1200" baseline="0">
          <a:solidFill>
            <a:srgbClr val="000000"/>
          </a:solidFill>
          <a:latin typeface="Calibri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perspective val="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5898714377832211E-2"/>
          <c:y val="2.7936306820238392E-2"/>
          <c:w val="0.87077600065734462"/>
          <c:h val="0.82757999392480364"/>
        </c:manualLayout>
      </c:layout>
      <c:bar3DChart>
        <c:barDir val="col"/>
        <c:grouping val="stacked"/>
        <c:ser>
          <c:idx val="0"/>
          <c:order val="0"/>
          <c:tx>
            <c:v>2020 год</c:v>
          </c:tx>
          <c:spPr>
            <a:solidFill>
              <a:srgbClr val="00B050"/>
            </a:solidFill>
            <a:ln>
              <a:noFill/>
            </a:ln>
          </c:spP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8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</c:dLbls>
          <c:cat>
            <c:strLit>
              <c:ptCount val="5"/>
              <c:pt idx="0">
                <c:v>Новолялинский ГО (население 21,5 тыс.чел.)</c:v>
              </c:pt>
              <c:pt idx="1">
                <c:v>ГО Верхотурский (население 15,7 тыс.чел.)</c:v>
              </c:pt>
              <c:pt idx="2">
                <c:v>Сосьвинский ГО (население 13,9 тыс.чел.)</c:v>
              </c:pt>
              <c:pt idx="3">
                <c:v>Нижнетуринский ГО (население 25,5 тыс.чел.)</c:v>
              </c:pt>
              <c:pt idx="4">
                <c:v>Ивдельский ГО (население 21,7 тыс.чел.)</c:v>
              </c:pt>
            </c:strLit>
          </c:cat>
          <c:val>
            <c:numLit>
              <c:formatCode>General</c:formatCode>
              <c:ptCount val="5"/>
              <c:pt idx="0">
                <c:v>1012.2</c:v>
              </c:pt>
              <c:pt idx="1">
                <c:v>898.2</c:v>
              </c:pt>
              <c:pt idx="2">
                <c:v>739</c:v>
              </c:pt>
              <c:pt idx="3">
                <c:v>1284.0999999999999</c:v>
              </c:pt>
              <c:pt idx="4">
                <c:v>795</c:v>
              </c:pt>
            </c:numLit>
          </c:val>
        </c:ser>
        <c:ser>
          <c:idx val="1"/>
          <c:order val="1"/>
          <c:tx>
            <c:v>2021 год</c:v>
          </c:tx>
          <c:spPr>
            <a:solidFill>
              <a:srgbClr val="C0504D"/>
            </a:solidFill>
            <a:ln>
              <a:noFill/>
            </a:ln>
          </c:spP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8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</c:dLbls>
          <c:cat>
            <c:strLit>
              <c:ptCount val="5"/>
              <c:pt idx="0">
                <c:v>Новолялинский ГО (население 21,5 тыс.чел.)</c:v>
              </c:pt>
              <c:pt idx="1">
                <c:v>ГО Верхотурский (население 15,7 тыс.чел.)</c:v>
              </c:pt>
              <c:pt idx="2">
                <c:v>Сосьвинский ГО (население 13,9 тыс.чел.)</c:v>
              </c:pt>
              <c:pt idx="3">
                <c:v>Нижнетуринский ГО (население 25,5 тыс.чел.)</c:v>
              </c:pt>
              <c:pt idx="4">
                <c:v>Ивдельский ГО (население 21,7 тыс.чел.)</c:v>
              </c:pt>
            </c:strLit>
          </c:cat>
          <c:val>
            <c:numLit>
              <c:formatCode>General</c:formatCode>
              <c:ptCount val="5"/>
              <c:pt idx="0">
                <c:v>946.9</c:v>
              </c:pt>
              <c:pt idx="1">
                <c:v>656.2</c:v>
              </c:pt>
              <c:pt idx="2">
                <c:v>629.29999999999995</c:v>
              </c:pt>
              <c:pt idx="3">
                <c:v>911.1</c:v>
              </c:pt>
              <c:pt idx="4">
                <c:v>723.9</c:v>
              </c:pt>
            </c:numLit>
          </c:val>
        </c:ser>
        <c:ser>
          <c:idx val="2"/>
          <c:order val="2"/>
          <c:tx>
            <c:v>2022 год</c:v>
          </c:tx>
          <c:spPr>
            <a:solidFill>
              <a:srgbClr val="FFFF00"/>
            </a:solidFill>
            <a:ln>
              <a:noFill/>
            </a:ln>
          </c:spPr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8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</c:dLbls>
          <c:cat>
            <c:strLit>
              <c:ptCount val="5"/>
              <c:pt idx="0">
                <c:v>Новолялинский ГО (население 21,5 тыс.чел.)</c:v>
              </c:pt>
              <c:pt idx="1">
                <c:v>ГО Верхотурский (население 15,7 тыс.чел.)</c:v>
              </c:pt>
              <c:pt idx="2">
                <c:v>Сосьвинский ГО (население 13,9 тыс.чел.)</c:v>
              </c:pt>
              <c:pt idx="3">
                <c:v>Нижнетуринский ГО (население 25,5 тыс.чел.)</c:v>
              </c:pt>
              <c:pt idx="4">
                <c:v>Ивдельский ГО (население 21,7 тыс.чел.)</c:v>
              </c:pt>
            </c:strLit>
          </c:cat>
          <c:val>
            <c:numLit>
              <c:formatCode>General</c:formatCode>
              <c:ptCount val="5"/>
              <c:pt idx="0">
                <c:v>973</c:v>
              </c:pt>
              <c:pt idx="1">
                <c:v>672.7</c:v>
              </c:pt>
              <c:pt idx="2">
                <c:v>640.79999999999995</c:v>
              </c:pt>
              <c:pt idx="3">
                <c:v>1076.3</c:v>
              </c:pt>
              <c:pt idx="4">
                <c:v>733</c:v>
              </c:pt>
            </c:numLit>
          </c:val>
        </c:ser>
        <c:shape val="cylinder"/>
        <c:axId val="119444224"/>
        <c:axId val="119429760"/>
        <c:axId val="0"/>
      </c:bar3DChart>
      <c:valAx>
        <c:axId val="119429760"/>
        <c:scaling>
          <c:orientation val="minMax"/>
        </c:scaling>
        <c:delete val="1"/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tickLblPos val="none"/>
        <c:crossAx val="119444224"/>
        <c:crosses val="autoZero"/>
        <c:crossBetween val="between"/>
      </c:valAx>
      <c:catAx>
        <c:axId val="119444224"/>
        <c:scaling>
          <c:orientation val="minMax"/>
        </c:scaling>
        <c:axPos val="b"/>
        <c:numFmt formatCode="General" sourceLinked="0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9429760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8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ru-RU" sz="1800" b="0" i="0" u="none" strike="noStrike" kern="1200" baseline="0">
          <a:solidFill>
            <a:srgbClr val="000000"/>
          </a:solidFill>
          <a:latin typeface="Calibri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692,1 млн.руб</c:v>
                </c:pt>
              </c:strCache>
            </c:strRef>
          </c:tx>
          <c:dLbls>
            <c:dLbl>
              <c:idx val="0"/>
              <c:layout>
                <c:manualLayout>
                  <c:x val="0.18312319256578016"/>
                  <c:y val="-0.31249923105504201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6139671209187392"/>
                  <c:y val="9.6590671417013024E-2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5674103770460851"/>
                  <c:y val="-0.19318134283402591"/>
                </c:manualLayout>
              </c:layout>
              <c:spPr>
                <a:ln w="19050">
                  <a:prstDash val="sysDot"/>
                  <a:miter lim="800000"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1"/>
              <c:showPercent val="1"/>
              <c:separator>
</c:separator>
            </c:dLbl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436.8</c:v>
                </c:pt>
                <c:pt idx="1">
                  <c:v>17.8</c:v>
                </c:pt>
                <c:pt idx="2">
                  <c:v>237.6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2-17T21:08:17.553" idx="1">
    <p:pos x="5493" y="63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42D89-6667-4035-BBFF-B412B95FC8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ECF09-E9C4-4B2C-93B2-7C9279313E5F}" type="pres">
      <dgm:prSet presAssocID="{6F142D89-6667-4035-BBFF-B412B95FC8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229AEBD-96E1-4F22-B95B-754F2AF0FF78}" type="presOf" srcId="{6F142D89-6667-4035-BBFF-B412B95FC8D7}" destId="{554ECF09-E9C4-4B2C-93B2-7C9279313E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193D-C142-4C77-AD0E-A01BA7F99036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F1C74-FDE3-4C56-BCDC-50611924E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64E662-4114-43A3-84F0-37D91205B1C6}" type="slidenum">
              <a:rPr smtClean="0"/>
              <a:pPr>
                <a:defRPr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>
              <a:latin typeface="Calibri" pitchFamily="34" charset="0"/>
            </a:endParaRP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>
              <a:defRPr/>
            </a:pPr>
            <a:fld id="{AAD90663-5557-4733-B591-A04EAA0D71F0}" type="slidenum">
              <a:rPr smtClean="0"/>
              <a:pPr>
                <a:defRPr/>
              </a:pPr>
              <a:t>10</a:t>
            </a:fld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1AE6-F8E6-476F-9A97-539DF7630F08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1.xml"/><Relationship Id="rId5" Type="http://schemas.openxmlformats.org/officeDocument/2006/relationships/image" Target="../media/image17.jpeg"/><Relationship Id="rId10" Type="http://schemas.microsoft.com/office/2007/relationships/diagramDrawing" Target="../diagrams/drawing1.xml"/><Relationship Id="rId4" Type="http://schemas.openxmlformats.org/officeDocument/2006/relationships/oleObject" Target="../embeddings/__________Microsoft_Office_Excel2.xls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рямоугольник 13"/>
          <p:cNvSpPr>
            <a:spLocks noChangeArrowheads="1"/>
          </p:cNvSpPr>
          <p:nvPr/>
        </p:nvSpPr>
        <p:spPr bwMode="auto">
          <a:xfrm>
            <a:off x="2286000" y="4857750"/>
            <a:ext cx="7858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8000" b="1">
                <a:solidFill>
                  <a:srgbClr val="8D7ABC"/>
                </a:solidFill>
                <a:latin typeface="Franklin Gothic Book" pitchFamily="34" charset="0"/>
              </a:rPr>
              <a:t>+</a:t>
            </a:r>
            <a:endParaRPr lang="ru-RU" sz="8000" b="1">
              <a:solidFill>
                <a:srgbClr val="8D7ABC"/>
              </a:solidFill>
              <a:latin typeface="Franklin Gothic Book" pitchFamily="34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42875" y="4143375"/>
            <a:ext cx="1801813" cy="2571750"/>
            <a:chOff x="214280" y="4214817"/>
            <a:chExt cx="1801816" cy="2571768"/>
          </a:xfrm>
        </p:grpSpPr>
        <p:pic>
          <p:nvPicPr>
            <p:cNvPr id="53302" name="Рисунок 4" descr="доходы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4280" y="4214817"/>
              <a:ext cx="1801816" cy="1444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303" name="Прямоугольник 14"/>
            <p:cNvSpPr>
              <a:spLocks noChangeArrowheads="1"/>
            </p:cNvSpPr>
            <p:nvPr/>
          </p:nvSpPr>
          <p:spPr bwMode="auto">
            <a:xfrm>
              <a:off x="214280" y="5589050"/>
              <a:ext cx="1801816" cy="1197535"/>
            </a:xfrm>
            <a:prstGeom prst="rect">
              <a:avLst/>
            </a:prstGeom>
            <a:solidFill>
              <a:srgbClr val="C9E7A7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ДОХОДЫ БЮДЖЕТА-</a:t>
              </a:r>
              <a:r>
                <a:rPr lang="ru-RU" sz="1200">
                  <a:solidFill>
                    <a:srgbClr val="002060"/>
                  </a:solidFill>
                  <a:latin typeface="Franklin Gothic Book" pitchFamily="34" charset="0"/>
                </a:rPr>
                <a:t>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поступающие в бюджет денежные средства</a:t>
              </a:r>
            </a:p>
          </p:txBody>
        </p:sp>
      </p:grp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7000875" y="4143375"/>
            <a:ext cx="1801813" cy="2500313"/>
            <a:chOff x="6286509" y="4143384"/>
            <a:chExt cx="1801816" cy="2500298"/>
          </a:xfrm>
        </p:grpSpPr>
        <p:pic>
          <p:nvPicPr>
            <p:cNvPr id="53300" name="Рисунок 7" descr="расходы 4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86509" y="4143384"/>
              <a:ext cx="1801816" cy="1437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301" name="Прямоугольник 15"/>
            <p:cNvSpPr>
              <a:spLocks noChangeArrowheads="1"/>
            </p:cNvSpPr>
            <p:nvPr/>
          </p:nvSpPr>
          <p:spPr bwMode="auto">
            <a:xfrm>
              <a:off x="6286509" y="5580793"/>
              <a:ext cx="1801816" cy="1062889"/>
            </a:xfrm>
            <a:prstGeom prst="rect">
              <a:avLst/>
            </a:prstGeom>
            <a:solidFill>
              <a:srgbClr val="F3CD60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РАСХОДЫ</a:t>
              </a:r>
            </a:p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БЮДЖЕТА -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выплачиваемые из бюджета денежные средства</a:t>
              </a:r>
            </a:p>
          </p:txBody>
        </p:sp>
      </p:grpSp>
      <p:sp>
        <p:nvSpPr>
          <p:cNvPr id="53253" name="Прямоугольник 17"/>
          <p:cNvSpPr>
            <a:spLocks noChangeArrowheads="1"/>
          </p:cNvSpPr>
          <p:nvPr/>
        </p:nvSpPr>
        <p:spPr bwMode="auto">
          <a:xfrm>
            <a:off x="285750" y="0"/>
            <a:ext cx="8858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Параметры бюджета городского округа Верхотурский</a:t>
            </a:r>
          </a:p>
          <a:p>
            <a:pPr algn="ctr"/>
            <a:r>
              <a:rPr lang="ru-RU" sz="2400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на 2020 год и плановый период 2021 и  2022 годов</a:t>
            </a:r>
          </a:p>
        </p:txBody>
      </p:sp>
      <p:sp>
        <p:nvSpPr>
          <p:cNvPr id="53254" name="Прямоугольник 16"/>
          <p:cNvSpPr>
            <a:spLocks noChangeArrowheads="1"/>
          </p:cNvSpPr>
          <p:nvPr/>
        </p:nvSpPr>
        <p:spPr bwMode="auto">
          <a:xfrm>
            <a:off x="5500688" y="4857750"/>
            <a:ext cx="7143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8000" b="1">
                <a:solidFill>
                  <a:srgbClr val="8D7ABC"/>
                </a:solidFill>
                <a:latin typeface="Franklin Gothic Book" pitchFamily="34" charset="0"/>
              </a:rPr>
              <a:t>=</a:t>
            </a:r>
          </a:p>
        </p:txBody>
      </p:sp>
      <p:pic>
        <p:nvPicPr>
          <p:cNvPr id="53255" name="Рисунок 18" descr="баланс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4214813"/>
            <a:ext cx="2000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6" name="Прямоугольник 21"/>
          <p:cNvSpPr>
            <a:spLocks noChangeArrowheads="1"/>
          </p:cNvSpPr>
          <p:nvPr/>
        </p:nvSpPr>
        <p:spPr bwMode="auto">
          <a:xfrm>
            <a:off x="3214688" y="5567363"/>
            <a:ext cx="2000250" cy="1174750"/>
          </a:xfrm>
          <a:prstGeom prst="rect">
            <a:avLst/>
          </a:prstGeom>
          <a:solidFill>
            <a:srgbClr val="A994E4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</a:t>
            </a:r>
          </a:p>
        </p:txBody>
      </p:sp>
      <p:sp>
        <p:nvSpPr>
          <p:cNvPr id="53257" name="Прямоугольник 23"/>
          <p:cNvSpPr>
            <a:spLocks noChangeArrowheads="1"/>
          </p:cNvSpPr>
          <p:nvPr/>
        </p:nvSpPr>
        <p:spPr bwMode="auto">
          <a:xfrm>
            <a:off x="3214688" y="4214813"/>
            <a:ext cx="2000250" cy="1352550"/>
          </a:xfrm>
          <a:prstGeom prst="rect">
            <a:avLst/>
          </a:prstGeom>
          <a:solidFill>
            <a:srgbClr val="A994E4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ru-RU"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50" y="714375"/>
          <a:ext cx="8501122" cy="354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143140"/>
                <a:gridCol w="1643074"/>
                <a:gridCol w="1500198"/>
              </a:tblGrid>
              <a:tr h="411661"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млн. рублей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16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6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892,8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654,2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672,7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</a:tr>
              <a:tr h="4604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Расходы,</a:t>
                      </a:r>
                      <a:r>
                        <a:rPr lang="ru-RU" sz="2200" b="0" i="0" u="none" strike="noStrike" baseline="0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 в том числе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898,2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656,2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672,7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</a:tr>
              <a:tr h="4221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 на реализацию Муниципальных программ </a:t>
                      </a:r>
                      <a:endParaRPr lang="ru-RU" sz="16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873,9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636,0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642,3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0" dirty="0" err="1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600" b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0" dirty="0">
                        <a:solidFill>
                          <a:srgbClr val="1F497D">
                            <a:lumMod val="75000"/>
                          </a:srgb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24,3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20,2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30,4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427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-5,4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-2,0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0,0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750719" y="2536032"/>
            <a:ext cx="285750" cy="21431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1928813"/>
            <a:ext cx="571500" cy="5715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Диаграмма 10"/>
          <p:cNvGraphicFramePr>
            <a:graphicFrameLocks/>
          </p:cNvGraphicFramePr>
          <p:nvPr/>
        </p:nvGraphicFramePr>
        <p:xfrm>
          <a:off x="2752725" y="1428750"/>
          <a:ext cx="3495675" cy="3143250"/>
        </p:xfrm>
        <a:graphic>
          <a:graphicData uri="http://schemas.openxmlformats.org/presentationml/2006/ole">
            <p:oleObj spid="_x0000_s25602" name="Диаграмма" r:id="rId4" imgW="3495759" imgH="3524265" progId="Excel.Chart.8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29250" y="1857375"/>
            <a:ext cx="642938" cy="5000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745A94"/>
                </a:solidFill>
                <a:latin typeface="Times New Roman" pitchFamily="18" charset="0"/>
                <a:cs typeface="Times New Roman" pitchFamily="18" charset="0"/>
              </a:rPr>
              <a:t>2,7%</a:t>
            </a:r>
            <a:endParaRPr lang="ru-RU" sz="1500" b="1" dirty="0">
              <a:solidFill>
                <a:srgbClr val="745A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4714884"/>
            <a:ext cx="285752" cy="285752"/>
          </a:xfrm>
          <a:prstGeom prst="rect">
            <a:avLst/>
          </a:prstGeom>
          <a:solidFill>
            <a:srgbClr val="876EA6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5984" y="5072074"/>
            <a:ext cx="285752" cy="285752"/>
          </a:xfrm>
          <a:prstGeom prst="rect">
            <a:avLst/>
          </a:prstGeom>
          <a:solidFill>
            <a:srgbClr val="C9E7A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71750" y="4714875"/>
            <a:ext cx="42862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5072063"/>
            <a:ext cx="4357688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000750" y="2500313"/>
            <a:ext cx="214313" cy="15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643563" y="1357313"/>
            <a:ext cx="1928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71875" y="2857500"/>
            <a:ext cx="1500188" cy="5000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873,9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1357298"/>
            <a:ext cx="2500330" cy="428628"/>
          </a:xfrm>
          <a:prstGeom prst="roundRect">
            <a:avLst/>
          </a:prstGeom>
          <a:solidFill>
            <a:srgbClr val="BCE292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24,3 млн. рублей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15074" y="2214554"/>
            <a:ext cx="2500330" cy="428628"/>
          </a:xfrm>
          <a:prstGeom prst="roundRect">
            <a:avLst/>
          </a:prstGeom>
          <a:solidFill>
            <a:srgbClr val="95D054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15074" y="2643182"/>
            <a:ext cx="2500330" cy="500066"/>
          </a:xfrm>
          <a:prstGeom prst="roundRect">
            <a:avLst/>
          </a:prstGeom>
          <a:solidFill>
            <a:srgbClr val="95D054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3250406" y="2178844"/>
            <a:ext cx="357188" cy="2857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14625" y="2143125"/>
            <a:ext cx="5715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2" name="Группа 68"/>
          <p:cNvGrpSpPr>
            <a:grpSpLocks/>
          </p:cNvGrpSpPr>
          <p:nvPr/>
        </p:nvGrpSpPr>
        <p:grpSpPr bwMode="auto">
          <a:xfrm>
            <a:off x="357188" y="1071563"/>
            <a:ext cx="2357437" cy="3357562"/>
            <a:chOff x="357158" y="1071546"/>
            <a:chExt cx="2357454" cy="1785950"/>
          </a:xfrm>
        </p:grpSpPr>
        <p:sp>
          <p:nvSpPr>
            <p:cNvPr id="40" name="Скругленный прямоугольник 39"/>
            <p:cNvSpPr/>
            <p:nvPr/>
          </p:nvSpPr>
          <p:spPr>
            <a:xfrm rot="5400000">
              <a:off x="1321571" y="107133"/>
              <a:ext cx="428628" cy="2357454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 15 муниципальных программ*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57158" y="1500174"/>
              <a:ext cx="2357454" cy="285752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Администрация города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57158" y="1785926"/>
              <a:ext cx="2357454" cy="285752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Управление образования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357158" y="2071678"/>
              <a:ext cx="2357454" cy="428628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 туризма и  молодёжной политики  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57158" y="2500306"/>
              <a:ext cx="2357454" cy="357190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Финансовое управление</a:t>
              </a: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6215063" y="2286000"/>
            <a:ext cx="2500312" cy="357188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Дума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215063" y="2714625"/>
            <a:ext cx="2500312" cy="428625"/>
          </a:xfrm>
          <a:prstGeom prst="rect">
            <a:avLst/>
          </a:prstGeom>
          <a:solidFill>
            <a:srgbClr val="BCE292"/>
          </a:solidFill>
          <a:ln>
            <a:solidFill>
              <a:srgbClr val="C9E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Контрольно-счётная палата города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</a:t>
            </a:r>
            <a:r>
              <a:rPr lang="ru-RU" sz="1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31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5" cstate="print">
            <a:lum bright="15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4608" name="Прямоугольник 37"/>
          <p:cNvSpPr>
            <a:spLocks noChangeArrowheads="1"/>
          </p:cNvSpPr>
          <p:nvPr/>
        </p:nvSpPr>
        <p:spPr bwMode="auto">
          <a:xfrm>
            <a:off x="428625" y="5643563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*Формирование программ стало неотъемлемой частью процесса составления и рассмотрения бюджета городского округа Верхотурский. </a:t>
            </a:r>
          </a:p>
        </p:txBody>
      </p:sp>
      <p:sp>
        <p:nvSpPr>
          <p:cNvPr id="24609" name="Rectangle 1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на 2020 год в разрезе 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программных/непрограммных видов расходов</a:t>
            </a:r>
            <a:endParaRPr lang="ru-RU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610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5" cstate="print">
            <a:lum bright="14000" contrast="-52000"/>
          </a:blip>
          <a:srcRect/>
          <a:stretch>
            <a:fillRect/>
          </a:stretch>
        </p:blipFill>
        <p:spPr bwMode="auto">
          <a:xfrm>
            <a:off x="0" y="6429375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1" name="TextBox 35"/>
          <p:cNvSpPr txBox="1">
            <a:spLocks noChangeArrowheads="1"/>
          </p:cNvSpPr>
          <p:nvPr/>
        </p:nvSpPr>
        <p:spPr bwMode="auto">
          <a:xfrm>
            <a:off x="4714875" y="928688"/>
            <a:ext cx="4071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Всего расходов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898,2 млн. рублей</a:t>
            </a:r>
          </a:p>
        </p:txBody>
      </p:sp>
      <p:graphicFrame>
        <p:nvGraphicFramePr>
          <p:cNvPr id="42" name="Схема 41"/>
          <p:cNvGraphicFramePr/>
          <p:nvPr/>
        </p:nvGraphicFramePr>
        <p:xfrm>
          <a:off x="6215074" y="3143248"/>
          <a:ext cx="2500329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6215063" y="3214688"/>
            <a:ext cx="2500312" cy="357187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Резервный</a:t>
            </a: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фонд Администрации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215063" y="3643313"/>
            <a:ext cx="2500312" cy="500062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Оплата кредиторской задолженности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15063" y="1785938"/>
            <a:ext cx="2500312" cy="357187"/>
          </a:xfrm>
          <a:prstGeom prst="rect">
            <a:avLst/>
          </a:prstGeom>
          <a:solidFill>
            <a:srgbClr val="BCE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Глава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4313" y="214313"/>
            <a:ext cx="8720137" cy="1571625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Сведения бюджета ГО Верхотурский на 2020 год и плановый период 2021 и 2022 годов </a:t>
            </a:r>
            <a:br>
              <a:rPr sz="210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</a:br>
            <a:r>
              <a:rPr sz="2100">
                <a:solidFill>
                  <a:srgbClr val="953735"/>
                </a:solidFill>
                <a:latin typeface="Times New Roman" pitchFamily="18"/>
                <a:cs typeface="Times New Roman" pitchFamily="18"/>
              </a:rPr>
              <a:t>в сравнении с другими муниципальными образованиями</a:t>
            </a:r>
            <a:r>
              <a:rPr sz="2100">
                <a:latin typeface="Times New Roman" pitchFamily="18"/>
                <a:cs typeface="Times New Roman" pitchFamily="18"/>
              </a:rPr>
              <a:t/>
            </a:r>
            <a:br>
              <a:rPr sz="2100">
                <a:latin typeface="Times New Roman" pitchFamily="18"/>
                <a:cs typeface="Times New Roman" pitchFamily="18"/>
              </a:rPr>
            </a:br>
            <a:r>
              <a:rPr sz="2100" u="sng">
                <a:latin typeface="Times New Roman" pitchFamily="18"/>
                <a:cs typeface="Times New Roman" pitchFamily="18"/>
              </a:rPr>
              <a:t>Доходы бюджетов сопоставимых муниципальных образований, </a:t>
            </a:r>
            <a:r>
              <a:rPr sz="2100" smtClean="0">
                <a:latin typeface="Times New Roman" pitchFamily="18"/>
                <a:cs typeface="Times New Roman" pitchFamily="18"/>
              </a:rPr>
              <a:t>в </a:t>
            </a:r>
            <a:r>
              <a:rPr sz="2100">
                <a:latin typeface="Times New Roman" pitchFamily="18"/>
                <a:cs typeface="Times New Roman" pitchFamily="18"/>
              </a:rPr>
              <a:t>млн.руб.</a:t>
            </a: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785922"/>
          <a:ext cx="8786873" cy="49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42938" y="285750"/>
            <a:ext cx="8077200" cy="85725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>
                <a:latin typeface="Times New Roman" pitchFamily="18"/>
                <a:cs typeface="Times New Roman" pitchFamily="18"/>
              </a:rPr>
              <a:t/>
            </a:r>
            <a:br>
              <a:rPr sz="2100">
                <a:latin typeface="Times New Roman" pitchFamily="18"/>
                <a:cs typeface="Times New Roman" pitchFamily="18"/>
              </a:rPr>
            </a:br>
            <a:r>
              <a:rPr sz="2100" u="sng">
                <a:latin typeface="Times New Roman" pitchFamily="18"/>
                <a:cs typeface="Times New Roman" pitchFamily="18"/>
              </a:rPr>
              <a:t>Расходы бюджетов сопоставимых муниципальных образований, </a:t>
            </a:r>
            <a:r>
              <a:rPr sz="2100">
                <a:latin typeface="Times New Roman" pitchFamily="18"/>
                <a:cs typeface="Times New Roman" pitchFamily="18"/>
              </a:rPr>
              <a:t>в млн.руб.</a:t>
            </a: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142981"/>
          <a:ext cx="8786874" cy="5286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4450" cy="428625"/>
          </a:xfrm>
        </p:spPr>
        <p:txBody>
          <a:bodyPr>
            <a:normAutofit fontScale="90000"/>
          </a:bodyPr>
          <a:lstStyle/>
          <a:p>
            <a:pPr algn="ctr" hangingPunct="1">
              <a:defRPr/>
            </a:pPr>
            <a:r>
              <a:rPr sz="2800" dirty="0" smtClean="0">
                <a:solidFill>
                  <a:schemeClr val="tx1"/>
                </a:solidFill>
                <a:effectLst/>
              </a:rPr>
              <a:t>Доходы бюджета ГО Верхотурский, </a:t>
            </a:r>
            <a:r>
              <a:rPr sz="2700" dirty="0" smtClean="0">
                <a:solidFill>
                  <a:schemeClr val="tx1"/>
                </a:solidFill>
                <a:effectLst/>
              </a:rPr>
              <a:t>в млн.руб.</a:t>
            </a:r>
            <a:endParaRPr sz="27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428625"/>
          <a:ext cx="8858311" cy="643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1143008"/>
                <a:gridCol w="1223729"/>
                <a:gridCol w="1205162"/>
              </a:tblGrid>
              <a:tr h="50226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доходов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 (факт)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2019год (ожидаемые)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(прогноз)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лиц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124,6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нефтепродукты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вмененный доход для отдельных видов деятельности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993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полученные в виде арендной платы за земельные участки, государственная собственность на которые не разграничена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имущества,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санкции, возмещение ущерба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667,3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758,3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692,1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бюджетной обеспеченности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138,7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436,7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 бюджетной системы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222,2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288,3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РФ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197,5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237,6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136,3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 бюджета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740,6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860,3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892,8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357188" y="0"/>
            <a:ext cx="8497887" cy="928688"/>
          </a:xfrm>
        </p:spPr>
        <p:txBody>
          <a:bodyPr numCol="1">
            <a:prstTxWarp prst="textNoShape">
              <a:avLst/>
            </a:prstTxWarp>
          </a:bodyPr>
          <a:lstStyle/>
          <a:p>
            <a:pPr algn="ctr" hangingPunct="1"/>
            <a:r>
              <a:rPr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 Верхотурский на 2020 год, в млн.рублей 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000125"/>
          <a:ext cx="8577263" cy="5715000"/>
        </p:xfrm>
        <a:graphic>
          <a:graphicData uri="http://schemas.openxmlformats.org/presentationml/2006/ole">
            <p:oleObj spid="_x0000_s24578" r:id="rId3" imgW="8577815" imgH="571854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безвозмездных поступлений бюджета</a:t>
            </a:r>
            <a:br>
              <a:rPr lang="ru-RU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ГО Верхотурский на 2020 год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489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42875" y="0"/>
            <a:ext cx="8715375" cy="822325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500" dirty="0" err="1"/>
              <a:t>Расходы</a:t>
            </a:r>
            <a:r>
              <a:rPr sz="2500" dirty="0"/>
              <a:t> </a:t>
            </a:r>
            <a:r>
              <a:rPr sz="2500" dirty="0" err="1"/>
              <a:t>бюджета</a:t>
            </a:r>
            <a:r>
              <a:rPr sz="2500" dirty="0"/>
              <a:t> </a:t>
            </a:r>
            <a:br>
              <a:rPr sz="2500" dirty="0"/>
            </a:br>
            <a:r>
              <a:rPr sz="2500" dirty="0" err="1"/>
              <a:t>городского</a:t>
            </a:r>
            <a:r>
              <a:rPr sz="2500" dirty="0"/>
              <a:t> </a:t>
            </a:r>
            <a:r>
              <a:rPr sz="2500" dirty="0" err="1"/>
              <a:t>округа</a:t>
            </a:r>
            <a:r>
              <a:rPr sz="2500" dirty="0"/>
              <a:t> </a:t>
            </a:r>
            <a:r>
              <a:rPr sz="2500" dirty="0" err="1"/>
              <a:t>Верхотурский</a:t>
            </a:r>
            <a:r>
              <a:rPr sz="2500" dirty="0"/>
              <a:t>, </a:t>
            </a:r>
            <a:r>
              <a:rPr sz="1400" dirty="0" err="1"/>
              <a:t>тыс.рублей</a:t>
            </a:r>
            <a:endParaRPr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786812" cy="5749932"/>
        </p:xfrm>
        <a:graphic>
          <a:graphicData uri="http://schemas.openxmlformats.org/drawingml/2006/table">
            <a:tbl>
              <a:tblPr/>
              <a:tblGrid>
                <a:gridCol w="2574925"/>
                <a:gridCol w="985837"/>
                <a:gridCol w="1287463"/>
                <a:gridCol w="1295400"/>
                <a:gridCol w="1355725"/>
                <a:gridCol w="1287462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расходов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 год (ожидаемое)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Общегосударственные вопросы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63830,8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79791,7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72655,6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6614,0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67169,9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оборона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безопасность и правоохранительная деятельность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7981,0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10584,1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6653,1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экономика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70948,4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81800,6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118959,0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33029,2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32827,8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Жилищно-коммунальное хозяйство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195005,7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228345,3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183329,8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38609,2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30190,3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Охрана окружающей среды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1582,1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Образование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341600,9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371469,2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416168,0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407227,3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416832,3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Культура, кинематография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52714,7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51039,9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55803,3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56071,9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58314,8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Здравоохранение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Социальная политика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32483,9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35040,4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32455,1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33754,0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33615,5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Физическая культура и спорт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5775,7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5337,8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Средства массовой информации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Обслуживание государственного и муниципального долга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расходов: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773291,5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863993,0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898171,9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646370,2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652972,2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70"/>
          <p:cNvCxnSpPr/>
          <p:nvPr/>
        </p:nvCxnSpPr>
        <p:spPr>
          <a:xfrm rot="5400013">
            <a:off x="6751638" y="3463925"/>
            <a:ext cx="3643312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3" name="Прямая соединительная линия 62"/>
          <p:cNvCxnSpPr/>
          <p:nvPr/>
        </p:nvCxnSpPr>
        <p:spPr>
          <a:xfrm rot="5400013">
            <a:off x="7037387" y="1820863"/>
            <a:ext cx="500063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4" name="Прямая соединительная линия 35"/>
          <p:cNvCxnSpPr>
            <a:endCxn id="65558" idx="0"/>
          </p:cNvCxnSpPr>
          <p:nvPr/>
        </p:nvCxnSpPr>
        <p:spPr>
          <a:xfrm rot="5400000">
            <a:off x="929481" y="2642394"/>
            <a:ext cx="21431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5" name="Прямая соединительная линия 26"/>
          <p:cNvCxnSpPr/>
          <p:nvPr/>
        </p:nvCxnSpPr>
        <p:spPr>
          <a:xfrm rot="5400013">
            <a:off x="393700" y="1820863"/>
            <a:ext cx="357187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pic>
        <p:nvPicPr>
          <p:cNvPr id="65542" name="Рисунок 5" descr="здравоохранение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1000125"/>
            <a:ext cx="7762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3" name="Рисунок 6" descr="Соц политика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1000125"/>
            <a:ext cx="7667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Рисунок 13" descr="СМИ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1000125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Рисунок 15" descr="Физ-ра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1000125"/>
            <a:ext cx="70961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6" name="Рисунок 16" descr="Обслуживание долга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58188" y="1000125"/>
            <a:ext cx="7032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7" name="Рисунок 17" descr="Культура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50" y="1000125"/>
            <a:ext cx="752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8" name="Рисунок 19" descr="Охрана окружающей среды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38" y="1000125"/>
            <a:ext cx="7143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9" name="Рисунок 20" descr="Национальная безопасность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063" y="1000125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0" name="Рисунок 21" descr="Образование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5" y="1000125"/>
            <a:ext cx="6953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1" name="Рисунок 22" descr="ЖКХ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7438" y="1000125"/>
            <a:ext cx="7858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2" name="Рисунок 23" descr="Общегосударственные вопросы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71625" y="1000125"/>
            <a:ext cx="76676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3" name="Рисунок 24" descr="Национальная экономика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250" y="1000125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54" name="Прямоугольник 27"/>
          <p:cNvSpPr>
            <a:spLocks noChangeArrowheads="1"/>
          </p:cNvSpPr>
          <p:nvPr/>
        </p:nvSpPr>
        <p:spPr bwMode="auto">
          <a:xfrm>
            <a:off x="0" y="2000250"/>
            <a:ext cx="15001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416,2</a:t>
            </a:r>
          </a:p>
        </p:txBody>
      </p:sp>
      <p:cxnSp>
        <p:nvCxnSpPr>
          <p:cNvPr id="19" name="Прямая соединительная линия 29"/>
          <p:cNvCxnSpPr/>
          <p:nvPr/>
        </p:nvCxnSpPr>
        <p:spPr>
          <a:xfrm rot="5400013">
            <a:off x="1000919" y="1856582"/>
            <a:ext cx="428625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56" name="Прямоугольник 32"/>
          <p:cNvSpPr>
            <a:spLocks noChangeArrowheads="1"/>
          </p:cNvSpPr>
          <p:nvPr/>
        </p:nvSpPr>
        <p:spPr bwMode="auto">
          <a:xfrm>
            <a:off x="214313" y="2714625"/>
            <a:ext cx="2000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118,9</a:t>
            </a:r>
          </a:p>
        </p:txBody>
      </p:sp>
      <p:cxnSp>
        <p:nvCxnSpPr>
          <p:cNvPr id="21" name="Прямая соединительная линия 34"/>
          <p:cNvCxnSpPr>
            <a:endCxn id="65556" idx="0"/>
          </p:cNvCxnSpPr>
          <p:nvPr/>
        </p:nvCxnSpPr>
        <p:spPr>
          <a:xfrm rot="5400013">
            <a:off x="965201" y="2463800"/>
            <a:ext cx="500062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58" name="Прямоугольник 37"/>
          <p:cNvSpPr>
            <a:spLocks noChangeArrowheads="1"/>
          </p:cNvSpPr>
          <p:nvPr/>
        </p:nvSpPr>
        <p:spPr bwMode="auto">
          <a:xfrm>
            <a:off x="714375" y="3714750"/>
            <a:ext cx="2571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72,7</a:t>
            </a:r>
          </a:p>
        </p:txBody>
      </p:sp>
      <p:cxnSp>
        <p:nvCxnSpPr>
          <p:cNvPr id="23" name="Прямая соединительная линия 38"/>
          <p:cNvCxnSpPr/>
          <p:nvPr/>
        </p:nvCxnSpPr>
        <p:spPr>
          <a:xfrm rot="5400013">
            <a:off x="2322513" y="2249488"/>
            <a:ext cx="1214437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60" name="Прямоугольник 39"/>
          <p:cNvSpPr>
            <a:spLocks noChangeArrowheads="1"/>
          </p:cNvSpPr>
          <p:nvPr/>
        </p:nvSpPr>
        <p:spPr bwMode="auto">
          <a:xfrm>
            <a:off x="5000625" y="2214563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0,4</a:t>
            </a:r>
          </a:p>
        </p:txBody>
      </p:sp>
      <p:cxnSp>
        <p:nvCxnSpPr>
          <p:cNvPr id="25" name="Прямая соединительная линия 40"/>
          <p:cNvCxnSpPr/>
          <p:nvPr/>
        </p:nvCxnSpPr>
        <p:spPr>
          <a:xfrm rot="5400013">
            <a:off x="3358356" y="1856582"/>
            <a:ext cx="4286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62" name="Прямоугольник 43"/>
          <p:cNvSpPr>
            <a:spLocks noChangeArrowheads="1"/>
          </p:cNvSpPr>
          <p:nvPr/>
        </p:nvSpPr>
        <p:spPr bwMode="auto">
          <a:xfrm>
            <a:off x="2000250" y="2857500"/>
            <a:ext cx="2357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183,3</a:t>
            </a:r>
          </a:p>
        </p:txBody>
      </p:sp>
      <p:cxnSp>
        <p:nvCxnSpPr>
          <p:cNvPr id="27" name="Прямая соединительная линия 45"/>
          <p:cNvCxnSpPr/>
          <p:nvPr/>
        </p:nvCxnSpPr>
        <p:spPr>
          <a:xfrm rot="5400013">
            <a:off x="3358357" y="2785269"/>
            <a:ext cx="2286000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64" name="Прямоугольник 48"/>
          <p:cNvSpPr>
            <a:spLocks noChangeArrowheads="1"/>
          </p:cNvSpPr>
          <p:nvPr/>
        </p:nvSpPr>
        <p:spPr bwMode="auto">
          <a:xfrm>
            <a:off x="3357563" y="4071938"/>
            <a:ext cx="1857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32,4</a:t>
            </a:r>
          </a:p>
        </p:txBody>
      </p:sp>
      <p:sp>
        <p:nvSpPr>
          <p:cNvPr id="65565" name="Прямоугольник 52"/>
          <p:cNvSpPr>
            <a:spLocks noChangeArrowheads="1"/>
          </p:cNvSpPr>
          <p:nvPr/>
        </p:nvSpPr>
        <p:spPr bwMode="auto">
          <a:xfrm>
            <a:off x="2786063" y="2071688"/>
            <a:ext cx="1857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55,8</a:t>
            </a:r>
          </a:p>
        </p:txBody>
      </p:sp>
      <p:cxnSp>
        <p:nvCxnSpPr>
          <p:cNvPr id="30" name="Прямая соединительная линия 53"/>
          <p:cNvCxnSpPr/>
          <p:nvPr/>
        </p:nvCxnSpPr>
        <p:spPr>
          <a:xfrm rot="5400013">
            <a:off x="4287044" y="2428082"/>
            <a:ext cx="1571625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cxnSp>
        <p:nvCxnSpPr>
          <p:cNvPr id="31" name="Прямая соединительная линия 55"/>
          <p:cNvCxnSpPr/>
          <p:nvPr/>
        </p:nvCxnSpPr>
        <p:spPr>
          <a:xfrm rot="5400013">
            <a:off x="5465763" y="1892300"/>
            <a:ext cx="642938" cy="1587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68" name="Прямоугольник 56"/>
          <p:cNvSpPr>
            <a:spLocks noChangeArrowheads="1"/>
          </p:cNvSpPr>
          <p:nvPr/>
        </p:nvSpPr>
        <p:spPr bwMode="auto">
          <a:xfrm>
            <a:off x="4500563" y="3286125"/>
            <a:ext cx="1857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5,4</a:t>
            </a:r>
          </a:p>
        </p:txBody>
      </p:sp>
      <p:cxnSp>
        <p:nvCxnSpPr>
          <p:cNvPr id="33" name="Прямая соединительная линия 59"/>
          <p:cNvCxnSpPr/>
          <p:nvPr/>
        </p:nvCxnSpPr>
        <p:spPr>
          <a:xfrm rot="5400013">
            <a:off x="5358606" y="2999582"/>
            <a:ext cx="27146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70" name="Прямоугольник 61"/>
          <p:cNvSpPr>
            <a:spLocks noChangeArrowheads="1"/>
          </p:cNvSpPr>
          <p:nvPr/>
        </p:nvSpPr>
        <p:spPr bwMode="auto">
          <a:xfrm>
            <a:off x="5214938" y="4643438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Национальная оборона,  национальная безопасность и правоохранительная деятельность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11,3</a:t>
            </a:r>
          </a:p>
        </p:txBody>
      </p:sp>
      <p:sp>
        <p:nvSpPr>
          <p:cNvPr id="65571" name="Прямоугольник 64"/>
          <p:cNvSpPr>
            <a:spLocks noChangeArrowheads="1"/>
          </p:cNvSpPr>
          <p:nvPr/>
        </p:nvSpPr>
        <p:spPr bwMode="auto">
          <a:xfrm>
            <a:off x="6357938" y="2214563"/>
            <a:ext cx="1857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1,4</a:t>
            </a:r>
          </a:p>
        </p:txBody>
      </p:sp>
      <p:cxnSp>
        <p:nvCxnSpPr>
          <p:cNvPr id="36" name="Прямая соединительная линия 65"/>
          <p:cNvCxnSpPr/>
          <p:nvPr/>
        </p:nvCxnSpPr>
        <p:spPr>
          <a:xfrm rot="5400013">
            <a:off x="7215981" y="2428082"/>
            <a:ext cx="1571625" cy="1588"/>
          </a:xfrm>
          <a:prstGeom prst="straightConnector1">
            <a:avLst/>
          </a:prstGeom>
          <a:noFill/>
          <a:ln w="25402">
            <a:solidFill>
              <a:srgbClr val="17375E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</p:cxnSp>
      <p:sp>
        <p:nvSpPr>
          <p:cNvPr id="65573" name="Прямоугольник 69"/>
          <p:cNvSpPr>
            <a:spLocks noChangeArrowheads="1"/>
          </p:cNvSpPr>
          <p:nvPr/>
        </p:nvSpPr>
        <p:spPr bwMode="auto">
          <a:xfrm>
            <a:off x="6643688" y="5429250"/>
            <a:ext cx="27860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</p:txBody>
      </p:sp>
      <p:sp>
        <p:nvSpPr>
          <p:cNvPr id="65574" name="Прямоугольник 76"/>
          <p:cNvSpPr>
            <a:spLocks noChangeArrowheads="1"/>
          </p:cNvSpPr>
          <p:nvPr/>
        </p:nvSpPr>
        <p:spPr bwMode="auto">
          <a:xfrm>
            <a:off x="7072313" y="3429000"/>
            <a:ext cx="15001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</a:p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</p:txBody>
      </p:sp>
      <p:sp>
        <p:nvSpPr>
          <p:cNvPr id="65575" name="Прямоугольник 44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бюджета на 2020 год в разрезе разделов классификации расходов бюджета, соответствующих распределению расходов по выполняемым городским округом полномочиям, в млн. рублей</a:t>
            </a:r>
          </a:p>
        </p:txBody>
      </p:sp>
      <p:sp>
        <p:nvSpPr>
          <p:cNvPr id="65576" name="Овал 40"/>
          <p:cNvSpPr>
            <a:spLocks noChangeArrowheads="1"/>
          </p:cNvSpPr>
          <p:nvPr/>
        </p:nvSpPr>
        <p:spPr bwMode="auto">
          <a:xfrm>
            <a:off x="785813" y="5072063"/>
            <a:ext cx="2928937" cy="914400"/>
          </a:xfrm>
          <a:custGeom>
            <a:avLst/>
            <a:gdLst>
              <a:gd name="T0" fmla="*/ 1464436 w 2928960"/>
              <a:gd name="T1" fmla="*/ 0 h 914400"/>
              <a:gd name="T2" fmla="*/ 2928865 w 2928960"/>
              <a:gd name="T3" fmla="*/ 457200 h 914400"/>
              <a:gd name="T4" fmla="*/ 1464436 w 2928960"/>
              <a:gd name="T5" fmla="*/ 914400 h 914400"/>
              <a:gd name="T6" fmla="*/ 0 w 2928960"/>
              <a:gd name="T7" fmla="*/ 457200 h 914400"/>
              <a:gd name="T8" fmla="*/ 428925 w 2928960"/>
              <a:gd name="T9" fmla="*/ 133911 h 914400"/>
              <a:gd name="T10" fmla="*/ 428925 w 2928960"/>
              <a:gd name="T11" fmla="*/ 780489 h 914400"/>
              <a:gd name="T12" fmla="*/ 2499943 w 2928960"/>
              <a:gd name="T13" fmla="*/ 780489 h 914400"/>
              <a:gd name="T14" fmla="*/ 2499943 w 2928960"/>
              <a:gd name="T15" fmla="*/ 133911 h 91440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17694720 60000 65536"/>
              <a:gd name="T24" fmla="*/ 428937 w 2928960"/>
              <a:gd name="T25" fmla="*/ 133911 h 914400"/>
              <a:gd name="T26" fmla="*/ 2500023 w 2928960"/>
              <a:gd name="T27" fmla="*/ 780489 h 9144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28960" h="914400">
                <a:moveTo>
                  <a:pt x="0" y="457200"/>
                </a:moveTo>
                <a:lnTo>
                  <a:pt x="0" y="457200"/>
                </a:lnTo>
                <a:cubicBezTo>
                  <a:pt x="3" y="204696"/>
                  <a:pt x="655672" y="1"/>
                  <a:pt x="1464480" y="2"/>
                </a:cubicBezTo>
                <a:cubicBezTo>
                  <a:pt x="1464480" y="2"/>
                  <a:pt x="1464480" y="2"/>
                  <a:pt x="1464480" y="2"/>
                </a:cubicBezTo>
                <a:cubicBezTo>
                  <a:pt x="2273290" y="2"/>
                  <a:pt x="2928960" y="204697"/>
                  <a:pt x="2928960" y="457202"/>
                </a:cubicBezTo>
                <a:cubicBezTo>
                  <a:pt x="2928960" y="457202"/>
                  <a:pt x="2928959" y="457203"/>
                  <a:pt x="2928959" y="457204"/>
                </a:cubicBezTo>
                <a:lnTo>
                  <a:pt x="2928960" y="457205"/>
                </a:lnTo>
                <a:cubicBezTo>
                  <a:pt x="2928960" y="709709"/>
                  <a:pt x="2273289" y="914404"/>
                  <a:pt x="1464480" y="914405"/>
                </a:cubicBezTo>
                <a:cubicBezTo>
                  <a:pt x="655670" y="914405"/>
                  <a:pt x="0" y="709709"/>
                  <a:pt x="0" y="457205"/>
                </a:cubicBezTo>
                <a:cubicBezTo>
                  <a:pt x="-1" y="457204"/>
                  <a:pt x="0" y="457203"/>
                  <a:pt x="0" y="457203"/>
                </a:cubicBezTo>
                <a:close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Всего расходы – 898,2 млн.рублей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072188" y="5214938"/>
            <a:ext cx="71437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642938" y="785813"/>
            <a:ext cx="8154987" cy="5572125"/>
            <a:chOff x="635011" y="1373633"/>
            <a:chExt cx="6161179" cy="4984325"/>
          </a:xfrm>
        </p:grpSpPr>
        <p:sp useBgFill="1">
          <p:nvSpPr>
            <p:cNvPr id="2" name="Дуга 1"/>
            <p:cNvSpPr/>
            <p:nvPr/>
          </p:nvSpPr>
          <p:spPr>
            <a:xfrm>
              <a:off x="1530329" y="1600187"/>
              <a:ext cx="5143535" cy="4071966"/>
            </a:xfrm>
            <a:prstGeom prst="arc">
              <a:avLst>
                <a:gd name="adj1" fmla="val 14383514"/>
                <a:gd name="adj2" fmla="val 10905450"/>
              </a:avLst>
            </a:prstGeom>
            <a:ln w="34925">
              <a:solidFill>
                <a:srgbClr val="926255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857224" y="1449146"/>
              <a:ext cx="2714644" cy="2265628"/>
            </a:xfrm>
            <a:prstGeom prst="ellipse">
              <a:avLst/>
            </a:prstGeom>
            <a:solidFill>
              <a:srgbClr val="A7D872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3970392" y="1373633"/>
              <a:ext cx="2608327" cy="1888018"/>
            </a:xfrm>
            <a:prstGeom prst="ellipse">
              <a:avLst/>
            </a:prstGeom>
            <a:solidFill>
              <a:srgbClr val="A994E4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5438868" y="3865796"/>
              <a:ext cx="1357322" cy="1285884"/>
            </a:xfrm>
            <a:prstGeom prst="ellipse">
              <a:avLst/>
            </a:prstGeom>
            <a:solidFill>
              <a:srgbClr val="EDB176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7,4%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19346" y="3789113"/>
              <a:ext cx="1749886" cy="11346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туризма и молодёжной политики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казенное учреждение и 3 бюджетных учреждения)</a:t>
              </a:r>
              <a:endParaRPr lang="ru-RU" sz="1200" dirty="0">
                <a:solidFill>
                  <a:srgbClr val="FFFFFF"/>
                </a:solidFill>
                <a:latin typeface="Franklin Gothic Book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48251" y="5609599"/>
              <a:ext cx="1153797" cy="6404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Финансовое  управление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учреждение)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14862" y="5930527"/>
              <a:ext cx="1141803" cy="427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40067" y="5236511"/>
              <a:ext cx="485782" cy="436131"/>
            </a:xfrm>
            <a:prstGeom prst="ellipse">
              <a:avLst/>
            </a:prstGeom>
            <a:solidFill>
              <a:srgbClr val="C4D054">
                <a:alpha val="85000"/>
              </a:srgbClr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606575" y="4429131"/>
              <a:ext cx="485781" cy="433552"/>
            </a:xfrm>
            <a:prstGeom prst="ellipse">
              <a:avLst/>
            </a:prstGeom>
            <a:solidFill>
              <a:srgbClr val="F3CD60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29134" y="5572678"/>
              <a:ext cx="1283329" cy="7085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Дума городского округа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0,5%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учреждение)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35011" y="4987623"/>
              <a:ext cx="1384077" cy="623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Счётная палата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0,4% </a:t>
              </a:r>
              <a:r>
                <a:rPr lang="ru-RU" sz="1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(1 учреждение)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4475162" y="5225155"/>
              <a:ext cx="785818" cy="714380"/>
            </a:xfrm>
            <a:prstGeom prst="ellipse">
              <a:avLst/>
            </a:prstGeom>
            <a:solidFill>
              <a:srgbClr val="E79645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715000" y="5357813"/>
            <a:ext cx="857250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1,3%</a:t>
            </a:r>
          </a:p>
        </p:txBody>
      </p:sp>
      <p:pic>
        <p:nvPicPr>
          <p:cNvPr id="20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2" cstate="print">
            <a:lum bright="15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3" name="Прямоугольник 22"/>
          <p:cNvSpPr/>
          <p:nvPr/>
        </p:nvSpPr>
        <p:spPr>
          <a:xfrm>
            <a:off x="2071688" y="5572125"/>
            <a:ext cx="785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43500" y="1143000"/>
            <a:ext cx="3214688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(8 казенных учреждений, 7 автономных и 3 бюджетных учреждения)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44,2%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000125" y="1143000"/>
            <a:ext cx="34290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 Верхотурский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(13казенных учреждений и 1 бюджетное учреждений)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46,2%</a:t>
            </a:r>
          </a:p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8617" name="Прямоугольник 34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бюджета на 2020 год в разрезе 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главных распорядителей бюджетных средств 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769</Words>
  <Application>Microsoft Office PowerPoint</Application>
  <PresentationFormat>Экран (4:3)</PresentationFormat>
  <Paragraphs>309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 Microsoft Office Excel</vt:lpstr>
      <vt:lpstr>Слайд 1</vt:lpstr>
      <vt:lpstr>Сведения бюджета ГО Верхотурский на 2020 год и плановый период 2021 и 2022 годов  в сравнении с другими муниципальными образованиями Доходы бюджетов сопоставимых муниципальных образований, в млн.руб.</vt:lpstr>
      <vt:lpstr> Расходы бюджетов сопоставимых муниципальных образований, в млн.руб.</vt:lpstr>
      <vt:lpstr>Доходы бюджета ГО Верхотурский, в млн.руб.</vt:lpstr>
      <vt:lpstr>Структура налоговых и неналоговых доходов бюджета ГО Верхотурский на 2020 год, в млн.рублей </vt:lpstr>
      <vt:lpstr>  Структура безвозмездных поступлений бюджета  ГО Верхотурский на 2020 год  </vt:lpstr>
      <vt:lpstr>Расходы бюджета  городского округа Верхотурский, тыс.рублей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3</cp:revision>
  <dcterms:created xsi:type="dcterms:W3CDTF">2019-08-22T04:59:21Z</dcterms:created>
  <dcterms:modified xsi:type="dcterms:W3CDTF">2020-08-13T11:39:39Z</dcterms:modified>
</cp:coreProperties>
</file>