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81" r:id="rId2"/>
    <p:sldId id="285" r:id="rId3"/>
    <p:sldId id="270" r:id="rId4"/>
    <p:sldId id="271" r:id="rId5"/>
    <p:sldId id="272" r:id="rId6"/>
    <p:sldId id="303" r:id="rId7"/>
    <p:sldId id="293" r:id="rId8"/>
    <p:sldId id="299" r:id="rId9"/>
    <p:sldId id="301" r:id="rId10"/>
    <p:sldId id="273" r:id="rId11"/>
    <p:sldId id="274" r:id="rId12"/>
    <p:sldId id="268" r:id="rId13"/>
    <p:sldId id="307" r:id="rId14"/>
    <p:sldId id="275" r:id="rId15"/>
    <p:sldId id="294" r:id="rId16"/>
    <p:sldId id="295" r:id="rId17"/>
    <p:sldId id="300" r:id="rId18"/>
    <p:sldId id="297" r:id="rId19"/>
    <p:sldId id="298" r:id="rId20"/>
    <p:sldId id="289" r:id="rId21"/>
    <p:sldId id="302" r:id="rId22"/>
    <p:sldId id="279" r:id="rId23"/>
  </p:sldIdLst>
  <p:sldSz cx="12192000" cy="6858000"/>
  <p:notesSz cx="6645275" cy="9775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F0AA57-CC77-447F-8933-68B8440CF2B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15A998E-DCB5-4A2D-BB88-B6039514288D}">
      <dgm:prSet phldrT="[Текст]" custT="1"/>
      <dgm:spPr/>
      <dgm:t>
        <a:bodyPr/>
        <a:lstStyle/>
        <a:p>
          <a:r>
            <a:rPr lang="ru-RU" sz="1800" dirty="0" smtClean="0"/>
            <a:t>Фонд </a:t>
          </a:r>
          <a:r>
            <a:rPr lang="ru-RU" sz="1800" b="1" dirty="0" smtClean="0"/>
            <a:t>проверяет работодателя и данные граждан </a:t>
          </a:r>
          <a:r>
            <a:rPr lang="ru-RU" sz="1800" dirty="0" smtClean="0"/>
            <a:t>для расчета размера </a:t>
          </a:r>
          <a:r>
            <a:rPr lang="ru-RU" sz="1800" b="1" dirty="0" smtClean="0"/>
            <a:t>субсидий по истечении 1, 3, 6 месяцев с даты трудоустройства </a:t>
          </a:r>
        </a:p>
        <a:p>
          <a:r>
            <a:rPr lang="ru-RU" sz="1800" b="1" dirty="0" smtClean="0"/>
            <a:t>(при предоставлении каждого транша)</a:t>
          </a:r>
          <a:endParaRPr lang="ru-RU" sz="1800" b="1" dirty="0"/>
        </a:p>
      </dgm:t>
    </dgm:pt>
    <dgm:pt modelId="{7139DE4A-BDE4-465A-B170-7CD436200BAC}" type="parTrans" cxnId="{8FAE3E55-19FA-41BE-91F6-BA0417ED5F07}">
      <dgm:prSet/>
      <dgm:spPr/>
      <dgm:t>
        <a:bodyPr/>
        <a:lstStyle/>
        <a:p>
          <a:endParaRPr lang="ru-RU"/>
        </a:p>
      </dgm:t>
    </dgm:pt>
    <dgm:pt modelId="{DFADD1F2-7CB1-48CB-9866-2EA15E2B0FB5}" type="sibTrans" cxnId="{8FAE3E55-19FA-41BE-91F6-BA0417ED5F07}">
      <dgm:prSet/>
      <dgm:spPr/>
      <dgm:t>
        <a:bodyPr/>
        <a:lstStyle/>
        <a:p>
          <a:endParaRPr lang="ru-RU"/>
        </a:p>
      </dgm:t>
    </dgm:pt>
    <dgm:pt modelId="{B9AFE645-C55F-46DE-AA86-FDBACA13CEC4}">
      <dgm:prSet phldrT="[Текст]" custT="1"/>
      <dgm:spPr/>
      <dgm:t>
        <a:bodyPr/>
        <a:lstStyle/>
        <a:p>
          <a:r>
            <a:rPr lang="ru-RU" sz="1800" dirty="0" smtClean="0"/>
            <a:t>Проверка данных заявления Фонд проводится в том числе с использованием каналов межведомственного взаимодействия</a:t>
          </a:r>
        </a:p>
        <a:p>
          <a:r>
            <a:rPr lang="ru-RU" sz="1800" dirty="0" smtClean="0"/>
            <a:t> (идентификация трудоустроенных безработных граждан с ПФР на предмет сохранения с ними трудовых отношений)</a:t>
          </a:r>
          <a:endParaRPr lang="ru-RU" sz="1800" dirty="0"/>
        </a:p>
      </dgm:t>
    </dgm:pt>
    <dgm:pt modelId="{6E3C74AF-E32D-4389-8C3C-A6134AD143D2}" type="parTrans" cxnId="{321213C0-ECE4-474B-BF94-2BD1E6C1664C}">
      <dgm:prSet/>
      <dgm:spPr/>
      <dgm:t>
        <a:bodyPr/>
        <a:lstStyle/>
        <a:p>
          <a:endParaRPr lang="ru-RU"/>
        </a:p>
      </dgm:t>
    </dgm:pt>
    <dgm:pt modelId="{182C3530-3747-4C29-AC5B-E5A083140656}" type="sibTrans" cxnId="{321213C0-ECE4-474B-BF94-2BD1E6C1664C}">
      <dgm:prSet/>
      <dgm:spPr/>
      <dgm:t>
        <a:bodyPr/>
        <a:lstStyle/>
        <a:p>
          <a:endParaRPr lang="ru-RU"/>
        </a:p>
      </dgm:t>
    </dgm:pt>
    <dgm:pt modelId="{AE11C2F3-A2B5-42FF-8BA8-FB116BD4478D}">
      <dgm:prSet phldrT="[Текст]" custT="1"/>
      <dgm:spPr/>
      <dgm:t>
        <a:bodyPr/>
        <a:lstStyle/>
        <a:p>
          <a:r>
            <a:rPr lang="ru-RU" sz="1800" dirty="0" smtClean="0"/>
            <a:t>Осуществляется фондом </a:t>
          </a:r>
          <a:r>
            <a: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в течение 10 рабочих дней со дня направления заявления работодателя о включении его в реестр для получения субсидии</a:t>
          </a:r>
          <a:r>
            <a:rPr lang="ru-RU" sz="1800" dirty="0" smtClean="0"/>
            <a:t> </a:t>
          </a:r>
        </a:p>
        <a:p>
          <a:r>
            <a:rPr lang="ru-RU" sz="1800" dirty="0" smtClean="0"/>
            <a:t>(для предоставления </a:t>
          </a:r>
          <a:r>
            <a:rPr lang="ru-RU" sz="1800" b="1" dirty="0" smtClean="0"/>
            <a:t>субсидии по 2 и 3 траншу заявление не требуется (направляется в фонд 1 раз), начисляются автоматически</a:t>
          </a:r>
          <a:r>
            <a:rPr lang="ru-RU" sz="1800" dirty="0" smtClean="0"/>
            <a:t>)</a:t>
          </a:r>
          <a:endParaRPr lang="ru-RU" sz="1800" dirty="0"/>
        </a:p>
      </dgm:t>
    </dgm:pt>
    <dgm:pt modelId="{7BFC5D19-7E08-467F-8865-ADE17E857AAF}" type="sibTrans" cxnId="{2A747D4B-349F-43D2-93FF-1BA072E0A886}">
      <dgm:prSet/>
      <dgm:spPr/>
      <dgm:t>
        <a:bodyPr/>
        <a:lstStyle/>
        <a:p>
          <a:endParaRPr lang="ru-RU"/>
        </a:p>
      </dgm:t>
    </dgm:pt>
    <dgm:pt modelId="{28DD6813-F20F-43EA-85A5-F275BD5D8327}" type="parTrans" cxnId="{2A747D4B-349F-43D2-93FF-1BA072E0A886}">
      <dgm:prSet/>
      <dgm:spPr/>
      <dgm:t>
        <a:bodyPr/>
        <a:lstStyle/>
        <a:p>
          <a:endParaRPr lang="ru-RU"/>
        </a:p>
      </dgm:t>
    </dgm:pt>
    <dgm:pt modelId="{3E59BF0C-01CD-49FF-95EC-559861C96DE7}" type="pres">
      <dgm:prSet presAssocID="{3BF0AA57-CC77-447F-8933-68B8440CF2BC}" presName="linearFlow" presStyleCnt="0">
        <dgm:presLayoutVars>
          <dgm:resizeHandles val="exact"/>
        </dgm:presLayoutVars>
      </dgm:prSet>
      <dgm:spPr/>
    </dgm:pt>
    <dgm:pt modelId="{368329E4-C570-4451-B605-65FBAFF859FE}" type="pres">
      <dgm:prSet presAssocID="{AE11C2F3-A2B5-42FF-8BA8-FB116BD4478D}" presName="node" presStyleLbl="node1" presStyleIdx="0" presStyleCnt="3" custScaleX="475878" custLinFactNeighborY="-3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4C73D-D219-4FA9-BDC4-1BF364747B89}" type="pres">
      <dgm:prSet presAssocID="{7BFC5D19-7E08-467F-8865-ADE17E857AA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6BE4E1E-308B-4ADA-BD83-F737451C83E0}" type="pres">
      <dgm:prSet presAssocID="{7BFC5D19-7E08-467F-8865-ADE17E857AA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34248BA-6BAF-4626-8A21-86C4E816B5D1}" type="pres">
      <dgm:prSet presAssocID="{115A998E-DCB5-4A2D-BB88-B6039514288D}" presName="node" presStyleLbl="node1" presStyleIdx="1" presStyleCnt="3" custScaleX="472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7AAB0-8BEC-4FA1-BE8B-4B85E611861A}" type="pres">
      <dgm:prSet presAssocID="{DFADD1F2-7CB1-48CB-9866-2EA15E2B0FB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2CF8B1E-DD7A-476A-A029-AA0FA4AF416A}" type="pres">
      <dgm:prSet presAssocID="{DFADD1F2-7CB1-48CB-9866-2EA15E2B0FB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C435384-A8D7-4D65-811B-F3C56AED3138}" type="pres">
      <dgm:prSet presAssocID="{B9AFE645-C55F-46DE-AA86-FDBACA13CEC4}" presName="node" presStyleLbl="node1" presStyleIdx="2" presStyleCnt="3" custScaleX="474099" custLinFactNeighborX="6306" custLinFactNeighborY="1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11E13C-B9D9-48C4-8D01-BDB0CAA3709C}" type="presOf" srcId="{7BFC5D19-7E08-467F-8865-ADE17E857AAF}" destId="{2584C73D-D219-4FA9-BDC4-1BF364747B89}" srcOrd="0" destOrd="0" presId="urn:microsoft.com/office/officeart/2005/8/layout/process2"/>
    <dgm:cxn modelId="{DA1B0EA6-8491-47D8-A36A-6D2311BBF252}" type="presOf" srcId="{B9AFE645-C55F-46DE-AA86-FDBACA13CEC4}" destId="{7C435384-A8D7-4D65-811B-F3C56AED3138}" srcOrd="0" destOrd="0" presId="urn:microsoft.com/office/officeart/2005/8/layout/process2"/>
    <dgm:cxn modelId="{30C0102B-00D3-47A8-9895-5A762917D4C4}" type="presOf" srcId="{115A998E-DCB5-4A2D-BB88-B6039514288D}" destId="{934248BA-6BAF-4626-8A21-86C4E816B5D1}" srcOrd="0" destOrd="0" presId="urn:microsoft.com/office/officeart/2005/8/layout/process2"/>
    <dgm:cxn modelId="{E8CC0820-50FA-486B-868D-8A249D2FA953}" type="presOf" srcId="{3BF0AA57-CC77-447F-8933-68B8440CF2BC}" destId="{3E59BF0C-01CD-49FF-95EC-559861C96DE7}" srcOrd="0" destOrd="0" presId="urn:microsoft.com/office/officeart/2005/8/layout/process2"/>
    <dgm:cxn modelId="{5D6795D4-37CB-4482-AD83-FC627F01D331}" type="presOf" srcId="{7BFC5D19-7E08-467F-8865-ADE17E857AAF}" destId="{96BE4E1E-308B-4ADA-BD83-F737451C83E0}" srcOrd="1" destOrd="0" presId="urn:microsoft.com/office/officeart/2005/8/layout/process2"/>
    <dgm:cxn modelId="{C20FF94B-4BC4-40AF-99C4-174E0F45EF91}" type="presOf" srcId="{DFADD1F2-7CB1-48CB-9866-2EA15E2B0FB5}" destId="{80A7AAB0-8BEC-4FA1-BE8B-4B85E611861A}" srcOrd="0" destOrd="0" presId="urn:microsoft.com/office/officeart/2005/8/layout/process2"/>
    <dgm:cxn modelId="{8FAE3E55-19FA-41BE-91F6-BA0417ED5F07}" srcId="{3BF0AA57-CC77-447F-8933-68B8440CF2BC}" destId="{115A998E-DCB5-4A2D-BB88-B6039514288D}" srcOrd="1" destOrd="0" parTransId="{7139DE4A-BDE4-465A-B170-7CD436200BAC}" sibTransId="{DFADD1F2-7CB1-48CB-9866-2EA15E2B0FB5}"/>
    <dgm:cxn modelId="{BE1E78D0-E86F-4E7E-A00C-9E73064C92F0}" type="presOf" srcId="{AE11C2F3-A2B5-42FF-8BA8-FB116BD4478D}" destId="{368329E4-C570-4451-B605-65FBAFF859FE}" srcOrd="0" destOrd="0" presId="urn:microsoft.com/office/officeart/2005/8/layout/process2"/>
    <dgm:cxn modelId="{0843E371-B57E-4C80-83C9-893A2DA5BAF8}" type="presOf" srcId="{DFADD1F2-7CB1-48CB-9866-2EA15E2B0FB5}" destId="{62CF8B1E-DD7A-476A-A029-AA0FA4AF416A}" srcOrd="1" destOrd="0" presId="urn:microsoft.com/office/officeart/2005/8/layout/process2"/>
    <dgm:cxn modelId="{2A747D4B-349F-43D2-93FF-1BA072E0A886}" srcId="{3BF0AA57-CC77-447F-8933-68B8440CF2BC}" destId="{AE11C2F3-A2B5-42FF-8BA8-FB116BD4478D}" srcOrd="0" destOrd="0" parTransId="{28DD6813-F20F-43EA-85A5-F275BD5D8327}" sibTransId="{7BFC5D19-7E08-467F-8865-ADE17E857AAF}"/>
    <dgm:cxn modelId="{321213C0-ECE4-474B-BF94-2BD1E6C1664C}" srcId="{3BF0AA57-CC77-447F-8933-68B8440CF2BC}" destId="{B9AFE645-C55F-46DE-AA86-FDBACA13CEC4}" srcOrd="2" destOrd="0" parTransId="{6E3C74AF-E32D-4389-8C3C-A6134AD143D2}" sibTransId="{182C3530-3747-4C29-AC5B-E5A083140656}"/>
    <dgm:cxn modelId="{DD67A8F9-0C83-4070-A94E-B482A8B2FAFB}" type="presParOf" srcId="{3E59BF0C-01CD-49FF-95EC-559861C96DE7}" destId="{368329E4-C570-4451-B605-65FBAFF859FE}" srcOrd="0" destOrd="0" presId="urn:microsoft.com/office/officeart/2005/8/layout/process2"/>
    <dgm:cxn modelId="{9A89AA16-6DF4-4B56-B046-4FD4E02B7805}" type="presParOf" srcId="{3E59BF0C-01CD-49FF-95EC-559861C96DE7}" destId="{2584C73D-D219-4FA9-BDC4-1BF364747B89}" srcOrd="1" destOrd="0" presId="urn:microsoft.com/office/officeart/2005/8/layout/process2"/>
    <dgm:cxn modelId="{BB87D8F1-264F-48E8-800D-5C91E7EB77D7}" type="presParOf" srcId="{2584C73D-D219-4FA9-BDC4-1BF364747B89}" destId="{96BE4E1E-308B-4ADA-BD83-F737451C83E0}" srcOrd="0" destOrd="0" presId="urn:microsoft.com/office/officeart/2005/8/layout/process2"/>
    <dgm:cxn modelId="{FDEBED4F-9110-4DA1-9C63-F1BECA81C6E2}" type="presParOf" srcId="{3E59BF0C-01CD-49FF-95EC-559861C96DE7}" destId="{934248BA-6BAF-4626-8A21-86C4E816B5D1}" srcOrd="2" destOrd="0" presId="urn:microsoft.com/office/officeart/2005/8/layout/process2"/>
    <dgm:cxn modelId="{671CEDF1-1D43-4A53-9E51-36FC3F0E54ED}" type="presParOf" srcId="{3E59BF0C-01CD-49FF-95EC-559861C96DE7}" destId="{80A7AAB0-8BEC-4FA1-BE8B-4B85E611861A}" srcOrd="3" destOrd="0" presId="urn:microsoft.com/office/officeart/2005/8/layout/process2"/>
    <dgm:cxn modelId="{EEA6EC42-A03F-4232-B10F-06B57EE03001}" type="presParOf" srcId="{80A7AAB0-8BEC-4FA1-BE8B-4B85E611861A}" destId="{62CF8B1E-DD7A-476A-A029-AA0FA4AF416A}" srcOrd="0" destOrd="0" presId="urn:microsoft.com/office/officeart/2005/8/layout/process2"/>
    <dgm:cxn modelId="{8669DE7A-1848-4604-AA51-E13BDE7A74D3}" type="presParOf" srcId="{3E59BF0C-01CD-49FF-95EC-559861C96DE7}" destId="{7C435384-A8D7-4D65-811B-F3C56AED313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329E4-C570-4451-B605-65FBAFF859FE}">
      <dsp:nvSpPr>
        <dsp:cNvPr id="0" name=""/>
        <dsp:cNvSpPr/>
      </dsp:nvSpPr>
      <dsp:spPr>
        <a:xfrm>
          <a:off x="-39607" y="0"/>
          <a:ext cx="10594814" cy="1086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Осуществляется фондом </a:t>
          </a: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в течение 10 рабочих дней со дня направления заявления работодателя о включении его в реестр для получения субсидии</a:t>
          </a:r>
          <a:r>
            <a:rPr lang="ru-RU" sz="1800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(для предоставления </a:t>
          </a:r>
          <a:r>
            <a:rPr lang="ru-RU" sz="1800" b="1" kern="1200" dirty="0" smtClean="0"/>
            <a:t>субсидии по 2 и 3 траншу заявление не требуется (направляется в фонд 1 раз), начисляются автоматически</a:t>
          </a:r>
          <a:r>
            <a:rPr lang="ru-RU" sz="1800" kern="1200" dirty="0" smtClean="0"/>
            <a:t>)</a:t>
          </a:r>
          <a:endParaRPr lang="ru-RU" sz="1800" kern="1200" dirty="0"/>
        </a:p>
      </dsp:txBody>
      <dsp:txXfrm>
        <a:off x="-7777" y="31830"/>
        <a:ext cx="10531154" cy="1023112"/>
      </dsp:txXfrm>
    </dsp:sp>
    <dsp:sp modelId="{2584C73D-D219-4FA9-BDC4-1BF364747B89}">
      <dsp:nvSpPr>
        <dsp:cNvPr id="0" name=""/>
        <dsp:cNvSpPr/>
      </dsp:nvSpPr>
      <dsp:spPr>
        <a:xfrm rot="5400000">
          <a:off x="5053233" y="1115003"/>
          <a:ext cx="409133" cy="489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-5400000">
        <a:off x="5111085" y="1154960"/>
        <a:ext cx="293429" cy="286393"/>
      </dsp:txXfrm>
    </dsp:sp>
    <dsp:sp modelId="{934248BA-6BAF-4626-8A21-86C4E816B5D1}">
      <dsp:nvSpPr>
        <dsp:cNvPr id="0" name=""/>
        <dsp:cNvSpPr/>
      </dsp:nvSpPr>
      <dsp:spPr>
        <a:xfrm>
          <a:off x="0" y="1632282"/>
          <a:ext cx="10515600" cy="1086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Фонд </a:t>
          </a:r>
          <a:r>
            <a:rPr lang="ru-RU" sz="1800" b="1" kern="1200" dirty="0" smtClean="0"/>
            <a:t>проверяет работодателя и данные граждан </a:t>
          </a:r>
          <a:r>
            <a:rPr lang="ru-RU" sz="1800" kern="1200" dirty="0" smtClean="0"/>
            <a:t>для расчета размера </a:t>
          </a:r>
          <a:r>
            <a:rPr lang="ru-RU" sz="1800" b="1" kern="1200" dirty="0" smtClean="0"/>
            <a:t>субсидий по истечении 1, 3, 6 месяцев с даты трудоустройства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(при предоставлении каждого транша)</a:t>
          </a:r>
          <a:endParaRPr lang="ru-RU" sz="1800" b="1" kern="1200" dirty="0"/>
        </a:p>
      </dsp:txBody>
      <dsp:txXfrm>
        <a:off x="31830" y="1664112"/>
        <a:ext cx="10451940" cy="1023112"/>
      </dsp:txXfrm>
    </dsp:sp>
    <dsp:sp modelId="{80A7AAB0-8BEC-4FA1-BE8B-4B85E611861A}">
      <dsp:nvSpPr>
        <dsp:cNvPr id="0" name=""/>
        <dsp:cNvSpPr/>
      </dsp:nvSpPr>
      <dsp:spPr>
        <a:xfrm rot="5400000">
          <a:off x="5053233" y="2747286"/>
          <a:ext cx="409133" cy="489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-5400000">
        <a:off x="5111085" y="2787243"/>
        <a:ext cx="293429" cy="286393"/>
      </dsp:txXfrm>
    </dsp:sp>
    <dsp:sp modelId="{7C435384-A8D7-4D65-811B-F3C56AED3138}">
      <dsp:nvSpPr>
        <dsp:cNvPr id="0" name=""/>
        <dsp:cNvSpPr/>
      </dsp:nvSpPr>
      <dsp:spPr>
        <a:xfrm>
          <a:off x="-19803" y="3264565"/>
          <a:ext cx="10555207" cy="1086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Проверка данных заявления Фонд проводится в том числе с использованием каналов межведомственного взаимодействия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(идентификация трудоустроенных безработных граждан с ПФР на предмет сохранения с ними трудовых отношений)</a:t>
          </a:r>
          <a:endParaRPr lang="ru-RU" sz="1800" kern="1200" dirty="0"/>
        </a:p>
      </dsp:txBody>
      <dsp:txXfrm>
        <a:off x="12027" y="3296395"/>
        <a:ext cx="10491547" cy="1023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4118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B2343-B261-4F54-B242-E2D068CB10B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528" y="4704616"/>
            <a:ext cx="5316220" cy="38492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4118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0766C-208F-445E-BF40-39DEF4733C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67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6E320-C7D0-451E-9B1E-5D9B61D0896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389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4CFE4-0E00-4F94-853F-8C5C86418539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6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7976-5C98-492F-BCFF-8859AC55C614}" type="datetime1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98B-A4EE-4014-81F9-2D66E23FD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8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6BAB-EBE8-45AE-BDC3-F6B014762DD8}" type="datetime1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98B-A4EE-4014-81F9-2D66E23FD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7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0676-FAA4-45FC-AE0F-8F6A0219A4A1}" type="datetime1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98B-A4EE-4014-81F9-2D66E23FD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29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2616-E086-4450-9D20-12ADE77BD55D}" type="datetime1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98B-A4EE-4014-81F9-2D66E23FD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19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A508-3A81-41C0-9542-BFA8612162C3}" type="datetime1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98B-A4EE-4014-81F9-2D66E23FD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31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4B79-B60A-4F6B-85DB-3389E86EB9CE}" type="datetime1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98B-A4EE-4014-81F9-2D66E23FD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37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9B6B-E405-4252-9C00-4EFDBF316214}" type="datetime1">
              <a:rPr lang="ru-RU" smtClean="0"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98B-A4EE-4014-81F9-2D66E23FD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68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3876-C2DF-4361-B5F3-E914AC8E2EC4}" type="datetime1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98B-A4EE-4014-81F9-2D66E23FD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15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21B4-33EA-4DBA-8896-F9A67C242B7F}" type="datetime1">
              <a:rPr lang="ru-RU" smtClean="0"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98B-A4EE-4014-81F9-2D66E23FD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23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A40F-691B-427C-8654-D0B6103ECFAE}" type="datetime1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98B-A4EE-4014-81F9-2D66E23FD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1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308B-6D9A-4D5B-BF63-3F1F261EB8DF}" type="datetime1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F98B-A4EE-4014-81F9-2D66E23FD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7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0C63-77A9-4BD7-86ED-882FC98112CC}" type="datetime1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5F98B-A4EE-4014-81F9-2D66E23FD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28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lk.fss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ГУ - Свердловское РО Фонда социального страхования Российской Федерации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Господдержка работодателей за трудоустройство граждан </a:t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постановление Правительства Российской Федерации от 13.03.2021 № 362 «О государственной поддержке в 2022 году юридических лиц, включая некоммерческие организации, и индивидуальных предпринимателей в целях стимулирования занятости отдельных категорий граждан»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Г. Екатеринбург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14300" y="444667"/>
            <a:ext cx="12077700" cy="69217"/>
            <a:chOff x="-2" y="284"/>
            <a:chExt cx="5762" cy="33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650" y="288"/>
              <a:ext cx="5110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650" y="316"/>
              <a:ext cx="5110" cy="1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</p:grpSp>
      <p:pic>
        <p:nvPicPr>
          <p:cNvPr id="9" name="Picture 11" descr="D:\MyDOC\Logo 20101222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46" y="27243"/>
            <a:ext cx="8826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48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B15D7AE-53F2-F340-8CF3-1D8704BACECC}"/>
              </a:ext>
            </a:extLst>
          </p:cNvPr>
          <p:cNvSpPr/>
          <p:nvPr/>
        </p:nvSpPr>
        <p:spPr>
          <a:xfrm>
            <a:off x="5573028" y="682031"/>
            <a:ext cx="1054152" cy="36000"/>
          </a:xfrm>
          <a:prstGeom prst="rect">
            <a:avLst/>
          </a:prstGeom>
          <a:solidFill>
            <a:srgbClr val="FF4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Прямоугольник 5"/>
          <p:cNvSpPr/>
          <p:nvPr/>
        </p:nvSpPr>
        <p:spPr>
          <a:xfrm>
            <a:off x="904026" y="897374"/>
            <a:ext cx="5079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A398F"/>
                </a:solidFill>
              </a:rPr>
              <a:t>1. Главная страница </a:t>
            </a:r>
            <a:r>
              <a:rPr lang="en-US" dirty="0" smtClean="0">
                <a:solidFill>
                  <a:srgbClr val="2A398F"/>
                </a:solidFill>
              </a:rPr>
              <a:t>https</a:t>
            </a:r>
            <a:r>
              <a:rPr lang="en-US" dirty="0">
                <a:solidFill>
                  <a:srgbClr val="2A398F"/>
                </a:solidFill>
              </a:rPr>
              <a:t>://trudvsem.ru/employer</a:t>
            </a:r>
            <a:endParaRPr lang="ru-RU" dirty="0">
              <a:solidFill>
                <a:srgbClr val="2A398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26" y="1314495"/>
            <a:ext cx="5400000" cy="172563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9"/>
          <a:stretch/>
        </p:blipFill>
        <p:spPr bwMode="auto">
          <a:xfrm>
            <a:off x="7257966" y="1314495"/>
            <a:ext cx="4200403" cy="1728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21630" y="3574312"/>
            <a:ext cx="4643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A398F"/>
                </a:solidFill>
              </a:rPr>
              <a:t>3. Форма заявления на подбор работников</a:t>
            </a:r>
            <a:endParaRPr lang="ru-RU" dirty="0">
              <a:solidFill>
                <a:srgbClr val="2A398F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384" y="4009681"/>
            <a:ext cx="7667625" cy="27051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396266" y="901457"/>
            <a:ext cx="4075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A398F"/>
                </a:solidFill>
              </a:rPr>
              <a:t>2</a:t>
            </a:r>
            <a:r>
              <a:rPr lang="ru-RU" b="1" dirty="0" smtClean="0">
                <a:solidFill>
                  <a:srgbClr val="2A398F"/>
                </a:solidFill>
              </a:rPr>
              <a:t>. Информационная страница портала</a:t>
            </a:r>
            <a:endParaRPr lang="ru-RU" dirty="0">
              <a:solidFill>
                <a:srgbClr val="2A398F"/>
              </a:solidFill>
            </a:endParaRPr>
          </a:p>
        </p:txBody>
      </p:sp>
      <p:cxnSp>
        <p:nvCxnSpPr>
          <p:cNvPr id="28" name="Скругленная соединительная линия 27"/>
          <p:cNvCxnSpPr/>
          <p:nvPr/>
        </p:nvCxnSpPr>
        <p:spPr>
          <a:xfrm>
            <a:off x="5712780" y="2582931"/>
            <a:ext cx="914400" cy="914400"/>
          </a:xfrm>
          <a:prstGeom prst="curvedConnector3">
            <a:avLst>
              <a:gd name="adj1" fmla="val 210000"/>
            </a:avLst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E:\ролик 01\до\часть 1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78" y="3943644"/>
            <a:ext cx="2231654" cy="65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68033" y="78584"/>
            <a:ext cx="4665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Функциональность для работодателей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114300" y="444667"/>
            <a:ext cx="12077700" cy="69217"/>
            <a:chOff x="-2" y="284"/>
            <a:chExt cx="5762" cy="33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650" y="288"/>
              <a:ext cx="5110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650" y="316"/>
              <a:ext cx="5110" cy="1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</p:grpSp>
      <p:pic>
        <p:nvPicPr>
          <p:cNvPr id="19" name="Picture 11" descr="D:\MyDOC\Logo 20101222.bmp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46" y="62077"/>
            <a:ext cx="8826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B15D7AE-53F2-F340-8CF3-1D8704BACECC}"/>
              </a:ext>
            </a:extLst>
          </p:cNvPr>
          <p:cNvSpPr/>
          <p:nvPr/>
        </p:nvSpPr>
        <p:spPr>
          <a:xfrm>
            <a:off x="5573028" y="682031"/>
            <a:ext cx="1054152" cy="36000"/>
          </a:xfrm>
          <a:prstGeom prst="rect">
            <a:avLst/>
          </a:prstGeom>
          <a:solidFill>
            <a:srgbClr val="FF4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1" y="819141"/>
            <a:ext cx="5760000" cy="294980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091" y="653796"/>
            <a:ext cx="5760000" cy="30064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72"/>
          <a:stretch/>
        </p:blipFill>
        <p:spPr bwMode="auto">
          <a:xfrm>
            <a:off x="3241732" y="3690942"/>
            <a:ext cx="5760000" cy="316705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68033" y="78584"/>
            <a:ext cx="4009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на Работа В России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14300" y="444667"/>
            <a:ext cx="12077700" cy="69217"/>
            <a:chOff x="-2" y="284"/>
            <a:chExt cx="5762" cy="33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650" y="288"/>
              <a:ext cx="5110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650" y="316"/>
              <a:ext cx="5110" cy="1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</p:grpSp>
      <p:pic>
        <p:nvPicPr>
          <p:cNvPr id="13" name="Picture 11" descr="D:\MyDOC\Logo 20101222.bm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46" y="62077"/>
            <a:ext cx="8826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E:\ролик 01\до\часть 1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9" y="4197475"/>
            <a:ext cx="2231654" cy="65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84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724650" y="1735221"/>
            <a:ext cx="220840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Региональные отделения Фонда</a:t>
            </a:r>
          </a:p>
          <a:p>
            <a:pPr algn="ctr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61884" y="3475002"/>
            <a:ext cx="69364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по истечении 1-го мес. в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течение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раб. дней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дня направления заявления, по истечении 3-го и 6-го мес. по истечении соответственно 102 и 192 дня со дня трудоустройства после проверки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идентификации в ФНС и ПФР 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11" descr="D:\MyDOC\Logo 20101222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4005" y="2102497"/>
            <a:ext cx="447482" cy="35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Соединительная линия уступом 29"/>
          <p:cNvCxnSpPr>
            <a:stCxn id="21" idx="2"/>
          </p:cNvCxnSpPr>
          <p:nvPr/>
        </p:nvCxnSpPr>
        <p:spPr>
          <a:xfrm rot="16200000" flipH="1">
            <a:off x="8405856" y="1989213"/>
            <a:ext cx="1676934" cy="2830943"/>
          </a:xfrm>
          <a:prstGeom prst="bentConnector2">
            <a:avLst/>
          </a:prstGeom>
          <a:ln w="4445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/>
          <p:nvPr/>
        </p:nvCxnSpPr>
        <p:spPr>
          <a:xfrm rot="16200000" flipH="1">
            <a:off x="6447958" y="3942636"/>
            <a:ext cx="2755093" cy="6694"/>
          </a:xfrm>
          <a:prstGeom prst="bentConnector3">
            <a:avLst>
              <a:gd name="adj1" fmla="val 50000"/>
            </a:avLst>
          </a:prstGeom>
          <a:ln w="4445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ая прямоугольная выноска 31"/>
          <p:cNvSpPr/>
          <p:nvPr/>
        </p:nvSpPr>
        <p:spPr>
          <a:xfrm>
            <a:off x="9244323" y="3345800"/>
            <a:ext cx="1017484" cy="717982"/>
          </a:xfrm>
          <a:prstGeom prst="wedgeRoundRectCallout">
            <a:avLst>
              <a:gd name="adj1" fmla="val 91370"/>
              <a:gd name="adj2" fmla="val -316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ФСС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Личный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кабинет</a:t>
            </a:r>
          </a:p>
          <a:p>
            <a:pPr algn="ct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Страхователя</a:t>
            </a:r>
            <a:endParaRPr lang="ru-RU" dirty="0"/>
          </a:p>
        </p:txBody>
      </p:sp>
      <p:pic>
        <p:nvPicPr>
          <p:cNvPr id="33" name="Picture 11" descr="D:\MyDOC\Logo 20101222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122" y="2139070"/>
            <a:ext cx="468629" cy="35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Прямая со стрелкой 33"/>
          <p:cNvCxnSpPr/>
          <p:nvPr/>
        </p:nvCxnSpPr>
        <p:spPr>
          <a:xfrm flipH="1">
            <a:off x="2456112" y="5739360"/>
            <a:ext cx="1644572" cy="0"/>
          </a:xfrm>
          <a:prstGeom prst="straightConnector1">
            <a:avLst/>
          </a:prstGeom>
          <a:ln w="4445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2746326" y="5138864"/>
            <a:ext cx="1250012" cy="39373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расчетный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счет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026754" y="1636122"/>
            <a:ext cx="32195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Направляет заявление и сведения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каждому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нанятому гражданину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14405" y="2707665"/>
            <a:ext cx="1695890" cy="2769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Ошибки в реестрах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3193044" y="2284672"/>
            <a:ext cx="3174901" cy="2561"/>
          </a:xfrm>
          <a:prstGeom prst="straightConnector1">
            <a:avLst/>
          </a:prstGeom>
          <a:ln w="4445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>
            <a:stCxn id="21" idx="2"/>
          </p:cNvCxnSpPr>
          <p:nvPr/>
        </p:nvCxnSpPr>
        <p:spPr>
          <a:xfrm rot="5400000">
            <a:off x="4429136" y="-207308"/>
            <a:ext cx="626191" cy="6173243"/>
          </a:xfrm>
          <a:prstGeom prst="bentConnector2">
            <a:avLst/>
          </a:prstGeom>
          <a:ln w="4445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42368" y="1474814"/>
            <a:ext cx="2623545" cy="132343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Работодатели</a:t>
            </a:r>
          </a:p>
          <a:p>
            <a:pPr algn="ctr"/>
            <a:endParaRPr lang="ru-RU" sz="2000" b="1" dirty="0" smtClean="0">
              <a:solidFill>
                <a:prstClr val="black"/>
              </a:solidFill>
            </a:endParaRPr>
          </a:p>
          <a:p>
            <a:pPr algn="ctr"/>
            <a:endParaRPr lang="ru-RU" sz="2000" b="1" dirty="0">
              <a:solidFill>
                <a:prstClr val="black"/>
              </a:solidFill>
            </a:endParaRPr>
          </a:p>
          <a:p>
            <a:pPr algn="ctr"/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52" name="Picture 10" descr="D:\Users\DKukushkin\Downloads\1457020428_icons-10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9" y="1811455"/>
            <a:ext cx="1042701" cy="89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D:\Users\DKukushkin\Downloads\1457020428_icons-10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27" y="5373522"/>
            <a:ext cx="1042701" cy="89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183" y="3704791"/>
            <a:ext cx="1271666" cy="92886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163" y="2474978"/>
            <a:ext cx="533876" cy="542452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8550436" y="4320081"/>
            <a:ext cx="1666712" cy="39373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Информирование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21" y="5479382"/>
            <a:ext cx="729276" cy="771804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721139" y="5138864"/>
            <a:ext cx="1456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ЮЛ/НКО/ИП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813" y="2066462"/>
            <a:ext cx="1271666" cy="92886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0" name="Скругленная прямоугольная выноска 39"/>
          <p:cNvSpPr/>
          <p:nvPr/>
        </p:nvSpPr>
        <p:spPr>
          <a:xfrm>
            <a:off x="301229" y="2845981"/>
            <a:ext cx="1017484" cy="717982"/>
          </a:xfrm>
          <a:prstGeom prst="wedgeRoundRectCallout">
            <a:avLst>
              <a:gd name="adj1" fmla="val 107137"/>
              <a:gd name="adj2" fmla="val -7577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ФСС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Личный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кабинет</a:t>
            </a:r>
          </a:p>
          <a:p>
            <a:pPr algn="ct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Страхователя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32031" y="5514427"/>
            <a:ext cx="7019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= (МРОТ*</a:t>
            </a:r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страховые взносы) *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трудоустроенных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</a:t>
            </a:r>
            <a:endParaRPr lang="ru-RU" dirty="0"/>
          </a:p>
        </p:txBody>
      </p:sp>
      <p:grpSp>
        <p:nvGrpSpPr>
          <p:cNvPr id="35" name="Group 4"/>
          <p:cNvGrpSpPr>
            <a:grpSpLocks/>
          </p:cNvGrpSpPr>
          <p:nvPr/>
        </p:nvGrpSpPr>
        <p:grpSpPr bwMode="auto">
          <a:xfrm>
            <a:off x="136358" y="556572"/>
            <a:ext cx="12055642" cy="87185"/>
            <a:chOff x="-2" y="284"/>
            <a:chExt cx="5762" cy="45"/>
          </a:xfrm>
        </p:grpSpPr>
        <p:sp>
          <p:nvSpPr>
            <p:cNvPr id="39" name="Line 6"/>
            <p:cNvSpPr>
              <a:spLocks noChangeShapeType="1"/>
            </p:cNvSpPr>
            <p:nvPr/>
          </p:nvSpPr>
          <p:spPr bwMode="auto">
            <a:xfrm>
              <a:off x="720" y="288"/>
              <a:ext cx="5040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 flipV="1">
              <a:off x="720" y="317"/>
              <a:ext cx="5040" cy="12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6" name="Picture 11" descr="D:\MyDOC\Logo 20101222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981" y="243356"/>
            <a:ext cx="8826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1753461" y="105455"/>
            <a:ext cx="6425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взаимодействие на уровне субъекта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64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014" y="25872"/>
            <a:ext cx="9910749" cy="52225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Формирование заявления работодателем через ЛК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Страхователя Сценарий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показа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F602-C78E-4AA9-86DA-4F289CDA5A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5260" y="1573056"/>
            <a:ext cx="43672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Войти в ЛК Страхователя под учетной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записью к Порталу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3776" r="3720" b="9328"/>
          <a:stretch/>
        </p:blipFill>
        <p:spPr>
          <a:xfrm>
            <a:off x="6036461" y="1780495"/>
            <a:ext cx="4681192" cy="4305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11" descr="D:\MyDOC\Logo 20101222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46" y="62077"/>
            <a:ext cx="8826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36358" y="556572"/>
            <a:ext cx="12055642" cy="87185"/>
            <a:chOff x="-2" y="284"/>
            <a:chExt cx="5762" cy="45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720" y="288"/>
              <a:ext cx="5040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720" y="317"/>
              <a:ext cx="5040" cy="12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52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" y="796400"/>
            <a:ext cx="5314491" cy="596560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90" y="593558"/>
            <a:ext cx="6747763" cy="403977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Прямая со стрелкой 10"/>
          <p:cNvCxnSpPr>
            <a:stCxn id="14" idx="1"/>
          </p:cNvCxnSpPr>
          <p:nvPr/>
        </p:nvCxnSpPr>
        <p:spPr>
          <a:xfrm flipH="1">
            <a:off x="2542675" y="5533383"/>
            <a:ext cx="4314675" cy="85137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4" idx="1"/>
          </p:cNvCxnSpPr>
          <p:nvPr/>
        </p:nvCxnSpPr>
        <p:spPr>
          <a:xfrm flipH="1" flipV="1">
            <a:off x="5317959" y="2911643"/>
            <a:ext cx="1539391" cy="262174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7350" y="5117884"/>
            <a:ext cx="379114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Работодатель направляет заявление и сведения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каждому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нанятому безработному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гражданину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68033" y="78584"/>
            <a:ext cx="7323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Страхователя на сайте ФСС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https://lk.fss.ru/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114300" y="444667"/>
            <a:ext cx="12077700" cy="69217"/>
            <a:chOff x="-2" y="284"/>
            <a:chExt cx="5762" cy="33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650" y="288"/>
              <a:ext cx="5110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650" y="316"/>
              <a:ext cx="5110" cy="1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</p:grpSp>
      <p:pic>
        <p:nvPicPr>
          <p:cNvPr id="17" name="Picture 11" descr="D:\MyDOC\Logo 20101222.bm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46" y="62077"/>
            <a:ext cx="8826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893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293" y="126127"/>
            <a:ext cx="101721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с сообщением ошибок по проверке заявления отображается в личном кабинете страхователя</a:t>
            </a:r>
          </a:p>
          <a:p>
            <a:pPr algn="ctr"/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9" y="1242940"/>
            <a:ext cx="8935846" cy="20646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31" y="3573016"/>
            <a:ext cx="8901464" cy="30454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1811" y="625943"/>
            <a:ext cx="698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Отображение ошибок в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Препроцессинге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АРМ ввода.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 журнале заявлений нажать на номер заявления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1544" y="3203684"/>
            <a:ext cx="6393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2. В заявлении нажать кнопку «Протокол проверок заявления»</a:t>
            </a:r>
          </a:p>
        </p:txBody>
      </p:sp>
      <p:pic>
        <p:nvPicPr>
          <p:cNvPr id="7" name="Picture 11" descr="D:\MyDOC\Logo 2010122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981" y="243356"/>
            <a:ext cx="8826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136358" y="556572"/>
            <a:ext cx="12055642" cy="87185"/>
            <a:chOff x="-2" y="284"/>
            <a:chExt cx="5762" cy="45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720" y="288"/>
              <a:ext cx="5040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720" y="317"/>
              <a:ext cx="5040" cy="12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309" y="426720"/>
            <a:ext cx="10744199" cy="62701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endParaRPr lang="ru-RU" sz="20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785615"/>
              </p:ext>
            </p:extLst>
          </p:nvPr>
        </p:nvGraphicFramePr>
        <p:xfrm>
          <a:off x="1522876" y="1304881"/>
          <a:ext cx="9839632" cy="8614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9632"/>
              </a:tblGrid>
              <a:tr h="430729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ru-RU" sz="2800" dirty="0" smtClean="0"/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0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случае установления факта выплаты трудоустроенным гражданам за счет Фонда пособий по временной нетрудоспособности, периоды которой совпали полностью или частично с периодами предоставления субсидии, денежные средства в размере, равном сумме пособий по временной нетрудоспособности, но не более суммы субсидии, предоставленной Фондом в отношении таких трудоустроенных граждан, подлежат возврату работодателем в бюджет Фонда в полном объеме.</a:t>
                      </a:r>
                      <a:endParaRPr lang="ru-RU" sz="20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3072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ru-RU" sz="20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5" name="Picture 11" descr="D:\MyDOC\Logo 2010122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981" y="243356"/>
            <a:ext cx="8826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36358" y="556572"/>
            <a:ext cx="12055642" cy="87185"/>
            <a:chOff x="-2" y="284"/>
            <a:chExt cx="5762" cy="45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720" y="288"/>
              <a:ext cx="5040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720" y="317"/>
              <a:ext cx="5040" cy="12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28293" y="126127"/>
            <a:ext cx="101721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субсидии (п.33 Правил)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08227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309" y="426720"/>
            <a:ext cx="10744199" cy="62701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endParaRPr lang="ru-RU" sz="20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099875"/>
              </p:ext>
            </p:extLst>
          </p:nvPr>
        </p:nvGraphicFramePr>
        <p:xfrm>
          <a:off x="838200" y="1088571"/>
          <a:ext cx="10515600" cy="4307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/>
              </a:tblGrid>
              <a:tr h="430729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ru-RU" sz="2800" dirty="0" smtClean="0"/>
                    </a:p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КБК для возврата субсидий, выплаченных Фондом в 2021 году</a:t>
                      </a:r>
                    </a:p>
                    <a:p>
                      <a:pPr algn="just"/>
                      <a:endParaRPr lang="ru-RU" sz="20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39311302997076000130</a:t>
                      </a:r>
                    </a:p>
                    <a:p>
                      <a:pPr algn="just"/>
                      <a:endParaRPr lang="ru-RU" sz="20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КБК для возврата субсидий, выплаченных Фондом в 2022 году  </a:t>
                      </a:r>
                    </a:p>
                    <a:p>
                      <a:pPr algn="just"/>
                      <a:endParaRPr lang="ru-RU" sz="20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39304010740160310631 – для бюджетных, автономных учреждений и иных некоммерческих организаций;</a:t>
                      </a:r>
                    </a:p>
                    <a:p>
                      <a:pPr algn="just"/>
                      <a:endParaRPr lang="ru-RU" sz="2000" b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39304010740160310811 – для остальных юридических лиц индивидуальных предпринимателей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5" name="Picture 11" descr="D:\MyDOC\Logo 2010122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981" y="243356"/>
            <a:ext cx="8826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36358" y="556572"/>
            <a:ext cx="12055642" cy="87185"/>
            <a:chOff x="-2" y="284"/>
            <a:chExt cx="5762" cy="45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720" y="288"/>
              <a:ext cx="5040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720" y="317"/>
              <a:ext cx="5040" cy="12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28293" y="126127"/>
            <a:ext cx="101721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КБК для возврата субсидии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62086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309" y="426720"/>
            <a:ext cx="10744199" cy="62701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endParaRPr lang="ru-RU" sz="20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694964"/>
              </p:ext>
            </p:extLst>
          </p:nvPr>
        </p:nvGraphicFramePr>
        <p:xfrm>
          <a:off x="838200" y="1088571"/>
          <a:ext cx="10515600" cy="4307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/>
              </a:tblGrid>
              <a:tr h="646094">
                <a:tc>
                  <a:txBody>
                    <a:bodyPr/>
                    <a:lstStyle/>
                    <a:p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661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работодателей</a:t>
                      </a:r>
                      <a:r>
                        <a:rPr lang="ru-RU" sz="2000" b="0" kern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трудоустроивших граждан в 2021 году - сохранение работодателем занятости не менее 80 % от численности трудоустроенных безработных  граждан в течении 6 месяцев с даты их трудоустройства.  (не учитываются уволенные по собственному желанию по ст. 80 ТК РФ)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0" kern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работодателей</a:t>
                      </a:r>
                      <a:r>
                        <a:rPr lang="ru-RU" sz="2000" b="0" kern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трудоустроивших граждан в 2022 году –  обеспечение занятости 100% </a:t>
                      </a:r>
                      <a:br>
                        <a:rPr lang="ru-RU" sz="2000" b="0" kern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2000" b="0" kern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трудоустроенных по истечении 1-го, и/или 3-го, и/или 6-го месяца</a:t>
                      </a:r>
                    </a:p>
                    <a:p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36358" y="556572"/>
            <a:ext cx="12055642" cy="87185"/>
            <a:chOff x="-2" y="284"/>
            <a:chExt cx="5762" cy="45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720" y="288"/>
              <a:ext cx="5040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720" y="317"/>
              <a:ext cx="5040" cy="12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11" descr="D:\MyDOC\Logo 2010122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981" y="243356"/>
            <a:ext cx="8826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833428" y="142647"/>
            <a:ext cx="101721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предоставления субсидии является (п.35 Правил):  </a:t>
            </a: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43474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981" y="751208"/>
            <a:ext cx="10744199" cy="62701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endParaRPr lang="ru-RU" sz="20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086303"/>
              </p:ext>
            </p:extLst>
          </p:nvPr>
        </p:nvGraphicFramePr>
        <p:xfrm>
          <a:off x="838200" y="905691"/>
          <a:ext cx="10482943" cy="644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2943"/>
              </a:tblGrid>
              <a:tr h="425769">
                <a:tc>
                  <a:txBody>
                    <a:bodyPr/>
                    <a:lstStyle/>
                    <a:p>
                      <a:pPr lvl="0"/>
                      <a:endParaRPr lang="ru-RU" sz="2400" dirty="0"/>
                    </a:p>
                  </a:txBody>
                  <a:tcPr>
                    <a:noFill/>
                  </a:tcPr>
                </a:tc>
              </a:tr>
              <a:tr h="55265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0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результата предоставления субсидии будет осуществляется Фондом социального страхования Российской Федерации с использованием сведений, получаемых по каналам межведомственного взаимодействия из информационных систем Пенсионного фонда Российской Федерации.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ru-RU" sz="2000" b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20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</a:t>
                      </a:r>
                      <a:r>
                        <a:rPr lang="ru-RU" sz="2000" b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недостижение</a:t>
                      </a:r>
                      <a:r>
                        <a:rPr lang="ru-RU" sz="20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значения результата предоставления субсидии полученные средства с учетом установленного коэффициента подлежат возврату в бюджет Фонда до 1 июня года, следующего за годом предоставления субсидии.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ru-RU" sz="2000" b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</a:t>
                      </a:r>
                      <a:r>
                        <a:rPr lang="ru-RU" sz="200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субсидий осуществляется Фондом в пределах средств, предусмотренных в бюджете (п.4 Правил).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Чем раньше подадите заявление на получение субсидии, тем выше шанс ее получить.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ru-RU" sz="20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36358" y="556572"/>
            <a:ext cx="12055642" cy="87185"/>
            <a:chOff x="-2" y="284"/>
            <a:chExt cx="5762" cy="45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720" y="288"/>
              <a:ext cx="5040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720" y="317"/>
              <a:ext cx="5040" cy="12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11" descr="D:\MyDOC\Logo 2010122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981" y="243356"/>
            <a:ext cx="8826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828293" y="126127"/>
            <a:ext cx="101721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результата предоставления субсидии</a:t>
            </a: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2059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9269" y="4161412"/>
            <a:ext cx="11307336" cy="1896767"/>
          </a:xfrm>
        </p:spPr>
        <p:txBody>
          <a:bodyPr>
            <a:normAutofit fontScale="92500"/>
          </a:bodyPr>
          <a:lstStyle/>
          <a:p>
            <a:endParaRPr lang="en-US" dirty="0">
              <a:solidFill>
                <a:srgbClr val="1F4E79"/>
              </a:solidFill>
            </a:endParaRPr>
          </a:p>
          <a:p>
            <a:r>
              <a:rPr lang="ru-RU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Антикризисная мера по предоставлению субсидий работодателям за трудоустройство граждан, в которой реализуются мероприятия по стимулированию занятости отдельных категорий граждан при взаимодействии Федеральной службы по труду и занятости населения и Фонда социального страхования Российской Федерации</a:t>
            </a:r>
          </a:p>
        </p:txBody>
      </p:sp>
      <p:pic>
        <p:nvPicPr>
          <p:cNvPr id="2050" name="Picture 2" descr="http://r47fss.ru/images/1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1" y="731647"/>
            <a:ext cx="3132617" cy="26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377155" y="6021388"/>
            <a:ext cx="9437687" cy="65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386DB3"/>
              </a:solidFill>
              <a:latin typeface="Constantia" panose="02030602050306030303" pitchFamily="18" charset="0"/>
            </a:endParaRPr>
          </a:p>
        </p:txBody>
      </p:sp>
      <p:pic>
        <p:nvPicPr>
          <p:cNvPr id="6" name="Picture 7" descr="D:\Box Sync\Работа\Все для презентаций\891489_a527f7689fcc468db2322a65d1ea262c.gif">
            <a:extLst>
              <a:ext uri="{FF2B5EF4-FFF2-40B4-BE49-F238E27FC236}">
                <a16:creationId xmlns="" xmlns:a16="http://schemas.microsoft.com/office/drawing/2014/main" id="{28B1CC6C-7C7C-4829-B984-E8F03CAD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751" y="768439"/>
            <a:ext cx="2755584" cy="258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10" y="1798730"/>
            <a:ext cx="3302078" cy="2328528"/>
          </a:xfrm>
          <a:prstGeom prst="rect">
            <a:avLst/>
          </a:prstGeom>
        </p:spPr>
      </p:pic>
      <p:pic>
        <p:nvPicPr>
          <p:cNvPr id="7" name="Picture 11" descr="D:\MyDOC\Logo 20101222.bmp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46" y="62077"/>
            <a:ext cx="8826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14300" y="444667"/>
            <a:ext cx="12077700" cy="69217"/>
            <a:chOff x="-2" y="284"/>
            <a:chExt cx="5762" cy="33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650" y="288"/>
              <a:ext cx="5110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650" y="316"/>
              <a:ext cx="5110" cy="1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</p:grpSp>
    </p:spTree>
    <p:extLst>
      <p:ext uri="{BB962C8B-B14F-4D97-AF65-F5344CB8AC3E}">
        <p14:creationId xmlns:p14="http://schemas.microsoft.com/office/powerpoint/2010/main" val="1914099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080" y="730601"/>
            <a:ext cx="10515600" cy="14605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субсидий не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распространяется на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бюджетные, автономные и казенные учреждения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письма Минфина: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07.06.2021 № 13-03-07/2/44626 </a:t>
            </a: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20.04.2021 №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09-09-05/29967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36358" y="556572"/>
            <a:ext cx="12055642" cy="87185"/>
            <a:chOff x="-2" y="284"/>
            <a:chExt cx="5762" cy="45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720" y="288"/>
              <a:ext cx="5040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720" y="317"/>
              <a:ext cx="5040" cy="12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11" descr="D:\MyDOC\Logo 2010122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981" y="243356"/>
            <a:ext cx="8826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7130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15" y="1739375"/>
            <a:ext cx="1574933" cy="15749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24366" y="3487060"/>
            <a:ext cx="22958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Горячая линия Фонда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2001" y="3487060"/>
            <a:ext cx="1863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-чаты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4305" y="3386711"/>
            <a:ext cx="1933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ЛК -статус реестра и выплаты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3600" y="5608198"/>
            <a:ext cx="730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сайт Свердловского РО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www.r66.fss.ru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18" y="1799613"/>
            <a:ext cx="1280533" cy="12805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604" y="1797054"/>
            <a:ext cx="1530403" cy="15549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498291" y="3448029"/>
            <a:ext cx="2691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Персональный менеджер ФСС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6" y="1621939"/>
            <a:ext cx="1995246" cy="15287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839" y="1739375"/>
            <a:ext cx="1720007" cy="125635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35076" y="3370104"/>
            <a:ext cx="1941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АРМ СЗН </a:t>
            </a:r>
          </a:p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ФСС</a:t>
            </a:r>
          </a:p>
        </p:txBody>
      </p:sp>
      <p:pic>
        <p:nvPicPr>
          <p:cNvPr id="20" name="Picture 11" descr="D:\MyDOC\Logo 20101222.bmp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490" y="1835639"/>
            <a:ext cx="447482" cy="35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136358" y="556572"/>
            <a:ext cx="12055642" cy="87185"/>
            <a:chOff x="-2" y="284"/>
            <a:chExt cx="5762" cy="45"/>
          </a:xfrm>
        </p:grpSpPr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720" y="288"/>
              <a:ext cx="5040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 flipV="1">
              <a:off x="720" y="317"/>
              <a:ext cx="5040" cy="12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Picture 11" descr="D:\MyDOC\Logo 20101222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981" y="243356"/>
            <a:ext cx="8826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1753461" y="105455"/>
            <a:ext cx="3105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работа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75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7712" y="343348"/>
            <a:ext cx="11435786" cy="126681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                                                                                                                                                                   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"О внесении изменений в Правила предоставления субсидий Фондом социального страхования Российской Федерации в 2022 году из бюджета Фонда социального страхования Российской Федерации юридическим лицам, включая некоммерческие организации, и индивидуальным предпринимателям в целях стимулирования занятости отдельных категорий граждан»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7712" y="1953512"/>
            <a:ext cx="10704021" cy="47019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alpha val="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подпункте б) пункта 2 расширен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 - кроме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 в возрасте до 30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будут добавлены:</a:t>
            </a:r>
          </a:p>
          <a:p>
            <a:pPr marL="342900" lvl="0" indent="-342900" algn="just">
              <a:buAutoNum type="arabicPeriod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остались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работы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сокращения штата работников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индивидуального предпринимателя в текущем году (п.1-2 ч.1 ст.81 ТКРФ);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под риском увольнения (введен не полный рабочий день, простой, временно приостановлена работа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договор с которыми заключен в порядке перевода от другого работодателя по согласованию между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работодателями;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гражданами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Украины,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Донецкой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Народной Республики,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Луганской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Народной Республики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гражданства, постоянно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территориях Украины, Донецкой Народной Республики, Луганской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Народной Республики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прибывшие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территорию Российской Федерации в экстренном массовом порядке, получившие свидетельство о признании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беженцами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получившие свидетельство о предоставлении временного убежища на территории Российской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</a:p>
          <a:p>
            <a:pPr lvl="0"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06967" y="1572233"/>
            <a:ext cx="2392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Вносимые изменения</a:t>
            </a:r>
            <a:r>
              <a:rPr lang="ru-RU" b="1" dirty="0" smtClean="0"/>
              <a:t>:</a:t>
            </a:r>
            <a:endParaRPr lang="ru-RU" b="1" dirty="0"/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 flipV="1">
            <a:off x="119605" y="150894"/>
            <a:ext cx="10193438" cy="45719"/>
            <a:chOff x="-2" y="284"/>
            <a:chExt cx="5762" cy="33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510" y="284"/>
              <a:ext cx="5250" cy="4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492" y="316"/>
              <a:ext cx="5268" cy="1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1" descr="D:\MyDOC\Logo 20101222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712" y="0"/>
            <a:ext cx="621496" cy="53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72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71698" y="679346"/>
            <a:ext cx="1054152" cy="36000"/>
          </a:xfrm>
          <a:prstGeom prst="rect">
            <a:avLst/>
          </a:prstGeom>
          <a:solidFill>
            <a:srgbClr val="FF4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2" name="Прямоугольник 1"/>
          <p:cNvSpPr/>
          <p:nvPr/>
        </p:nvSpPr>
        <p:spPr>
          <a:xfrm>
            <a:off x="793957" y="1112520"/>
            <a:ext cx="4117756" cy="5166360"/>
          </a:xfrm>
          <a:prstGeom prst="rect">
            <a:avLst/>
          </a:prstGeom>
          <a:noFill/>
          <a:ln w="25400">
            <a:solidFill>
              <a:srgbClr val="2A39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966833" y="1112520"/>
            <a:ext cx="944880" cy="929640"/>
          </a:xfrm>
          <a:prstGeom prst="line">
            <a:avLst/>
          </a:prstGeom>
          <a:ln w="25400">
            <a:solidFill>
              <a:srgbClr val="2A39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966833" y="1112520"/>
            <a:ext cx="0" cy="929640"/>
          </a:xfrm>
          <a:prstGeom prst="line">
            <a:avLst/>
          </a:prstGeom>
          <a:ln w="25400">
            <a:solidFill>
              <a:srgbClr val="2A39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3966833" y="2042160"/>
            <a:ext cx="944880" cy="0"/>
          </a:xfrm>
          <a:prstGeom prst="line">
            <a:avLst/>
          </a:prstGeom>
          <a:ln w="25400">
            <a:solidFill>
              <a:srgbClr val="2A39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966833" y="1112520"/>
            <a:ext cx="94488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911713" y="1112520"/>
            <a:ext cx="0" cy="92964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793957" y="2514600"/>
            <a:ext cx="4117756" cy="23622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779252">
              <a:defRPr/>
            </a:pPr>
            <a:r>
              <a:rPr lang="ru-RU" sz="1600" b="1" kern="0" dirty="0" smtClean="0">
                <a:solidFill>
                  <a:srgbClr val="2A398F"/>
                </a:solidFill>
              </a:rPr>
              <a:t>ПРАВИТЕЛЬСТВО </a:t>
            </a:r>
            <a:r>
              <a:rPr lang="ru-RU" sz="1600" b="1" kern="0" dirty="0">
                <a:solidFill>
                  <a:srgbClr val="2A398F"/>
                </a:solidFill>
              </a:rPr>
              <a:t>РОССИЙСКОЙ </a:t>
            </a:r>
            <a:r>
              <a:rPr lang="ru-RU" sz="1600" b="1" kern="0" dirty="0" smtClean="0">
                <a:solidFill>
                  <a:srgbClr val="2A398F"/>
                </a:solidFill>
              </a:rPr>
              <a:t>ФЕДЕРАЦИИ</a:t>
            </a:r>
          </a:p>
          <a:p>
            <a:pPr lvl="0" algn="ctr" defTabSz="779252">
              <a:defRPr/>
            </a:pPr>
            <a:r>
              <a:rPr lang="ru-RU" sz="1600" kern="0" dirty="0" smtClean="0">
                <a:solidFill>
                  <a:srgbClr val="2A398F"/>
                </a:solidFill>
              </a:rPr>
              <a:t>ПОСТАНОВЛЕНИЕ</a:t>
            </a:r>
          </a:p>
          <a:p>
            <a:pPr lvl="0" algn="ctr" defTabSz="779252">
              <a:defRPr/>
            </a:pPr>
            <a:r>
              <a:rPr lang="ru-RU" sz="1600" kern="0" dirty="0" smtClean="0">
                <a:solidFill>
                  <a:srgbClr val="2A398F"/>
                </a:solidFill>
              </a:rPr>
              <a:t>от </a:t>
            </a:r>
            <a:r>
              <a:rPr lang="ru-RU" sz="1600" kern="0" dirty="0">
                <a:solidFill>
                  <a:srgbClr val="2A398F"/>
                </a:solidFill>
              </a:rPr>
              <a:t>18 марта 2022 г. N 398 </a:t>
            </a:r>
            <a:endParaRPr lang="ru-RU" sz="1600" kern="0" dirty="0" smtClean="0">
              <a:solidFill>
                <a:srgbClr val="2A398F"/>
              </a:solidFill>
            </a:endParaRPr>
          </a:p>
          <a:p>
            <a:pPr lvl="0" algn="ctr" defTabSz="779252">
              <a:defRPr/>
            </a:pPr>
            <a:endParaRPr lang="ru-RU" sz="1600" b="1" kern="0" dirty="0">
              <a:solidFill>
                <a:srgbClr val="2A398F"/>
              </a:solidFill>
            </a:endParaRPr>
          </a:p>
          <a:p>
            <a:pPr lvl="0" algn="ctr" defTabSz="779252">
              <a:defRPr/>
            </a:pPr>
            <a:r>
              <a:rPr lang="ru-RU" sz="1600" b="1" kern="0" dirty="0" smtClean="0">
                <a:solidFill>
                  <a:srgbClr val="2A398F"/>
                </a:solidFill>
              </a:rPr>
              <a:t>О </a:t>
            </a:r>
            <a:r>
              <a:rPr lang="ru-RU" sz="1600" b="1" kern="0" dirty="0">
                <a:solidFill>
                  <a:srgbClr val="2A398F"/>
                </a:solidFill>
              </a:rPr>
              <a:t>ВНЕСЕНИИ ИЗМЕНЕНИЙ </a:t>
            </a:r>
            <a:endParaRPr lang="ru-RU" sz="1600" b="1" kern="0" dirty="0" smtClean="0">
              <a:solidFill>
                <a:srgbClr val="2A398F"/>
              </a:solidFill>
            </a:endParaRPr>
          </a:p>
          <a:p>
            <a:pPr lvl="0" algn="ctr" defTabSz="779252">
              <a:defRPr/>
            </a:pPr>
            <a:r>
              <a:rPr lang="ru-RU" sz="1600" b="1" kern="0" dirty="0" smtClean="0">
                <a:solidFill>
                  <a:srgbClr val="2A398F"/>
                </a:solidFill>
              </a:rPr>
              <a:t>В </a:t>
            </a:r>
            <a:r>
              <a:rPr lang="ru-RU" sz="1600" b="1" kern="0" dirty="0">
                <a:solidFill>
                  <a:srgbClr val="2A398F"/>
                </a:solidFill>
              </a:rPr>
              <a:t>ПОСТАНОВЛЕНИЕ ПРАВИТЕЛЬСТВА РОССИЙСКОЙ ФЕДЕРАЦИИ </a:t>
            </a:r>
            <a:endParaRPr lang="ru-RU" sz="1600" b="1" kern="0" dirty="0" smtClean="0">
              <a:solidFill>
                <a:srgbClr val="2A398F"/>
              </a:solidFill>
            </a:endParaRPr>
          </a:p>
          <a:p>
            <a:pPr lvl="0" algn="ctr" defTabSz="779252">
              <a:defRPr/>
            </a:pPr>
            <a:r>
              <a:rPr lang="ru-RU" sz="1600" b="1" kern="0" dirty="0" smtClean="0">
                <a:solidFill>
                  <a:srgbClr val="2A398F"/>
                </a:solidFill>
              </a:rPr>
              <a:t>ОТ </a:t>
            </a:r>
            <a:r>
              <a:rPr lang="ru-RU" sz="1600" b="1" kern="0" dirty="0">
                <a:solidFill>
                  <a:srgbClr val="2A398F"/>
                </a:solidFill>
              </a:rPr>
              <a:t>13 МАРТА 2021 Г. N 362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833" y="5351880"/>
            <a:ext cx="72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591" y="1360583"/>
            <a:ext cx="85248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Стрелка вправо 39"/>
          <p:cNvSpPr/>
          <p:nvPr/>
        </p:nvSpPr>
        <p:spPr>
          <a:xfrm>
            <a:off x="4992487" y="3465293"/>
            <a:ext cx="658094" cy="434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897880" y="1112520"/>
            <a:ext cx="5586938" cy="53949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endParaRPr lang="ru-RU" sz="1600" kern="0" dirty="0" smtClean="0">
              <a:solidFill>
                <a:srgbClr val="2A398F"/>
              </a:solidFill>
            </a:endParaRPr>
          </a:p>
          <a:p>
            <a:r>
              <a:rPr lang="ru-RU" sz="1600" b="1" kern="0" dirty="0" smtClean="0">
                <a:solidFill>
                  <a:srgbClr val="FF0000"/>
                </a:solidFill>
              </a:rPr>
              <a:t>ЦЕЛЬ ПРЕДОСТАВЛЕНИЯ СУБСИДИЙ: </a:t>
            </a:r>
            <a:br>
              <a:rPr lang="ru-RU" sz="1600" b="1" kern="0" dirty="0" smtClean="0">
                <a:solidFill>
                  <a:srgbClr val="FF0000"/>
                </a:solidFill>
              </a:rPr>
            </a:br>
            <a:r>
              <a:rPr lang="ru-RU" sz="1600" kern="0" dirty="0" smtClean="0">
                <a:solidFill>
                  <a:srgbClr val="2A398F"/>
                </a:solidFill>
              </a:rPr>
              <a:t>частичная </a:t>
            </a:r>
            <a:r>
              <a:rPr lang="ru-RU" sz="1600" kern="0" dirty="0">
                <a:solidFill>
                  <a:srgbClr val="2A398F"/>
                </a:solidFill>
              </a:rPr>
              <a:t>компенсация затрат </a:t>
            </a:r>
            <a:r>
              <a:rPr lang="ru-RU" sz="1600" kern="0" dirty="0" smtClean="0">
                <a:solidFill>
                  <a:srgbClr val="2A398F"/>
                </a:solidFill>
              </a:rPr>
              <a:t>работодателя:</a:t>
            </a:r>
            <a:endParaRPr lang="ru-RU" sz="1600" b="1" kern="0" dirty="0" smtClean="0">
              <a:solidFill>
                <a:srgbClr val="FF0000"/>
              </a:solidFill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kern="0" dirty="0" smtClean="0">
                <a:solidFill>
                  <a:srgbClr val="2A398F"/>
                </a:solidFill>
              </a:rPr>
              <a:t>подавшего </a:t>
            </a:r>
            <a:r>
              <a:rPr lang="ru-RU" sz="1600" kern="0" dirty="0">
                <a:solidFill>
                  <a:srgbClr val="2A398F"/>
                </a:solidFill>
              </a:rPr>
              <a:t>заявление о подборе работников и </a:t>
            </a:r>
            <a:r>
              <a:rPr lang="ru-RU" sz="1600" b="1" kern="0" dirty="0">
                <a:solidFill>
                  <a:srgbClr val="2A398F"/>
                </a:solidFill>
              </a:rPr>
              <a:t>трудоустроившего в 2021 году безработного </a:t>
            </a:r>
            <a:r>
              <a:rPr lang="ru-RU" sz="1600" b="1" kern="0" dirty="0" smtClean="0">
                <a:solidFill>
                  <a:srgbClr val="2A398F"/>
                </a:solidFill>
              </a:rPr>
              <a:t>гражданина</a:t>
            </a:r>
            <a:endParaRPr lang="ru-RU" sz="1600" b="1" kern="0" dirty="0">
              <a:solidFill>
                <a:srgbClr val="2A398F"/>
              </a:solidFill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600" b="1" kern="0" dirty="0" smtClean="0">
                <a:solidFill>
                  <a:srgbClr val="2A398F"/>
                </a:solidFill>
              </a:rPr>
              <a:t>на </a:t>
            </a:r>
            <a:r>
              <a:rPr lang="ru-RU" sz="1600" b="1" kern="0" dirty="0">
                <a:solidFill>
                  <a:srgbClr val="2A398F"/>
                </a:solidFill>
              </a:rPr>
              <a:t>выплату заработной платы работникам </a:t>
            </a:r>
            <a:r>
              <a:rPr lang="ru-RU" sz="1600" kern="0" dirty="0">
                <a:solidFill>
                  <a:srgbClr val="2A398F"/>
                </a:solidFill>
              </a:rPr>
              <a:t>из числа трудоустроенных граждан, </a:t>
            </a:r>
            <a:r>
              <a:rPr lang="ru-RU" sz="1600" b="1" kern="0" dirty="0">
                <a:solidFill>
                  <a:srgbClr val="2A398F"/>
                </a:solidFill>
              </a:rPr>
              <a:t>которые </a:t>
            </a:r>
            <a:r>
              <a:rPr lang="ru-RU" sz="1600" b="1" kern="0" dirty="0" smtClean="0">
                <a:solidFill>
                  <a:srgbClr val="2A398F"/>
                </a:solidFill>
              </a:rPr>
              <a:t>соответствую определенным критериям</a:t>
            </a:r>
          </a:p>
          <a:p>
            <a:r>
              <a:rPr lang="ru-RU" sz="1600" b="1" kern="0" dirty="0" smtClean="0">
                <a:solidFill>
                  <a:srgbClr val="FF0000"/>
                </a:solidFill>
              </a:rPr>
              <a:t>ВИД ХОЗЯЙСТВУЮЩЕГО СУБЪЕКТА</a:t>
            </a:r>
            <a:endParaRPr lang="ru-RU" sz="1600" b="1" kern="0" dirty="0">
              <a:solidFill>
                <a:srgbClr val="FF0000"/>
              </a:solidFill>
            </a:endParaRPr>
          </a:p>
          <a:p>
            <a:pPr marL="285750" lvl="0" indent="-285750" defTabSz="779252">
              <a:buFont typeface="Wingdings" panose="05000000000000000000" pitchFamily="2" charset="2"/>
              <a:buChar char="ü"/>
              <a:defRPr/>
            </a:pPr>
            <a:r>
              <a:rPr lang="ru-RU" sz="1600" kern="0" dirty="0">
                <a:solidFill>
                  <a:srgbClr val="2A398F"/>
                </a:solidFill>
              </a:rPr>
              <a:t>юридические лица</a:t>
            </a:r>
          </a:p>
          <a:p>
            <a:pPr marL="285750" lvl="0" indent="-285750" defTabSz="779252">
              <a:buFont typeface="Wingdings" panose="05000000000000000000" pitchFamily="2" charset="2"/>
              <a:buChar char="ü"/>
              <a:defRPr/>
            </a:pPr>
            <a:r>
              <a:rPr lang="ru-RU" sz="1600" kern="0" dirty="0">
                <a:solidFill>
                  <a:srgbClr val="2A398F"/>
                </a:solidFill>
              </a:rPr>
              <a:t>индивидуальные предприниматели</a:t>
            </a:r>
          </a:p>
          <a:p>
            <a:pPr lvl="0" defTabSz="779252">
              <a:spcAft>
                <a:spcPts val="1000"/>
              </a:spcAft>
              <a:defRPr/>
            </a:pPr>
            <a:r>
              <a:rPr lang="ru-RU" sz="1600" b="1" kern="0" dirty="0">
                <a:solidFill>
                  <a:srgbClr val="00B050"/>
                </a:solidFill>
              </a:rPr>
              <a:t>+</a:t>
            </a:r>
            <a:r>
              <a:rPr lang="ru-RU" sz="1600" kern="0" dirty="0">
                <a:solidFill>
                  <a:srgbClr val="2A398F"/>
                </a:solidFill>
              </a:rPr>
              <a:t>   </a:t>
            </a:r>
            <a:r>
              <a:rPr lang="ru-RU" sz="1600" kern="0" dirty="0" smtClean="0">
                <a:solidFill>
                  <a:srgbClr val="00B050"/>
                </a:solidFill>
              </a:rPr>
              <a:t>некоммерческие организации</a:t>
            </a:r>
          </a:p>
          <a:p>
            <a:pPr lvl="0" defTabSz="779252">
              <a:defRPr/>
            </a:pPr>
            <a:r>
              <a:rPr lang="ru-RU" sz="1600" b="1" kern="0" dirty="0" smtClean="0">
                <a:solidFill>
                  <a:srgbClr val="FF0000"/>
                </a:solidFill>
              </a:rPr>
              <a:t>УСЛОВИЯ ВКЛЮЧЕНИЯ В РЕЕСТР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kern="0" dirty="0" smtClean="0">
                <a:solidFill>
                  <a:srgbClr val="2A398F"/>
                </a:solidFill>
              </a:rPr>
              <a:t>наличие </a:t>
            </a:r>
            <a:r>
              <a:rPr lang="ru-RU" sz="1600" kern="0" dirty="0">
                <a:solidFill>
                  <a:srgbClr val="2A398F"/>
                </a:solidFill>
              </a:rPr>
              <a:t>государственной регистрации, осуществленной </a:t>
            </a:r>
            <a:r>
              <a:rPr lang="ru-RU" sz="1600" kern="0" dirty="0">
                <a:solidFill>
                  <a:srgbClr val="00B050"/>
                </a:solidFill>
              </a:rPr>
              <a:t>до 1 января 2022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kern="0" dirty="0" smtClean="0">
                <a:solidFill>
                  <a:srgbClr val="2A398F"/>
                </a:solidFill>
              </a:rPr>
              <a:t>отсутствие </a:t>
            </a:r>
            <a:r>
              <a:rPr lang="ru-RU" sz="1600" kern="0" dirty="0">
                <a:solidFill>
                  <a:srgbClr val="2A398F"/>
                </a:solidFill>
              </a:rPr>
              <a:t>неисполненной обязанности по уплате налогов, сборов, страховых взносов, пеней, штрафов и процентов, </a:t>
            </a:r>
            <a:r>
              <a:rPr lang="ru-RU" sz="1600" kern="0" dirty="0">
                <a:solidFill>
                  <a:srgbClr val="00B050"/>
                </a:solidFill>
              </a:rPr>
              <a:t>превышающей 10 тыс. рублей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kern="0" dirty="0">
                <a:solidFill>
                  <a:srgbClr val="2A398F"/>
                </a:solidFill>
              </a:rPr>
              <a:t>иные условия согласно ПП 362</a:t>
            </a:r>
          </a:p>
          <a:p>
            <a:r>
              <a:rPr lang="ru-RU" sz="1600" b="1" kern="0" dirty="0">
                <a:solidFill>
                  <a:srgbClr val="00B050"/>
                </a:solidFill>
              </a:rPr>
              <a:t>+ </a:t>
            </a:r>
            <a:r>
              <a:rPr lang="ru-RU" sz="1600" kern="0" dirty="0">
                <a:solidFill>
                  <a:srgbClr val="2A398F"/>
                </a:solidFill>
              </a:rPr>
              <a:t>   </a:t>
            </a:r>
            <a:r>
              <a:rPr lang="ru-RU" sz="1600" kern="0" dirty="0">
                <a:solidFill>
                  <a:srgbClr val="00B050"/>
                </a:solidFill>
              </a:rPr>
              <a:t>не является получателем в </a:t>
            </a:r>
            <a:r>
              <a:rPr lang="ru-RU" sz="1600" kern="0" dirty="0" smtClean="0">
                <a:solidFill>
                  <a:srgbClr val="00B050"/>
                </a:solidFill>
              </a:rPr>
              <a:t>2022 году </a:t>
            </a:r>
            <a:r>
              <a:rPr lang="ru-RU" sz="1600" kern="0" dirty="0">
                <a:solidFill>
                  <a:srgbClr val="00B050"/>
                </a:solidFill>
              </a:rPr>
              <a:t>субсидии согласно </a:t>
            </a:r>
            <a:br>
              <a:rPr lang="ru-RU" sz="1600" kern="0" dirty="0">
                <a:solidFill>
                  <a:srgbClr val="00B050"/>
                </a:solidFill>
              </a:rPr>
            </a:br>
            <a:r>
              <a:rPr lang="ru-RU" sz="1600" kern="0" dirty="0">
                <a:solidFill>
                  <a:srgbClr val="00B050"/>
                </a:solidFill>
              </a:rPr>
              <a:t>       постановлению </a:t>
            </a:r>
            <a:r>
              <a:rPr lang="ru-RU" sz="1600" kern="0" dirty="0" smtClean="0">
                <a:solidFill>
                  <a:srgbClr val="00B050"/>
                </a:solidFill>
              </a:rPr>
              <a:t>Правительства РФ </a:t>
            </a:r>
            <a:r>
              <a:rPr lang="ru-RU" sz="1600" kern="0" dirty="0">
                <a:solidFill>
                  <a:srgbClr val="00B050"/>
                </a:solidFill>
              </a:rPr>
              <a:t>от 27.12.2010  №1135 </a:t>
            </a:r>
          </a:p>
          <a:p>
            <a:pPr lvl="0" defTabSz="779252">
              <a:spcAft>
                <a:spcPts val="1000"/>
              </a:spcAft>
              <a:defRPr/>
            </a:pPr>
            <a:endParaRPr lang="ru-RU" sz="1600" kern="0" dirty="0">
              <a:solidFill>
                <a:srgbClr val="00B050"/>
              </a:solidFill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ru-RU" sz="1600" b="1" kern="0" dirty="0">
              <a:solidFill>
                <a:srgbClr val="2A398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68033" y="78584"/>
            <a:ext cx="4562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регулирование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114300" y="444667"/>
            <a:ext cx="12077700" cy="69217"/>
            <a:chOff x="-2" y="284"/>
            <a:chExt cx="5762" cy="33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650" y="288"/>
              <a:ext cx="5110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650" y="316"/>
              <a:ext cx="5110" cy="1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</p:grpSp>
      <p:pic>
        <p:nvPicPr>
          <p:cNvPr id="21" name="Picture 11" descr="D:\MyDOC\Logo 20101222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46" y="62077"/>
            <a:ext cx="8826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4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71698" y="1119543"/>
            <a:ext cx="1054152" cy="36000"/>
          </a:xfrm>
          <a:prstGeom prst="rect">
            <a:avLst/>
          </a:prstGeom>
          <a:solidFill>
            <a:srgbClr val="FF4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4" name="AutoShape 3"/>
          <p:cNvSpPr>
            <a:spLocks noChangeAspect="1"/>
          </p:cNvSpPr>
          <p:nvPr/>
        </p:nvSpPr>
        <p:spPr bwMode="auto">
          <a:xfrm rot="1778661">
            <a:off x="746279" y="1773327"/>
            <a:ext cx="999838" cy="880914"/>
          </a:xfrm>
          <a:prstGeom prst="hexagon">
            <a:avLst>
              <a:gd name="adj" fmla="val 28616"/>
              <a:gd name="vf" fmla="val 115470"/>
            </a:avLst>
          </a:prstGeom>
          <a:solidFill>
            <a:srgbClr val="FFFFFF"/>
          </a:solidFill>
          <a:ln w="12700">
            <a:gradFill>
              <a:gsLst>
                <a:gs pos="0">
                  <a:srgbClr val="7F3EB2"/>
                </a:gs>
                <a:gs pos="100000">
                  <a:srgbClr val="FF5988"/>
                </a:gs>
              </a:gsLst>
              <a:lin ang="2700000" scaled="0"/>
            </a:gradFill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52074" y="1792458"/>
            <a:ext cx="4363428" cy="4548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endParaRPr lang="ru-RU" sz="1600" kern="0" dirty="0" smtClean="0">
              <a:solidFill>
                <a:srgbClr val="2A398F"/>
              </a:solidFill>
            </a:endParaRPr>
          </a:p>
          <a:p>
            <a:r>
              <a:rPr lang="ru-RU" sz="1600" kern="0" dirty="0" smtClean="0">
                <a:solidFill>
                  <a:srgbClr val="2A398F"/>
                </a:solidFill>
              </a:rPr>
              <a:t>включая: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kern="0" dirty="0" smtClean="0">
                <a:solidFill>
                  <a:srgbClr val="2A398F"/>
                </a:solidFill>
              </a:rPr>
              <a:t>лиц </a:t>
            </a:r>
            <a:r>
              <a:rPr lang="ru-RU" sz="1600" kern="0" dirty="0">
                <a:solidFill>
                  <a:srgbClr val="2A398F"/>
                </a:solidFill>
              </a:rPr>
              <a:t>с инвалидностью и ограниченными возможностями </a:t>
            </a:r>
            <a:r>
              <a:rPr lang="ru-RU" sz="1600" kern="0" dirty="0" smtClean="0">
                <a:solidFill>
                  <a:srgbClr val="2A398F"/>
                </a:solidFill>
              </a:rPr>
              <a:t>здоровья</a:t>
            </a:r>
            <a:r>
              <a:rPr lang="en-US" sz="1600" kern="0" dirty="0" smtClean="0">
                <a:solidFill>
                  <a:srgbClr val="2A398F"/>
                </a:solidFill>
              </a:rPr>
              <a:t> </a:t>
            </a:r>
            <a:endParaRPr lang="ru-RU" sz="1600" kern="0" dirty="0" smtClean="0">
              <a:solidFill>
                <a:srgbClr val="2A398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kern="0" dirty="0" smtClean="0">
                <a:solidFill>
                  <a:srgbClr val="2A398F"/>
                </a:solidFill>
              </a:rPr>
              <a:t>незанятых </a:t>
            </a:r>
            <a:r>
              <a:rPr lang="ru-RU" sz="1600" kern="0" dirty="0">
                <a:solidFill>
                  <a:srgbClr val="2A398F"/>
                </a:solidFill>
              </a:rPr>
              <a:t>более 4 месяцев с даты окончания военной службы по призыву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2A398F"/>
                </a:solidFill>
              </a:rPr>
              <a:t>не </a:t>
            </a:r>
            <a:r>
              <a:rPr lang="ru-RU" sz="1600" kern="0" dirty="0" smtClean="0">
                <a:solidFill>
                  <a:srgbClr val="2A398F"/>
                </a:solidFill>
              </a:rPr>
              <a:t>имеющих </a:t>
            </a:r>
            <a:r>
              <a:rPr lang="ru-RU" sz="1600" kern="0" dirty="0">
                <a:solidFill>
                  <a:srgbClr val="2A398F"/>
                </a:solidFill>
              </a:rPr>
              <a:t>среднего профессионального или высшего образования и не обучающиеся по указанным </a:t>
            </a:r>
            <a:r>
              <a:rPr lang="ru-RU" sz="1600" kern="0" dirty="0" smtClean="0">
                <a:solidFill>
                  <a:srgbClr val="2A398F"/>
                </a:solidFill>
              </a:rPr>
              <a:t>программам</a:t>
            </a:r>
            <a:endParaRPr lang="ru-RU" sz="1600" kern="0" dirty="0">
              <a:solidFill>
                <a:srgbClr val="2A398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kern="0" dirty="0" smtClean="0">
                <a:solidFill>
                  <a:srgbClr val="2A398F"/>
                </a:solidFill>
              </a:rPr>
              <a:t>незанятых </a:t>
            </a:r>
            <a:r>
              <a:rPr lang="ru-RU" sz="1600" kern="0" dirty="0">
                <a:solidFill>
                  <a:srgbClr val="2A398F"/>
                </a:solidFill>
              </a:rPr>
              <a:t>более 4 месяцев с даты выдачи документа об образовании (квалификации)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kern="0" dirty="0" smtClean="0">
                <a:solidFill>
                  <a:srgbClr val="2A398F"/>
                </a:solidFill>
              </a:rPr>
              <a:t>освобожденных </a:t>
            </a:r>
            <a:r>
              <a:rPr lang="ru-RU" sz="1600" kern="0" dirty="0">
                <a:solidFill>
                  <a:srgbClr val="2A398F"/>
                </a:solidFill>
              </a:rPr>
              <a:t>из учреждений, исполняющих наказание в виде лишения </a:t>
            </a:r>
            <a:r>
              <a:rPr lang="ru-RU" sz="1600" kern="0" dirty="0" smtClean="0">
                <a:solidFill>
                  <a:srgbClr val="2A398F"/>
                </a:solidFill>
              </a:rPr>
              <a:t>свободы</a:t>
            </a:r>
            <a:endParaRPr lang="ru-RU" sz="1600" kern="0" dirty="0">
              <a:solidFill>
                <a:srgbClr val="2A398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kern="0" dirty="0" smtClean="0">
                <a:solidFill>
                  <a:srgbClr val="2A398F"/>
                </a:solidFill>
              </a:rPr>
              <a:t>детей-сирот, детей, </a:t>
            </a:r>
            <a:r>
              <a:rPr lang="ru-RU" sz="1600" kern="0" dirty="0">
                <a:solidFill>
                  <a:srgbClr val="2A398F"/>
                </a:solidFill>
              </a:rPr>
              <a:t>оставшихся без попечения </a:t>
            </a:r>
            <a:r>
              <a:rPr lang="ru-RU" sz="1600" kern="0" dirty="0" smtClean="0">
                <a:solidFill>
                  <a:srgbClr val="2A398F"/>
                </a:solidFill>
              </a:rPr>
              <a:t>родителей</a:t>
            </a:r>
            <a:endParaRPr lang="ru-RU" sz="1600" kern="0" dirty="0">
              <a:solidFill>
                <a:srgbClr val="2A398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kern="0" dirty="0" smtClean="0">
                <a:solidFill>
                  <a:srgbClr val="2A398F"/>
                </a:solidFill>
              </a:rPr>
              <a:t>состоящих </a:t>
            </a:r>
            <a:r>
              <a:rPr lang="ru-RU" sz="1600" kern="0" dirty="0">
                <a:solidFill>
                  <a:srgbClr val="2A398F"/>
                </a:solidFill>
              </a:rPr>
              <a:t>на учете в комиссии по делам </a:t>
            </a:r>
            <a:r>
              <a:rPr lang="ru-RU" sz="1600" kern="0" dirty="0" smtClean="0">
                <a:solidFill>
                  <a:srgbClr val="2A398F"/>
                </a:solidFill>
              </a:rPr>
              <a:t>несовершеннолетних</a:t>
            </a:r>
            <a:endParaRPr lang="ru-RU" sz="1600" kern="0" dirty="0">
              <a:solidFill>
                <a:srgbClr val="2A398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kern="0" dirty="0" smtClean="0">
                <a:solidFill>
                  <a:srgbClr val="2A398F"/>
                </a:solidFill>
              </a:rPr>
              <a:t>имеющих </a:t>
            </a:r>
            <a:r>
              <a:rPr lang="ru-RU" sz="1600" kern="0" dirty="0">
                <a:solidFill>
                  <a:srgbClr val="2A398F"/>
                </a:solidFill>
              </a:rPr>
              <a:t>несовершеннолетних </a:t>
            </a:r>
            <a:r>
              <a:rPr lang="ru-RU" sz="1600" kern="0" dirty="0" smtClean="0">
                <a:solidFill>
                  <a:srgbClr val="2A398F"/>
                </a:solidFill>
              </a:rPr>
              <a:t>детей</a:t>
            </a:r>
            <a:endParaRPr lang="ru-RU" sz="1600" kern="0" dirty="0">
              <a:solidFill>
                <a:srgbClr val="2A398F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99" y="1922005"/>
            <a:ext cx="573749" cy="576000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1752073" y="1596482"/>
            <a:ext cx="4451527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b="1" kern="0" dirty="0" smtClean="0">
                <a:solidFill>
                  <a:srgbClr val="FF4252"/>
                </a:solidFill>
              </a:rPr>
              <a:t>Молодежь от 16 до 30 лет включительно</a:t>
            </a:r>
            <a:endParaRPr lang="ru-RU" b="1" kern="0" dirty="0">
              <a:solidFill>
                <a:srgbClr val="FF4252"/>
              </a:solidFill>
            </a:endParaRPr>
          </a:p>
        </p:txBody>
      </p:sp>
      <p:sp>
        <p:nvSpPr>
          <p:cNvPr id="48" name="AutoShape 3"/>
          <p:cNvSpPr>
            <a:spLocks noChangeAspect="1"/>
          </p:cNvSpPr>
          <p:nvPr/>
        </p:nvSpPr>
        <p:spPr bwMode="auto">
          <a:xfrm rot="1778661">
            <a:off x="6722617" y="1786100"/>
            <a:ext cx="999838" cy="880914"/>
          </a:xfrm>
          <a:prstGeom prst="hexagon">
            <a:avLst>
              <a:gd name="adj" fmla="val 28616"/>
              <a:gd name="vf" fmla="val 115470"/>
            </a:avLst>
          </a:prstGeom>
          <a:solidFill>
            <a:srgbClr val="FFFFFF"/>
          </a:solidFill>
          <a:ln w="12700">
            <a:gradFill>
              <a:gsLst>
                <a:gs pos="0">
                  <a:srgbClr val="7F3EB2"/>
                </a:gs>
                <a:gs pos="100000">
                  <a:srgbClr val="FF5988"/>
                </a:gs>
              </a:gsLst>
              <a:lin ang="2700000" scaled="0"/>
            </a:gradFill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45" y="1922642"/>
            <a:ext cx="576000" cy="576000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7730368" y="1922005"/>
            <a:ext cx="3431617" cy="8373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1600" kern="0" dirty="0">
                <a:solidFill>
                  <a:srgbClr val="2A398F"/>
                </a:solidFill>
              </a:rPr>
              <a:t>лица, с которыми </a:t>
            </a:r>
            <a:r>
              <a:rPr lang="ru-RU" sz="1600" kern="0" dirty="0" smtClean="0">
                <a:solidFill>
                  <a:srgbClr val="2A398F"/>
                </a:solidFill>
              </a:rPr>
              <a:t>согласно ТК РФ возможно </a:t>
            </a:r>
            <a:r>
              <a:rPr lang="ru-RU" sz="1600" kern="0" dirty="0">
                <a:solidFill>
                  <a:srgbClr val="2A398F"/>
                </a:solidFill>
              </a:rPr>
              <a:t>заключение трудового договора</a:t>
            </a:r>
          </a:p>
        </p:txBody>
      </p:sp>
      <p:sp>
        <p:nvSpPr>
          <p:cNvPr id="53" name="AutoShape 3"/>
          <p:cNvSpPr>
            <a:spLocks noChangeAspect="1"/>
          </p:cNvSpPr>
          <p:nvPr/>
        </p:nvSpPr>
        <p:spPr bwMode="auto">
          <a:xfrm rot="1778661">
            <a:off x="6724575" y="3319015"/>
            <a:ext cx="999838" cy="880914"/>
          </a:xfrm>
          <a:prstGeom prst="hexagon">
            <a:avLst>
              <a:gd name="adj" fmla="val 28616"/>
              <a:gd name="vf" fmla="val 115470"/>
            </a:avLst>
          </a:prstGeom>
          <a:solidFill>
            <a:srgbClr val="FFFFFF"/>
          </a:solidFill>
          <a:ln w="12700">
            <a:gradFill>
              <a:gsLst>
                <a:gs pos="0">
                  <a:srgbClr val="7F3EB2"/>
                </a:gs>
                <a:gs pos="100000">
                  <a:srgbClr val="FF5988"/>
                </a:gs>
              </a:gsLst>
              <a:lin ang="2700000" scaled="0"/>
            </a:gradFill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730367" y="3500076"/>
            <a:ext cx="3770457" cy="11589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1600" kern="0" dirty="0">
                <a:solidFill>
                  <a:srgbClr val="2A398F"/>
                </a:solidFill>
              </a:rPr>
              <a:t>на дату направления ЦЗН </a:t>
            </a:r>
            <a:r>
              <a:rPr lang="ru-RU" sz="1600" kern="0" dirty="0" smtClean="0">
                <a:solidFill>
                  <a:srgbClr val="2A398F"/>
                </a:solidFill>
              </a:rPr>
              <a:t>к </a:t>
            </a:r>
            <a:r>
              <a:rPr lang="ru-RU" sz="1600" kern="0" dirty="0">
                <a:solidFill>
                  <a:srgbClr val="2A398F"/>
                </a:solidFill>
              </a:rPr>
              <a:t>работодателю являлись безработными </a:t>
            </a:r>
            <a:r>
              <a:rPr lang="ru-RU" sz="1600" kern="0" dirty="0" smtClean="0">
                <a:solidFill>
                  <a:srgbClr val="2A398F"/>
                </a:solidFill>
              </a:rPr>
              <a:t> </a:t>
            </a:r>
            <a:r>
              <a:rPr lang="ru-RU" sz="1600" kern="0" dirty="0">
                <a:solidFill>
                  <a:srgbClr val="2A398F"/>
                </a:solidFill>
              </a:rPr>
              <a:t>или </a:t>
            </a:r>
            <a:r>
              <a:rPr lang="ru-RU" sz="1600" kern="0" dirty="0" smtClean="0">
                <a:solidFill>
                  <a:srgbClr val="2A398F"/>
                </a:solidFill>
              </a:rPr>
              <a:t>ищущими </a:t>
            </a:r>
            <a:r>
              <a:rPr lang="ru-RU" sz="1600" kern="0" dirty="0">
                <a:solidFill>
                  <a:srgbClr val="2A398F"/>
                </a:solidFill>
              </a:rPr>
              <a:t>работу, зарегистрированными в </a:t>
            </a:r>
            <a:r>
              <a:rPr lang="ru-RU" sz="1600" kern="0" dirty="0" smtClean="0">
                <a:solidFill>
                  <a:srgbClr val="2A398F"/>
                </a:solidFill>
              </a:rPr>
              <a:t>ЦЗН и </a:t>
            </a:r>
            <a:r>
              <a:rPr lang="ru-RU" sz="1600" kern="0" dirty="0">
                <a:solidFill>
                  <a:srgbClr val="2A398F"/>
                </a:solidFill>
              </a:rPr>
              <a:t>не состоящими в трудовых отношениях</a:t>
            </a:r>
          </a:p>
        </p:txBody>
      </p:sp>
      <p:sp>
        <p:nvSpPr>
          <p:cNvPr id="56" name="AutoShape 3"/>
          <p:cNvSpPr>
            <a:spLocks noChangeAspect="1"/>
          </p:cNvSpPr>
          <p:nvPr/>
        </p:nvSpPr>
        <p:spPr bwMode="auto">
          <a:xfrm rot="1778661">
            <a:off x="6704769" y="5116056"/>
            <a:ext cx="999838" cy="880914"/>
          </a:xfrm>
          <a:prstGeom prst="hexagon">
            <a:avLst>
              <a:gd name="adj" fmla="val 28616"/>
              <a:gd name="vf" fmla="val 115470"/>
            </a:avLst>
          </a:prstGeom>
          <a:solidFill>
            <a:srgbClr val="FFFFFF"/>
          </a:solidFill>
          <a:ln w="12700">
            <a:gradFill>
              <a:gsLst>
                <a:gs pos="0">
                  <a:srgbClr val="7F3EB2"/>
                </a:gs>
                <a:gs pos="100000">
                  <a:srgbClr val="FF5988"/>
                </a:gs>
              </a:gsLst>
              <a:lin ang="2700000" scaled="0"/>
            </a:gradFill>
          </a:ln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730370" y="5401690"/>
            <a:ext cx="3431616" cy="105139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sz="1600" kern="0" dirty="0" smtClean="0">
                <a:solidFill>
                  <a:srgbClr val="2A398F"/>
                </a:solidFill>
              </a:rPr>
              <a:t>на </a:t>
            </a:r>
            <a:r>
              <a:rPr lang="ru-RU" sz="1600" kern="0" dirty="0">
                <a:solidFill>
                  <a:srgbClr val="2A398F"/>
                </a:solidFill>
              </a:rPr>
              <a:t>дату заключения ТД не имели работы, не </a:t>
            </a:r>
            <a:r>
              <a:rPr lang="ru-RU" sz="1600" kern="0" dirty="0" smtClean="0">
                <a:solidFill>
                  <a:srgbClr val="2A398F"/>
                </a:solidFill>
              </a:rPr>
              <a:t>являлись ИП</a:t>
            </a:r>
            <a:r>
              <a:rPr lang="ru-RU" sz="1600" kern="0" dirty="0">
                <a:solidFill>
                  <a:srgbClr val="2A398F"/>
                </a:solidFill>
              </a:rPr>
              <a:t>, КФХ, </a:t>
            </a:r>
            <a:r>
              <a:rPr lang="ru-RU" sz="1600" kern="0" dirty="0" smtClean="0">
                <a:solidFill>
                  <a:srgbClr val="2A398F"/>
                </a:solidFill>
              </a:rPr>
              <a:t>единоличным исполнительным органом </a:t>
            </a:r>
            <a:r>
              <a:rPr lang="ru-RU" sz="1600" kern="0" dirty="0">
                <a:solidFill>
                  <a:srgbClr val="2A398F"/>
                </a:solidFill>
              </a:rPr>
              <a:t>ЮЛ, </a:t>
            </a:r>
            <a:r>
              <a:rPr lang="ru-RU" sz="1600" kern="0" dirty="0" smtClean="0">
                <a:solidFill>
                  <a:srgbClr val="2A398F"/>
                </a:solidFill>
              </a:rPr>
              <a:t>плательщиком НПД</a:t>
            </a:r>
            <a:endParaRPr lang="ru-RU" sz="1600" kern="0" dirty="0">
              <a:solidFill>
                <a:srgbClr val="2A398F"/>
              </a:solidFill>
            </a:endParaRPr>
          </a:p>
        </p:txBody>
      </p:sp>
      <p:pic>
        <p:nvPicPr>
          <p:cNvPr id="58" name="Picture 2">
            <a:extLst>
              <a:ext uri="{FF2B5EF4-FFF2-40B4-BE49-F238E27FC236}">
                <a16:creationId xmlns="" xmlns:a16="http://schemas.microsoft.com/office/drawing/2014/main" id="{F1FC635D-53D5-4E45-A433-68CC3A5CD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4546" y="5246801"/>
            <a:ext cx="519897" cy="57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066" y="3534308"/>
            <a:ext cx="566856" cy="468000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7728412" y="5009739"/>
            <a:ext cx="377045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b="1" kern="0" dirty="0" smtClean="0">
                <a:solidFill>
                  <a:srgbClr val="FF4252"/>
                </a:solidFill>
              </a:rPr>
              <a:t>Незанятые</a:t>
            </a:r>
            <a:endParaRPr lang="ru-RU" b="1" kern="0" dirty="0">
              <a:solidFill>
                <a:srgbClr val="FF4252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730369" y="3108125"/>
            <a:ext cx="377045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b="1" kern="0" dirty="0" smtClean="0">
                <a:solidFill>
                  <a:srgbClr val="FF4252"/>
                </a:solidFill>
              </a:rPr>
              <a:t>Зарегистрированы в ЦЗН</a:t>
            </a:r>
            <a:endParaRPr lang="ru-RU" b="1" kern="0" dirty="0">
              <a:solidFill>
                <a:srgbClr val="FF4252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730369" y="1619759"/>
            <a:ext cx="377045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b="1" kern="0" dirty="0" smtClean="0">
                <a:solidFill>
                  <a:srgbClr val="FF4252"/>
                </a:solidFill>
              </a:rPr>
              <a:t>Возможно заключение ТД</a:t>
            </a:r>
            <a:endParaRPr lang="ru-RU" b="1" kern="0" dirty="0">
              <a:solidFill>
                <a:srgbClr val="FF425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68033" y="78584"/>
            <a:ext cx="4741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трудоустраиваемых граждан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114300" y="444667"/>
            <a:ext cx="12077700" cy="69217"/>
            <a:chOff x="-2" y="284"/>
            <a:chExt cx="5762" cy="33"/>
          </a:xfrm>
        </p:grpSpPr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650" y="288"/>
              <a:ext cx="5110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650" y="316"/>
              <a:ext cx="5110" cy="1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</p:grpSp>
      <p:pic>
        <p:nvPicPr>
          <p:cNvPr id="26" name="Picture 11" descr="D:\MyDOC\Logo 20101222.bmp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46" y="62077"/>
            <a:ext cx="8826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26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83434" y="1115797"/>
            <a:ext cx="1087244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889454" y="1115797"/>
            <a:ext cx="0" cy="505449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603271" y="1558471"/>
            <a:ext cx="2451143" cy="57945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779252">
              <a:defRPr/>
            </a:pPr>
            <a:r>
              <a:rPr lang="ru-RU" b="1" kern="0" dirty="0" smtClean="0">
                <a:solidFill>
                  <a:srgbClr val="FF4252"/>
                </a:solidFill>
              </a:rPr>
              <a:t>СРОКИ ВЫПЛАТЫ</a:t>
            </a:r>
            <a:r>
              <a:rPr lang="ru-RU" sz="1600" kern="0" dirty="0" smtClean="0">
                <a:solidFill>
                  <a:srgbClr val="2A398F"/>
                </a:solidFill>
              </a:rPr>
              <a:t> </a:t>
            </a:r>
            <a:r>
              <a:rPr lang="ru-RU" kern="0" dirty="0" smtClean="0">
                <a:solidFill>
                  <a:srgbClr val="2A398F"/>
                </a:solidFill>
              </a:rPr>
              <a:t>сохраняются</a:t>
            </a:r>
            <a:endParaRPr lang="ru-RU" kern="0" dirty="0">
              <a:solidFill>
                <a:srgbClr val="2A398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863" y="2471409"/>
            <a:ext cx="3226551" cy="266383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85750" lvl="0" indent="-285750" defTabSz="779252">
              <a:spcAft>
                <a:spcPts val="10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kern="0" dirty="0" smtClean="0">
                <a:solidFill>
                  <a:srgbClr val="2A398F"/>
                </a:solidFill>
              </a:rPr>
              <a:t>по </a:t>
            </a:r>
            <a:r>
              <a:rPr lang="ru-RU" sz="1600" b="1" kern="0" dirty="0">
                <a:solidFill>
                  <a:srgbClr val="2A398F"/>
                </a:solidFill>
              </a:rPr>
              <a:t>истечении 1-го месяца </a:t>
            </a:r>
            <a:r>
              <a:rPr lang="ru-RU" sz="1600" kern="0" dirty="0">
                <a:solidFill>
                  <a:srgbClr val="2A398F"/>
                </a:solidFill>
              </a:rPr>
              <a:t>работы трудоустроенного </a:t>
            </a:r>
            <a:r>
              <a:rPr lang="ru-RU" sz="1600" kern="0" dirty="0" smtClean="0">
                <a:solidFill>
                  <a:srgbClr val="2A398F"/>
                </a:solidFill>
              </a:rPr>
              <a:t>гражданина</a:t>
            </a:r>
          </a:p>
          <a:p>
            <a:pPr marL="285750" lvl="0" indent="-285750" defTabSz="779252">
              <a:spcAft>
                <a:spcPts val="10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kern="0" dirty="0" smtClean="0">
                <a:solidFill>
                  <a:srgbClr val="2A398F"/>
                </a:solidFill>
              </a:rPr>
              <a:t>по </a:t>
            </a:r>
            <a:r>
              <a:rPr lang="ru-RU" sz="1600" b="1" kern="0" dirty="0">
                <a:solidFill>
                  <a:srgbClr val="2A398F"/>
                </a:solidFill>
              </a:rPr>
              <a:t>истечении 3-го месяца </a:t>
            </a:r>
            <a:r>
              <a:rPr lang="ru-RU" sz="1600" kern="0" dirty="0">
                <a:solidFill>
                  <a:srgbClr val="2A398F"/>
                </a:solidFill>
              </a:rPr>
              <a:t>работы трудоустроенного </a:t>
            </a:r>
            <a:r>
              <a:rPr lang="ru-RU" sz="1600" kern="0" dirty="0" smtClean="0">
                <a:solidFill>
                  <a:srgbClr val="2A398F"/>
                </a:solidFill>
              </a:rPr>
              <a:t>гражданина</a:t>
            </a:r>
          </a:p>
          <a:p>
            <a:pPr marL="285750" lvl="0" indent="-285750" defTabSz="779252">
              <a:spcAft>
                <a:spcPts val="10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kern="0" dirty="0" smtClean="0">
                <a:solidFill>
                  <a:srgbClr val="2A398F"/>
                </a:solidFill>
              </a:rPr>
              <a:t>по </a:t>
            </a:r>
            <a:r>
              <a:rPr lang="ru-RU" sz="1600" b="1" kern="0" dirty="0">
                <a:solidFill>
                  <a:srgbClr val="2A398F"/>
                </a:solidFill>
              </a:rPr>
              <a:t>истечении 6-го месяца </a:t>
            </a:r>
            <a:r>
              <a:rPr lang="ru-RU" sz="1600" kern="0" dirty="0">
                <a:solidFill>
                  <a:srgbClr val="2A398F"/>
                </a:solidFill>
              </a:rPr>
              <a:t>работы трудоустроенного </a:t>
            </a:r>
            <a:r>
              <a:rPr lang="ru-RU" sz="1600" kern="0" dirty="0" smtClean="0">
                <a:solidFill>
                  <a:srgbClr val="2A398F"/>
                </a:solidFill>
              </a:rPr>
              <a:t>гражданина</a:t>
            </a:r>
            <a:endParaRPr lang="ru-RU" sz="1600" kern="0" dirty="0">
              <a:solidFill>
                <a:srgbClr val="2A398F"/>
              </a:solidFill>
            </a:endParaRPr>
          </a:p>
          <a:p>
            <a:pPr marL="285750" lvl="0" indent="-285750" defTabSz="779252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endParaRPr lang="ru-RU" sz="1600" kern="0" dirty="0" smtClean="0">
              <a:solidFill>
                <a:srgbClr val="2A398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00590" y="1379796"/>
            <a:ext cx="2452763" cy="679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7792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4252"/>
                </a:solidFill>
                <a:effectLst/>
                <a:uLnTx/>
                <a:uFillTx/>
                <a:ea typeface="+mn-ea"/>
                <a:cs typeface="+mn-cs"/>
              </a:rPr>
              <a:t>РАЗМЕР СУБСИДИИ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FF425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06824" y="2395722"/>
            <a:ext cx="3482629" cy="299923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85750" lvl="0" indent="-285750" defTabSz="779252">
              <a:spcAft>
                <a:spcPts val="10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kern="0" dirty="0">
                <a:solidFill>
                  <a:srgbClr val="2A398F"/>
                </a:solidFill>
              </a:rPr>
              <a:t>МРОТ</a:t>
            </a:r>
            <a:r>
              <a:rPr lang="ru-RU" sz="1600" kern="0" dirty="0">
                <a:solidFill>
                  <a:srgbClr val="2A398F"/>
                </a:solidFill>
              </a:rPr>
              <a:t>, </a:t>
            </a:r>
            <a:r>
              <a:rPr lang="ru-RU" sz="1600" kern="0" dirty="0" smtClean="0">
                <a:solidFill>
                  <a:srgbClr val="2A398F"/>
                </a:solidFill>
              </a:rPr>
              <a:t>увеличенный </a:t>
            </a:r>
            <a:r>
              <a:rPr lang="ru-RU" sz="1600" kern="0" dirty="0">
                <a:solidFill>
                  <a:srgbClr val="2A398F"/>
                </a:solidFill>
              </a:rPr>
              <a:t>на сумму страховых взносов в государственные внебюджетные фонды и районный коэффициент</a:t>
            </a:r>
          </a:p>
          <a:p>
            <a:pPr marL="285750" lvl="0" indent="-285750" defTabSz="779252">
              <a:spcAft>
                <a:spcPts val="10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kern="0" dirty="0" smtClean="0">
                <a:solidFill>
                  <a:srgbClr val="2A398F"/>
                </a:solidFill>
              </a:rPr>
              <a:t>фактическая численность трудоустроенных </a:t>
            </a:r>
            <a:r>
              <a:rPr lang="ru-RU" sz="1600" kern="0" dirty="0" smtClean="0">
                <a:solidFill>
                  <a:srgbClr val="2A398F"/>
                </a:solidFill>
              </a:rPr>
              <a:t>по условиям соответствующего года</a:t>
            </a:r>
          </a:p>
          <a:p>
            <a:pPr lvl="0" defTabSz="779252">
              <a:spcAft>
                <a:spcPts val="1000"/>
              </a:spcAft>
              <a:defRPr/>
            </a:pPr>
            <a:r>
              <a:rPr lang="ru-RU" b="1" kern="0" dirty="0" smtClean="0">
                <a:solidFill>
                  <a:srgbClr val="00B050"/>
                </a:solidFill>
              </a:rPr>
              <a:t>+</a:t>
            </a:r>
            <a:r>
              <a:rPr lang="ru-RU" sz="1600" kern="0" dirty="0" smtClean="0">
                <a:solidFill>
                  <a:srgbClr val="00B050"/>
                </a:solidFill>
              </a:rPr>
              <a:t>    для работодателей, </a:t>
            </a:r>
            <a:br>
              <a:rPr lang="ru-RU" sz="1600" kern="0" dirty="0" smtClean="0">
                <a:solidFill>
                  <a:srgbClr val="00B050"/>
                </a:solidFill>
              </a:rPr>
            </a:br>
            <a:r>
              <a:rPr lang="ru-RU" sz="1600" kern="0" dirty="0" smtClean="0">
                <a:solidFill>
                  <a:srgbClr val="00B050"/>
                </a:solidFill>
              </a:rPr>
              <a:t>       трудоустроивших в 2021 году </a:t>
            </a:r>
            <a:br>
              <a:rPr lang="ru-RU" sz="1600" kern="0" dirty="0" smtClean="0">
                <a:solidFill>
                  <a:srgbClr val="00B050"/>
                </a:solidFill>
              </a:rPr>
            </a:br>
            <a:r>
              <a:rPr lang="ru-RU" sz="1600" kern="0" dirty="0" smtClean="0">
                <a:solidFill>
                  <a:srgbClr val="00B050"/>
                </a:solidFill>
              </a:rPr>
              <a:t>       используется МРОТ 2021, для </a:t>
            </a:r>
            <a:br>
              <a:rPr lang="ru-RU" sz="1600" kern="0" dirty="0" smtClean="0">
                <a:solidFill>
                  <a:srgbClr val="00B050"/>
                </a:solidFill>
              </a:rPr>
            </a:br>
            <a:r>
              <a:rPr lang="ru-RU" sz="1600" kern="0" dirty="0" smtClean="0">
                <a:solidFill>
                  <a:srgbClr val="00B050"/>
                </a:solidFill>
              </a:rPr>
              <a:t>       прочих - 2022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883507" y="1594578"/>
            <a:ext cx="2132425" cy="3919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7792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4252"/>
                </a:solidFill>
                <a:effectLst/>
                <a:uLnTx/>
                <a:uFillTx/>
                <a:ea typeface="+mn-ea"/>
                <a:cs typeface="+mn-cs"/>
              </a:rPr>
              <a:t>РЕЗУЛЬТАТ ПРЕДОСТАВЛЕНИЯ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FF425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027044" y="2383524"/>
            <a:ext cx="3555355" cy="378676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85750" indent="-285750" defTabSz="685715">
              <a:spcAft>
                <a:spcPts val="100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1600" kern="0" dirty="0">
                <a:solidFill>
                  <a:srgbClr val="2A398F"/>
                </a:solidFill>
              </a:rPr>
              <a:t>д</a:t>
            </a:r>
            <a:r>
              <a:rPr lang="ru-RU" sz="1600" kern="0" dirty="0" smtClean="0">
                <a:solidFill>
                  <a:srgbClr val="2A398F"/>
                </a:solidFill>
              </a:rPr>
              <a:t>ля трудоустроивших в 2021 - не </a:t>
            </a:r>
            <a:r>
              <a:rPr lang="ru-RU" sz="1600" kern="0" dirty="0">
                <a:solidFill>
                  <a:srgbClr val="2A398F"/>
                </a:solidFill>
              </a:rPr>
              <a:t>менее 80 </a:t>
            </a:r>
            <a:r>
              <a:rPr lang="ru-RU" sz="1600" kern="0" dirty="0" smtClean="0">
                <a:solidFill>
                  <a:srgbClr val="2A398F"/>
                </a:solidFill>
              </a:rPr>
              <a:t>% </a:t>
            </a:r>
            <a:r>
              <a:rPr lang="ru-RU" sz="1600" kern="0" dirty="0">
                <a:solidFill>
                  <a:srgbClr val="2A398F"/>
                </a:solidFill>
              </a:rPr>
              <a:t>от </a:t>
            </a:r>
            <a:r>
              <a:rPr lang="ru-RU" sz="1600" kern="0" dirty="0" smtClean="0">
                <a:solidFill>
                  <a:srgbClr val="2A398F"/>
                </a:solidFill>
              </a:rPr>
              <a:t>трудоустроенных </a:t>
            </a:r>
            <a:r>
              <a:rPr lang="ru-RU" sz="1600" kern="0" dirty="0" smtClean="0">
                <a:solidFill>
                  <a:srgbClr val="00B050"/>
                </a:solidFill>
              </a:rPr>
              <a:t>в </a:t>
            </a:r>
            <a:r>
              <a:rPr lang="ru-RU" sz="1600" kern="0" dirty="0">
                <a:solidFill>
                  <a:srgbClr val="00B050"/>
                </a:solidFill>
              </a:rPr>
              <a:t>течение 6 месяцев с даты их </a:t>
            </a:r>
            <a:r>
              <a:rPr lang="ru-RU" sz="1600" kern="0" dirty="0" smtClean="0">
                <a:solidFill>
                  <a:srgbClr val="00B050"/>
                </a:solidFill>
              </a:rPr>
              <a:t>трудоустройства</a:t>
            </a:r>
            <a:r>
              <a:rPr lang="ru-RU" sz="1600" kern="0" dirty="0">
                <a:solidFill>
                  <a:srgbClr val="2A398F"/>
                </a:solidFill>
              </a:rPr>
              <a:t> </a:t>
            </a:r>
            <a:r>
              <a:rPr lang="ru-RU" sz="1600" kern="0" dirty="0" smtClean="0">
                <a:solidFill>
                  <a:srgbClr val="2A398F"/>
                </a:solidFill>
              </a:rPr>
              <a:t>(не учитываются </a:t>
            </a:r>
            <a:r>
              <a:rPr lang="ru-RU" sz="1600" kern="0" dirty="0">
                <a:solidFill>
                  <a:srgbClr val="2A398F"/>
                </a:solidFill>
              </a:rPr>
              <a:t>уволенные </a:t>
            </a:r>
            <a:r>
              <a:rPr lang="ru-RU" sz="1600" kern="0" dirty="0" smtClean="0">
                <a:solidFill>
                  <a:srgbClr val="2A398F"/>
                </a:solidFill>
              </a:rPr>
              <a:t>по ст. 80 ТК РФ)</a:t>
            </a:r>
            <a:endParaRPr lang="ru-RU" sz="1600" kern="0" dirty="0">
              <a:solidFill>
                <a:srgbClr val="2A398F"/>
              </a:solidFill>
            </a:endParaRPr>
          </a:p>
          <a:p>
            <a:pPr defTabSz="685715">
              <a:spcAft>
                <a:spcPts val="1000"/>
              </a:spcAft>
              <a:buClr>
                <a:srgbClr val="002060"/>
              </a:buClr>
            </a:pPr>
            <a:r>
              <a:rPr lang="ru-RU" b="1" kern="0" dirty="0" smtClean="0">
                <a:solidFill>
                  <a:srgbClr val="00B050"/>
                </a:solidFill>
              </a:rPr>
              <a:t>+</a:t>
            </a:r>
            <a:r>
              <a:rPr lang="ru-RU" sz="1600" kern="0" dirty="0" smtClean="0">
                <a:solidFill>
                  <a:srgbClr val="00B050"/>
                </a:solidFill>
              </a:rPr>
              <a:t>    для трудоустроивших в 2022 – </a:t>
            </a:r>
            <a:br>
              <a:rPr lang="ru-RU" sz="1600" kern="0" dirty="0" smtClean="0">
                <a:solidFill>
                  <a:srgbClr val="00B050"/>
                </a:solidFill>
              </a:rPr>
            </a:br>
            <a:r>
              <a:rPr lang="ru-RU" sz="1600" kern="0" dirty="0" smtClean="0">
                <a:solidFill>
                  <a:srgbClr val="00B050"/>
                </a:solidFill>
              </a:rPr>
              <a:t>      обеспечение </a:t>
            </a:r>
            <a:r>
              <a:rPr lang="ru-RU" sz="1600" kern="0" dirty="0">
                <a:solidFill>
                  <a:srgbClr val="00B050"/>
                </a:solidFill>
              </a:rPr>
              <a:t>занятости </a:t>
            </a:r>
            <a:r>
              <a:rPr lang="ru-RU" sz="1600" kern="0" dirty="0" smtClean="0">
                <a:solidFill>
                  <a:srgbClr val="00B050"/>
                </a:solidFill>
              </a:rPr>
              <a:t>100% </a:t>
            </a:r>
            <a:br>
              <a:rPr lang="ru-RU" sz="1600" kern="0" dirty="0" smtClean="0">
                <a:solidFill>
                  <a:srgbClr val="00B050"/>
                </a:solidFill>
              </a:rPr>
            </a:br>
            <a:r>
              <a:rPr lang="ru-RU" sz="1600" kern="0" dirty="0" smtClean="0">
                <a:solidFill>
                  <a:srgbClr val="00B050"/>
                </a:solidFill>
              </a:rPr>
              <a:t>      трудоустроенных </a:t>
            </a:r>
            <a:r>
              <a:rPr lang="ru-RU" sz="1600" kern="0" dirty="0">
                <a:solidFill>
                  <a:srgbClr val="00B050"/>
                </a:solidFill>
              </a:rPr>
              <a:t>по истечении </a:t>
            </a:r>
            <a:r>
              <a:rPr lang="ru-RU" sz="1600" kern="0" dirty="0" smtClean="0">
                <a:solidFill>
                  <a:srgbClr val="00B050"/>
                </a:solidFill>
              </a:rPr>
              <a:t/>
            </a:r>
            <a:br>
              <a:rPr lang="ru-RU" sz="1600" kern="0" dirty="0" smtClean="0">
                <a:solidFill>
                  <a:srgbClr val="00B050"/>
                </a:solidFill>
              </a:rPr>
            </a:br>
            <a:r>
              <a:rPr lang="ru-RU" sz="1600" kern="0" dirty="0" smtClean="0">
                <a:solidFill>
                  <a:srgbClr val="00B050"/>
                </a:solidFill>
              </a:rPr>
              <a:t>      1-го</a:t>
            </a:r>
            <a:r>
              <a:rPr lang="ru-RU" sz="1600" kern="0" dirty="0">
                <a:solidFill>
                  <a:srgbClr val="00B050"/>
                </a:solidFill>
              </a:rPr>
              <a:t>, </a:t>
            </a:r>
            <a:r>
              <a:rPr lang="ru-RU" sz="1600" kern="0" dirty="0" smtClean="0">
                <a:solidFill>
                  <a:srgbClr val="00B050"/>
                </a:solidFill>
              </a:rPr>
              <a:t>и/или </a:t>
            </a:r>
            <a:r>
              <a:rPr lang="ru-RU" sz="1600" kern="0" dirty="0">
                <a:solidFill>
                  <a:srgbClr val="00B050"/>
                </a:solidFill>
              </a:rPr>
              <a:t>3-го, </a:t>
            </a:r>
            <a:r>
              <a:rPr lang="ru-RU" sz="1600" kern="0" dirty="0" smtClean="0">
                <a:solidFill>
                  <a:srgbClr val="00B050"/>
                </a:solidFill>
              </a:rPr>
              <a:t>и/или </a:t>
            </a:r>
            <a:r>
              <a:rPr lang="ru-RU" sz="1600" kern="0" dirty="0">
                <a:solidFill>
                  <a:srgbClr val="00B050"/>
                </a:solidFill>
              </a:rPr>
              <a:t>6-го </a:t>
            </a:r>
            <a:r>
              <a:rPr lang="ru-RU" sz="1600" kern="0" dirty="0" smtClean="0">
                <a:solidFill>
                  <a:srgbClr val="00B050"/>
                </a:solidFill>
              </a:rPr>
              <a:t>месяца</a:t>
            </a:r>
          </a:p>
          <a:p>
            <a:pPr defTabSz="685715">
              <a:spcAft>
                <a:spcPts val="1000"/>
              </a:spcAft>
              <a:buClr>
                <a:srgbClr val="002060"/>
              </a:buClr>
            </a:pPr>
            <a:r>
              <a:rPr lang="ru-RU" b="1" kern="0" dirty="0" smtClean="0">
                <a:solidFill>
                  <a:srgbClr val="00B050"/>
                </a:solidFill>
              </a:rPr>
              <a:t>+   </a:t>
            </a:r>
            <a:r>
              <a:rPr lang="ru-RU" sz="1600" kern="0" dirty="0" smtClean="0">
                <a:solidFill>
                  <a:srgbClr val="00B050"/>
                </a:solidFill>
              </a:rPr>
              <a:t>работодатель </a:t>
            </a:r>
            <a:r>
              <a:rPr lang="ru-RU" sz="1600" kern="0" dirty="0">
                <a:solidFill>
                  <a:srgbClr val="00B050"/>
                </a:solidFill>
              </a:rPr>
              <a:t>может </a:t>
            </a:r>
            <a:r>
              <a:rPr lang="ru-RU" sz="1600" kern="0" dirty="0" smtClean="0">
                <a:solidFill>
                  <a:srgbClr val="00B050"/>
                </a:solidFill>
              </a:rPr>
              <a:t/>
            </a:r>
            <a:br>
              <a:rPr lang="ru-RU" sz="1600" kern="0" dirty="0" smtClean="0">
                <a:solidFill>
                  <a:srgbClr val="00B050"/>
                </a:solidFill>
              </a:rPr>
            </a:br>
            <a:r>
              <a:rPr lang="ru-RU" sz="1600" kern="0" dirty="0" smtClean="0">
                <a:solidFill>
                  <a:srgbClr val="00B050"/>
                </a:solidFill>
              </a:rPr>
              <a:t>      воспользоваться </a:t>
            </a:r>
            <a:r>
              <a:rPr lang="ru-RU" sz="1600" kern="0" dirty="0">
                <a:solidFill>
                  <a:srgbClr val="00B050"/>
                </a:solidFill>
              </a:rPr>
              <a:t>правом на </a:t>
            </a:r>
            <a:r>
              <a:rPr lang="ru-RU" sz="1600" kern="0" dirty="0" smtClean="0">
                <a:solidFill>
                  <a:srgbClr val="00B050"/>
                </a:solidFill>
              </a:rPr>
              <a:t/>
            </a:r>
            <a:br>
              <a:rPr lang="ru-RU" sz="1600" kern="0" dirty="0" smtClean="0">
                <a:solidFill>
                  <a:srgbClr val="00B050"/>
                </a:solidFill>
              </a:rPr>
            </a:br>
            <a:r>
              <a:rPr lang="ru-RU" sz="1600" kern="0" dirty="0" smtClean="0">
                <a:solidFill>
                  <a:srgbClr val="00B050"/>
                </a:solidFill>
              </a:rPr>
              <a:t>      получение </a:t>
            </a:r>
            <a:r>
              <a:rPr lang="ru-RU" sz="1600" kern="0" dirty="0">
                <a:solidFill>
                  <a:srgbClr val="00B050"/>
                </a:solidFill>
              </a:rPr>
              <a:t>субсидии за одного и </a:t>
            </a:r>
            <a:r>
              <a:rPr lang="ru-RU" sz="1600" kern="0" dirty="0" smtClean="0">
                <a:solidFill>
                  <a:srgbClr val="00B050"/>
                </a:solidFill>
              </a:rPr>
              <a:t/>
            </a:r>
            <a:br>
              <a:rPr lang="ru-RU" sz="1600" kern="0" dirty="0" smtClean="0">
                <a:solidFill>
                  <a:srgbClr val="00B050"/>
                </a:solidFill>
              </a:rPr>
            </a:br>
            <a:r>
              <a:rPr lang="ru-RU" sz="1600" kern="0" dirty="0" smtClean="0">
                <a:solidFill>
                  <a:srgbClr val="00B050"/>
                </a:solidFill>
              </a:rPr>
              <a:t>      того </a:t>
            </a:r>
            <a:r>
              <a:rPr lang="ru-RU" sz="1600" kern="0" dirty="0">
                <a:solidFill>
                  <a:srgbClr val="00B050"/>
                </a:solidFill>
              </a:rPr>
              <a:t>же трудоустроенного </a:t>
            </a:r>
            <a:r>
              <a:rPr lang="ru-RU" sz="1600" kern="0" dirty="0" smtClean="0">
                <a:solidFill>
                  <a:srgbClr val="00B050"/>
                </a:solidFill>
              </a:rPr>
              <a:t/>
            </a:r>
            <a:br>
              <a:rPr lang="ru-RU" sz="1600" kern="0" dirty="0" smtClean="0">
                <a:solidFill>
                  <a:srgbClr val="00B050"/>
                </a:solidFill>
              </a:rPr>
            </a:br>
            <a:r>
              <a:rPr lang="ru-RU" sz="1600" kern="0" dirty="0" smtClean="0">
                <a:solidFill>
                  <a:srgbClr val="00B050"/>
                </a:solidFill>
              </a:rPr>
              <a:t>      гражданина </a:t>
            </a:r>
            <a:r>
              <a:rPr lang="ru-RU" sz="1600" kern="0" dirty="0">
                <a:solidFill>
                  <a:srgbClr val="00B050"/>
                </a:solidFill>
              </a:rPr>
              <a:t>однократно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DB15D7AE-53F2-F340-8CF3-1D8704BACECC}"/>
              </a:ext>
            </a:extLst>
          </p:cNvPr>
          <p:cNvSpPr/>
          <p:nvPr/>
        </p:nvSpPr>
        <p:spPr>
          <a:xfrm>
            <a:off x="5573028" y="682031"/>
            <a:ext cx="1054152" cy="36000"/>
          </a:xfrm>
          <a:prstGeom prst="rect">
            <a:avLst/>
          </a:prstGeom>
          <a:solidFill>
            <a:srgbClr val="FF4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4280737" y="1115797"/>
            <a:ext cx="0" cy="505449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33" y="1392021"/>
            <a:ext cx="879428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925" y="1430554"/>
            <a:ext cx="72966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662" y="1395266"/>
            <a:ext cx="6286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468033" y="78584"/>
            <a:ext cx="4579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предоставления субсидии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114300" y="444667"/>
            <a:ext cx="12077700" cy="69217"/>
            <a:chOff x="-2" y="284"/>
            <a:chExt cx="5762" cy="33"/>
          </a:xfrm>
        </p:grpSpPr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650" y="288"/>
              <a:ext cx="5110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650" y="316"/>
              <a:ext cx="5110" cy="1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</p:grpSp>
      <p:pic>
        <p:nvPicPr>
          <p:cNvPr id="31" name="Picture 11" descr="D:\MyDOC\Logo 20101222.bm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46" y="62077"/>
            <a:ext cx="8826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4296" y="209007"/>
            <a:ext cx="8943703" cy="185322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получения субсидии работодателю необходимо: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7046" y="949233"/>
            <a:ext cx="11181805" cy="4981303"/>
          </a:xfrm>
        </p:spPr>
        <p:txBody>
          <a:bodyPr>
            <a:normAutofit fontScale="77500" lnSpcReduction="20000"/>
          </a:bodyPr>
          <a:lstStyle/>
          <a:p>
            <a:pPr lvl="8" algn="l"/>
            <a:endParaRPr lang="ru-RU" sz="24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8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1900" kern="0" dirty="0" smtClean="0">
                <a:solidFill>
                  <a:srgbClr val="2A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</a:t>
            </a:r>
            <a:r>
              <a:rPr lang="ru-RU" sz="1900" kern="0" dirty="0">
                <a:solidFill>
                  <a:srgbClr val="2A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через личный кабинет портала "Работа в России" и указать перечень свободных рабочих мест и вакантных должностей</a:t>
            </a:r>
            <a:r>
              <a:rPr lang="ru-RU" sz="1900" kern="0" dirty="0" smtClean="0">
                <a:solidFill>
                  <a:srgbClr val="2A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8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ru-RU" sz="1900" kern="0" dirty="0">
              <a:solidFill>
                <a:srgbClr val="2A39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900" kern="0" dirty="0" smtClean="0">
                <a:solidFill>
                  <a:srgbClr val="2A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Центр </a:t>
            </a:r>
            <a:r>
              <a:rPr lang="ru-RU" sz="1900" kern="0" dirty="0">
                <a:solidFill>
                  <a:srgbClr val="2A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занятости подберет подходящих кандидатов. Через месяц после их трудоустройства (но не позднее 15 декабря), работодателю необходимо направить заявление в Фонд социального страхования с указанием данных трудоустроенных безработных граждан; </a:t>
            </a:r>
            <a:endParaRPr lang="ru-RU" sz="1900" kern="0" dirty="0" smtClean="0">
              <a:solidFill>
                <a:srgbClr val="2A39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ru-RU" sz="1900" kern="0" dirty="0">
              <a:solidFill>
                <a:srgbClr val="2A39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buAutoNum type="arabicPeriod" startAt="3"/>
            </a:pPr>
            <a:r>
              <a:rPr lang="ru-RU" sz="1900" kern="0" dirty="0" smtClean="0">
                <a:solidFill>
                  <a:srgbClr val="2A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sz="1900" kern="0" dirty="0">
                <a:solidFill>
                  <a:srgbClr val="2A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включении его в реестр для получения субсидий работодатель подает через личный кабинет страхователя </a:t>
            </a:r>
            <a:r>
              <a:rPr lang="en-US" sz="1900" kern="0" dirty="0" err="1">
                <a:solidFill>
                  <a:srgbClr val="2A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lk</a:t>
            </a:r>
            <a:r>
              <a:rPr lang="ru-RU" sz="1900" kern="0" dirty="0">
                <a:solidFill>
                  <a:srgbClr val="2A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900" kern="0" dirty="0" err="1">
                <a:solidFill>
                  <a:srgbClr val="2A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fss</a:t>
            </a:r>
            <a:r>
              <a:rPr lang="ru-RU" sz="1900" kern="0" dirty="0">
                <a:solidFill>
                  <a:srgbClr val="2A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900" kern="0" dirty="0" err="1">
                <a:solidFill>
                  <a:srgbClr val="2A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900" kern="0" dirty="0">
                <a:solidFill>
                  <a:srgbClr val="2A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используя для доступа логин и пароль для Единого портала </a:t>
            </a:r>
            <a:r>
              <a:rPr lang="ru-RU" sz="1900" kern="0" dirty="0" err="1">
                <a:solidFill>
                  <a:srgbClr val="2A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r>
              <a:rPr lang="ru-RU" sz="1900" kern="0" dirty="0" smtClean="0">
                <a:solidFill>
                  <a:srgbClr val="2A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buAutoNum type="arabicPeriod" startAt="3"/>
            </a:pPr>
            <a:endParaRPr lang="ru-RU" sz="1900" kern="0" dirty="0">
              <a:solidFill>
                <a:srgbClr val="2A39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900" kern="0" dirty="0">
                <a:solidFill>
                  <a:srgbClr val="2A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900" kern="0" dirty="0" smtClean="0">
                <a:solidFill>
                  <a:srgbClr val="2A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 </a:t>
            </a:r>
            <a:r>
              <a:rPr lang="ru-RU" sz="1900" kern="0" dirty="0">
                <a:solidFill>
                  <a:srgbClr val="2A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 заявления работодатель подтверждает соблюдение условий, установленных Правилами предоставления субсидий (</a:t>
            </a:r>
            <a:r>
              <a:rPr lang="ru-RU" sz="1900" kern="0" dirty="0" err="1">
                <a:solidFill>
                  <a:srgbClr val="2A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1900" kern="0" dirty="0">
                <a:solidFill>
                  <a:srgbClr val="2A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«а», «в» - «л» и «н» п.5</a:t>
            </a:r>
            <a:r>
              <a:rPr lang="ru-RU" sz="1900" kern="0" dirty="0" smtClean="0">
                <a:solidFill>
                  <a:srgbClr val="2A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ru-RU" sz="1900" kern="0" dirty="0">
              <a:solidFill>
                <a:srgbClr val="2A39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buAutoNum type="arabicPeriod" startAt="5"/>
            </a:pPr>
            <a:r>
              <a:rPr lang="ru-RU" sz="1900" kern="0" dirty="0" smtClean="0">
                <a:solidFill>
                  <a:srgbClr val="2A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Принятые </a:t>
            </a:r>
            <a:r>
              <a:rPr lang="ru-RU" sz="1900" kern="0" dirty="0">
                <a:solidFill>
                  <a:srgbClr val="2A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работу безработные граждане должны быть трудоустроены на условиях </a:t>
            </a:r>
            <a:r>
              <a:rPr lang="ru-RU" sz="1900" b="1" u="sng" kern="0" dirty="0">
                <a:solidFill>
                  <a:srgbClr val="2A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полного рабочего дня </a:t>
            </a:r>
            <a:r>
              <a:rPr lang="ru-RU" sz="1900" kern="0" dirty="0">
                <a:solidFill>
                  <a:srgbClr val="2A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установленного правилами внутреннего трудового распорядка режима рабочего времени. При этом сотрудники не должны быть зарегистрированы в качестве индивидуального предпринимателя, главы крестьянского (фермерского) хозяйства, к нему также не должны применять режим </a:t>
            </a:r>
            <a:r>
              <a:rPr lang="ru-RU" sz="1900" kern="0" dirty="0" smtClean="0">
                <a:solidFill>
                  <a:srgbClr val="2A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«Налог </a:t>
            </a:r>
            <a:r>
              <a:rPr lang="ru-RU" sz="1900" kern="0" dirty="0">
                <a:solidFill>
                  <a:srgbClr val="2A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профессиональный </a:t>
            </a:r>
            <a:r>
              <a:rPr lang="ru-RU" sz="1900" kern="0" dirty="0" smtClean="0">
                <a:solidFill>
                  <a:srgbClr val="2A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доход»;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buAutoNum type="arabicPeriod" startAt="5"/>
            </a:pPr>
            <a:endParaRPr lang="ru-RU" sz="1900" kern="0" dirty="0" smtClean="0">
              <a:solidFill>
                <a:srgbClr val="2A39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900" kern="0" dirty="0" smtClean="0">
                <a:solidFill>
                  <a:srgbClr val="2A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     Заработная плата трудоустроенным гражданам должна быть не ниже величины МРОТ, установленного Федеральным законом;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ru-RU" sz="1900" kern="0" dirty="0">
              <a:solidFill>
                <a:srgbClr val="2A39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900" kern="0" dirty="0">
                <a:solidFill>
                  <a:srgbClr val="2A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900" kern="0" dirty="0" smtClean="0">
                <a:solidFill>
                  <a:srgbClr val="2A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</a:t>
            </a:r>
            <a:r>
              <a:rPr lang="ru-RU" sz="1900" kern="0" dirty="0">
                <a:solidFill>
                  <a:srgbClr val="2A39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 предоставленных сведений, а также решение об осуществлении выплат принимает Фонд социального страхования.</a:t>
            </a:r>
          </a:p>
          <a:p>
            <a:endParaRPr lang="ru-RU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14300" y="444667"/>
            <a:ext cx="12077700" cy="69217"/>
            <a:chOff x="-2" y="284"/>
            <a:chExt cx="5762" cy="33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650" y="288"/>
              <a:ext cx="5110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650" y="316"/>
              <a:ext cx="5110" cy="1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</p:grpSp>
      <p:pic>
        <p:nvPicPr>
          <p:cNvPr id="9" name="Picture 11" descr="D:\MyDOC\Logo 20101222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46" y="62077"/>
            <a:ext cx="8826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79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42" y="147939"/>
            <a:ext cx="9786257" cy="296725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Предоставление субсидии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1" descr="D:\MyDOC\Logo 20101222.bmp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46" y="62077"/>
            <a:ext cx="8826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14300" y="444667"/>
            <a:ext cx="12077700" cy="69217"/>
            <a:chOff x="-2" y="284"/>
            <a:chExt cx="5762" cy="33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650" y="288"/>
              <a:ext cx="5110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650" y="316"/>
              <a:ext cx="5110" cy="1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</p:grpSp>
    </p:spTree>
    <p:extLst>
      <p:ext uri="{BB962C8B-B14F-4D97-AF65-F5344CB8AC3E}">
        <p14:creationId xmlns:p14="http://schemas.microsoft.com/office/powerpoint/2010/main" val="6023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869534"/>
              </p:ext>
            </p:extLst>
          </p:nvPr>
        </p:nvGraphicFramePr>
        <p:xfrm>
          <a:off x="838200" y="1597408"/>
          <a:ext cx="10515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/>
              </a:tblGrid>
              <a:tr h="300218">
                <a:tc>
                  <a:txBody>
                    <a:bodyPr/>
                    <a:lstStyle/>
                    <a:p>
                      <a:pPr algn="just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118459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0" dirty="0" smtClean="0">
                          <a:solidFill>
                            <a:srgbClr val="2A39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Размер субсидии </a:t>
                      </a:r>
                      <a:r>
                        <a:rPr lang="ru-RU" sz="2000" kern="0" dirty="0" smtClean="0">
                          <a:solidFill>
                            <a:srgbClr val="2A39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определяется как произведение величины минимального размера оплаты труда, увеличенной на сумму страховых взносов в государственные внебюджетные фонды и районный коэффициент, на фактическую численность трудоустроенных граждан, соответствующих критериям, установленным Правилами предоставления субсидий.</a:t>
                      </a:r>
                    </a:p>
                    <a:p>
                      <a:pPr lvl="0" algn="just"/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u-RU" sz="2000" b="0" kern="0" dirty="0" smtClean="0">
                          <a:solidFill>
                            <a:srgbClr val="2A39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МРОТ  на 01.01.2021 – 12 792 руб. </a:t>
                      </a:r>
                      <a:r>
                        <a:rPr lang="ru-RU" sz="2000" b="0" kern="0" dirty="0" smtClean="0">
                          <a:solidFill>
                            <a:srgbClr val="2A398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2000" kern="0" dirty="0" smtClean="0">
                          <a:solidFill>
                            <a:srgbClr val="2A398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расчета субсидии</a:t>
                      </a:r>
                      <a:r>
                        <a:rPr lang="ru-RU" sz="2000" kern="0" baseline="0" dirty="0" smtClean="0">
                          <a:solidFill>
                            <a:srgbClr val="2A398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работодателю, </a:t>
                      </a:r>
                      <a:r>
                        <a:rPr lang="ru-RU" sz="2000" kern="0" dirty="0" smtClean="0">
                          <a:solidFill>
                            <a:srgbClr val="2A398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подавшему заявление о подборе работников и </a:t>
                      </a:r>
                      <a:r>
                        <a:rPr lang="ru-RU" sz="2000" b="1" kern="0" dirty="0" smtClean="0">
                          <a:solidFill>
                            <a:srgbClr val="2A398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трудоустроившего в 2021 году безработного гражданина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u-RU" sz="2000" kern="0" dirty="0" smtClean="0">
                          <a:solidFill>
                            <a:srgbClr val="2A39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МРОТ на 01.01.2022 – 13 890 руб.  для расчета субсидии работодателю трудоустроившему  граждан </a:t>
                      </a:r>
                      <a:r>
                        <a:rPr lang="ru-RU" sz="2000" b="1" kern="0" dirty="0" smtClean="0">
                          <a:solidFill>
                            <a:srgbClr val="2A39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отвечающим критериям, введенным в 2022 году </a:t>
                      </a:r>
                      <a:r>
                        <a:rPr lang="ru-RU" sz="2000" kern="0" dirty="0" smtClean="0">
                          <a:solidFill>
                            <a:srgbClr val="2A398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(молодежь в возрасте до 30 лет включительно)</a:t>
                      </a:r>
                      <a:endParaRPr lang="ru-RU" sz="2000" kern="0" dirty="0">
                        <a:solidFill>
                          <a:srgbClr val="2A398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8606" y="365125"/>
            <a:ext cx="10535194" cy="1446258"/>
          </a:xfrm>
        </p:spPr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4300" y="444667"/>
            <a:ext cx="12077700" cy="69217"/>
            <a:chOff x="-2" y="284"/>
            <a:chExt cx="5762" cy="33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650" y="288"/>
              <a:ext cx="5110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650" y="316"/>
              <a:ext cx="5110" cy="1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/>
            </a:p>
          </p:txBody>
        </p:sp>
      </p:grpSp>
      <p:pic>
        <p:nvPicPr>
          <p:cNvPr id="10" name="Picture 11" descr="D:\MyDOC\Logo 20101222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46" y="62077"/>
            <a:ext cx="8826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24296" y="209007"/>
            <a:ext cx="8943703" cy="185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Размер субсидий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080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4528" y="1406963"/>
            <a:ext cx="1331518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Участники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0053" y="2044892"/>
            <a:ext cx="1681146" cy="120032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ЦА ФСС</a:t>
            </a:r>
          </a:p>
          <a:p>
            <a:pPr algn="ctr"/>
            <a:endParaRPr lang="ru-RU" sz="2400" b="1" dirty="0">
              <a:solidFill>
                <a:prstClr val="black"/>
              </a:solidFill>
            </a:endParaRPr>
          </a:p>
          <a:p>
            <a:pPr algn="ctr"/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575" y="4949271"/>
            <a:ext cx="3380688" cy="132343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Работодатели (ЮЛ/НКО/ИП)</a:t>
            </a:r>
          </a:p>
          <a:p>
            <a:pPr algn="ctr"/>
            <a:endParaRPr lang="ru-RU" sz="2000" b="1" dirty="0" smtClean="0">
              <a:solidFill>
                <a:prstClr val="black"/>
              </a:solidFill>
            </a:endParaRPr>
          </a:p>
          <a:p>
            <a:pPr algn="ctr"/>
            <a:endParaRPr lang="ru-RU" sz="2000" b="1" dirty="0">
              <a:solidFill>
                <a:prstClr val="black"/>
              </a:solidFill>
            </a:endParaRPr>
          </a:p>
          <a:p>
            <a:pPr algn="ctr"/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8575" y="2065436"/>
            <a:ext cx="2888534" cy="113877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prstClr val="black"/>
                </a:solidFill>
              </a:rPr>
              <a:t>Роструд</a:t>
            </a:r>
            <a:r>
              <a:rPr lang="ru-RU" sz="2000" b="1" dirty="0" smtClean="0">
                <a:solidFill>
                  <a:prstClr val="black"/>
                </a:solidFill>
              </a:rPr>
              <a:t> (</a:t>
            </a:r>
            <a:r>
              <a:rPr lang="ru-RU" sz="2000" b="1" dirty="0" err="1" smtClean="0">
                <a:solidFill>
                  <a:prstClr val="black"/>
                </a:solidFill>
              </a:rPr>
              <a:t>СЗНы</a:t>
            </a:r>
            <a:r>
              <a:rPr lang="ru-RU" sz="2000" b="1" dirty="0" smtClean="0">
                <a:solidFill>
                  <a:prstClr val="black"/>
                </a:solidFill>
              </a:rPr>
              <a:t>)</a:t>
            </a:r>
            <a:endParaRPr lang="ru-RU" sz="2000" b="1" dirty="0">
              <a:solidFill>
                <a:prstClr val="black"/>
              </a:solidFill>
            </a:endParaRPr>
          </a:p>
          <a:p>
            <a:endParaRPr lang="ru-RU" sz="2400" b="1" dirty="0">
              <a:solidFill>
                <a:prstClr val="black"/>
              </a:solidFill>
            </a:endParaRPr>
          </a:p>
          <a:p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63338" y="1807073"/>
            <a:ext cx="1921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Реестр ЮЛ и трудоустроенных  граждан</a:t>
            </a:r>
            <a:endParaRPr lang="ru-RU" sz="1600" b="1" dirty="0">
              <a:solidFill>
                <a:prstClr val="black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802948" y="3286387"/>
            <a:ext cx="1" cy="1490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3DCE0E40-46ED-4C73-9349-BA1C28DA2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388" y="2570705"/>
            <a:ext cx="1539928" cy="5021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95" y="2493592"/>
            <a:ext cx="1264263" cy="59223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cxnSp>
        <p:nvCxnSpPr>
          <p:cNvPr id="39" name="Прямая со стрелкой 38"/>
          <p:cNvCxnSpPr/>
          <p:nvPr/>
        </p:nvCxnSpPr>
        <p:spPr>
          <a:xfrm flipV="1">
            <a:off x="529374" y="3286387"/>
            <a:ext cx="0" cy="1443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18700" y="3265765"/>
            <a:ext cx="18849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Определение </a:t>
            </a:r>
            <a:r>
              <a:rPr lang="ru-RU" sz="1400" b="1" dirty="0" err="1" smtClean="0">
                <a:solidFill>
                  <a:prstClr val="black"/>
                </a:solidFill>
              </a:rPr>
              <a:t>юр.лиц</a:t>
            </a:r>
            <a:r>
              <a:rPr lang="ru-RU" sz="1400" b="1" dirty="0" smtClean="0">
                <a:solidFill>
                  <a:prstClr val="black"/>
                </a:solidFill>
              </a:rPr>
              <a:t> - участников Проекта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+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предоставление </a:t>
            </a:r>
            <a:endParaRPr lang="ru-RU" sz="1400" b="1" dirty="0">
              <a:solidFill>
                <a:prstClr val="black"/>
              </a:solidFill>
            </a:endParaRP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базы данных резюме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8823" y="2817003"/>
            <a:ext cx="1788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Отчетность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sz="1400" b="1" dirty="0">
                <a:solidFill>
                  <a:prstClr val="black"/>
                </a:solidFill>
              </a:rPr>
              <a:t>по </a:t>
            </a:r>
            <a:r>
              <a:rPr lang="ru-RU" sz="1400" b="1" dirty="0" smtClean="0">
                <a:solidFill>
                  <a:prstClr val="black"/>
                </a:solidFill>
              </a:rPr>
              <a:t>ЮЛ</a:t>
            </a:r>
            <a:r>
              <a:rPr lang="ru-RU" sz="1400" b="1" dirty="0"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и</a:t>
            </a:r>
            <a:endParaRPr lang="ru-RU" sz="1400" b="1" dirty="0">
              <a:solidFill>
                <a:prstClr val="black"/>
              </a:solidFill>
            </a:endParaRPr>
          </a:p>
          <a:p>
            <a:r>
              <a:rPr lang="ru-RU" sz="1400" b="1" dirty="0" smtClean="0">
                <a:solidFill>
                  <a:prstClr val="black"/>
                </a:solidFill>
              </a:rPr>
              <a:t>принятым </a:t>
            </a:r>
            <a:r>
              <a:rPr lang="ru-RU" sz="1400" b="1" dirty="0">
                <a:solidFill>
                  <a:prstClr val="black"/>
                </a:solidFill>
              </a:rPr>
              <a:t>на работу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078" y="2463398"/>
            <a:ext cx="1165658" cy="666525"/>
          </a:xfrm>
          <a:prstGeom prst="rect">
            <a:avLst/>
          </a:prstGeom>
        </p:spPr>
      </p:pic>
      <p:cxnSp>
        <p:nvCxnSpPr>
          <p:cNvPr id="41" name="Прямая со стрелкой 40"/>
          <p:cNvCxnSpPr/>
          <p:nvPr/>
        </p:nvCxnSpPr>
        <p:spPr>
          <a:xfrm>
            <a:off x="3170962" y="2634822"/>
            <a:ext cx="2077313" cy="5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3170964" y="2775001"/>
            <a:ext cx="206266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090294" y="1934741"/>
            <a:ext cx="1945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Отчетность об исполнении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7166571" y="2660936"/>
            <a:ext cx="1982309" cy="5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305483" y="2060772"/>
            <a:ext cx="1792866" cy="120032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Минтруд</a:t>
            </a:r>
          </a:p>
          <a:p>
            <a:endParaRPr lang="ru-RU" sz="2400" b="1" dirty="0">
              <a:solidFill>
                <a:prstClr val="black"/>
              </a:solidFill>
            </a:endParaRPr>
          </a:p>
          <a:p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0D9BC378-F097-4835-9367-92BA74EAFC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950" y="2581072"/>
            <a:ext cx="1534970" cy="551475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9568511" y="5052282"/>
            <a:ext cx="1289648" cy="13040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568511" y="3600675"/>
            <a:ext cx="1289648" cy="125815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815436" y="5051768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ФНС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815436" y="3605295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ПФР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595" y="4106154"/>
            <a:ext cx="519480" cy="52982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20" y="5636727"/>
            <a:ext cx="1188083" cy="45741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4" name="Соединительная линия уступом 43"/>
          <p:cNvCxnSpPr/>
          <p:nvPr/>
        </p:nvCxnSpPr>
        <p:spPr>
          <a:xfrm>
            <a:off x="6221059" y="3405864"/>
            <a:ext cx="2995730" cy="1543407"/>
          </a:xfrm>
          <a:prstGeom prst="bentConnector3">
            <a:avLst>
              <a:gd name="adj1" fmla="val 8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7166571" y="4075544"/>
            <a:ext cx="1760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Проверка </a:t>
            </a:r>
            <a:r>
              <a:rPr lang="ru-RU" sz="1400" b="1" dirty="0" smtClean="0">
                <a:solidFill>
                  <a:prstClr val="black"/>
                </a:solidFill>
              </a:rPr>
              <a:t>связки ИНН/СНИЛС </a:t>
            </a:r>
            <a:r>
              <a:rPr lang="ru-RU" sz="1400" b="1" dirty="0">
                <a:solidFill>
                  <a:prstClr val="black"/>
                </a:solidFill>
              </a:rPr>
              <a:t>и работодателей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182583" y="5249619"/>
            <a:ext cx="1760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Проверка </a:t>
            </a:r>
            <a:r>
              <a:rPr lang="ru-RU" sz="1400" b="1" dirty="0" smtClean="0"/>
              <a:t>связки зарплата/налоги/ взносы</a:t>
            </a:r>
            <a:endParaRPr lang="ru-RU" sz="1400" b="1" dirty="0"/>
          </a:p>
        </p:txBody>
      </p:sp>
      <p:pic>
        <p:nvPicPr>
          <p:cNvPr id="66" name="Picture 10" descr="D:\Users\DKukushkin\Downloads\1457020428_icons-10_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58" y="5279707"/>
            <a:ext cx="1042701" cy="89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s://www.krug2000.ru/solutions/images/asu-tp-grs-gazorazdelitelnoj-stanciej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33" b="57646"/>
          <a:stretch/>
        </p:blipFill>
        <p:spPr bwMode="auto">
          <a:xfrm>
            <a:off x="2468506" y="1941976"/>
            <a:ext cx="703553" cy="31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2384943" y="1660997"/>
            <a:ext cx="8685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 </a:t>
            </a: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ФСС 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72" y="5378478"/>
            <a:ext cx="729276" cy="771804"/>
          </a:xfrm>
          <a:prstGeom prst="rect">
            <a:avLst/>
          </a:prstGeom>
        </p:spPr>
      </p:pic>
      <p:grpSp>
        <p:nvGrpSpPr>
          <p:cNvPr id="49" name="Group 4"/>
          <p:cNvGrpSpPr>
            <a:grpSpLocks/>
          </p:cNvGrpSpPr>
          <p:nvPr/>
        </p:nvGrpSpPr>
        <p:grpSpPr bwMode="auto">
          <a:xfrm>
            <a:off x="136358" y="556572"/>
            <a:ext cx="12055642" cy="87185"/>
            <a:chOff x="-2" y="284"/>
            <a:chExt cx="5762" cy="45"/>
          </a:xfrm>
        </p:grpSpPr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720" y="288"/>
              <a:ext cx="5040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 flipV="1">
              <a:off x="720" y="317"/>
              <a:ext cx="5040" cy="12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5" name="Picture 11" descr="D:\MyDOC\Logo 20101222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3981" y="243356"/>
            <a:ext cx="8826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1468033" y="78584"/>
            <a:ext cx="69317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взаимодействие на федеральном уровне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1478</Words>
  <Application>Microsoft Office PowerPoint</Application>
  <PresentationFormat>Широкоэкранный</PresentationFormat>
  <Paragraphs>194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Constantia</vt:lpstr>
      <vt:lpstr>Times New Roman</vt:lpstr>
      <vt:lpstr>Wingdings</vt:lpstr>
      <vt:lpstr>Тема Office</vt:lpstr>
      <vt:lpstr>ГУ - Свердловское РО Фонда социального страхования Российской Федерации   Господдержка работодателей за трудоустройство граждан  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получения субсидии работодателю необходимо:</vt:lpstr>
      <vt:lpstr>Предоставление субсидии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 Формирование заявления работодателем через ЛК Страхователя Сценарий показа</vt:lpstr>
      <vt:lpstr>Презентация PowerPoint</vt:lpstr>
      <vt:lpstr>Презентация PowerPoint</vt:lpstr>
      <vt:lpstr>                                   </vt:lpstr>
      <vt:lpstr>                                   </vt:lpstr>
      <vt:lpstr>                                   </vt:lpstr>
      <vt:lpstr>                                   </vt:lpstr>
      <vt:lpstr>Предоставление субсидий не распространяется на бюджетные, автономные и казенные учреждения</vt:lpstr>
      <vt:lpstr>Презентация PowerPoint</vt:lpstr>
      <vt:lpstr>                                                                                                                                                                         ПРОЕКТ Постановление Правительства РФ "О внесении изменений в Правила предоставления субсидий Фондом социального страхования Российской Федерации в 2022 году из бюджета Фонда социального страхования Российской Федерации юридическим лицам, включая некоммерческие организации, и индивидуальным предпринимателям в целях стимулирования занятости отдельных категорий граждан» </vt:lpstr>
    </vt:vector>
  </TitlesOfParts>
  <Company>ЦА ФСС РФ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Мильбрет Наталья Юрьевна</dc:creator>
  <cp:lastModifiedBy>Хомякова Марина Сергеевна</cp:lastModifiedBy>
  <cp:revision>149</cp:revision>
  <cp:lastPrinted>2022-03-25T06:26:01Z</cp:lastPrinted>
  <dcterms:created xsi:type="dcterms:W3CDTF">2021-12-21T06:53:34Z</dcterms:created>
  <dcterms:modified xsi:type="dcterms:W3CDTF">2022-04-25T04:00:48Z</dcterms:modified>
</cp:coreProperties>
</file>