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661" r:id="rId2"/>
    <p:sldId id="662" r:id="rId3"/>
  </p:sldIdLst>
  <p:sldSz cx="9144000" cy="6858000" type="screen4x3"/>
  <p:notesSz cx="9875838" cy="6670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D1E"/>
    <a:srgbClr val="C5F0FF"/>
    <a:srgbClr val="F3FCFF"/>
    <a:srgbClr val="ECF1F8"/>
    <a:srgbClr val="FCFDFE"/>
    <a:srgbClr val="FFFFFF"/>
    <a:srgbClr val="7FD0ED"/>
    <a:srgbClr val="DAF8FE"/>
    <a:srgbClr val="036477"/>
    <a:srgbClr val="E1F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78" autoAdjust="0"/>
    <p:restoredTop sz="94532" autoAdjust="0"/>
  </p:normalViewPr>
  <p:slideViewPr>
    <p:cSldViewPr>
      <p:cViewPr>
        <p:scale>
          <a:sx n="72" d="100"/>
          <a:sy n="72" d="100"/>
        </p:scale>
        <p:origin x="-1171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8510" cy="334725"/>
          </a:xfrm>
          <a:prstGeom prst="rect">
            <a:avLst/>
          </a:prstGeom>
        </p:spPr>
        <p:txBody>
          <a:bodyPr vert="horz" lIns="92269" tIns="46134" rIns="92269" bIns="4613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4980" y="2"/>
            <a:ext cx="4278510" cy="334725"/>
          </a:xfrm>
          <a:prstGeom prst="rect">
            <a:avLst/>
          </a:prstGeom>
        </p:spPr>
        <p:txBody>
          <a:bodyPr vert="horz" lIns="92269" tIns="46134" rIns="92269" bIns="46134" rtlCol="0"/>
          <a:lstStyle>
            <a:lvl1pPr algn="r">
              <a:defRPr sz="1200"/>
            </a:lvl1pPr>
          </a:lstStyle>
          <a:p>
            <a:fld id="{3BC34EF1-FCFB-4A17-B3CD-FF0D404A1392}" type="datetimeFigureOut">
              <a:rPr lang="ru-RU" smtClean="0"/>
              <a:pPr/>
              <a:t>01.02.2021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335954"/>
            <a:ext cx="4278510" cy="334725"/>
          </a:xfrm>
          <a:prstGeom prst="rect">
            <a:avLst/>
          </a:prstGeom>
        </p:spPr>
        <p:txBody>
          <a:bodyPr vert="horz" lIns="92269" tIns="46134" rIns="92269" bIns="4613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4980" y="6335954"/>
            <a:ext cx="4278510" cy="334725"/>
          </a:xfrm>
          <a:prstGeom prst="rect">
            <a:avLst/>
          </a:prstGeom>
        </p:spPr>
        <p:txBody>
          <a:bodyPr vert="horz" lIns="92269" tIns="46134" rIns="92269" bIns="46134" rtlCol="0" anchor="b"/>
          <a:lstStyle>
            <a:lvl1pPr algn="r">
              <a:defRPr sz="1200"/>
            </a:lvl1pPr>
          </a:lstStyle>
          <a:p>
            <a:fld id="{6CDF9439-7250-4120-B8FE-D09E68F3D4C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88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4279530" cy="333532"/>
          </a:xfrm>
          <a:prstGeom prst="rect">
            <a:avLst/>
          </a:prstGeom>
        </p:spPr>
        <p:txBody>
          <a:bodyPr vert="horz" lIns="92269" tIns="46134" rIns="92269" bIns="4613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4023" y="7"/>
            <a:ext cx="4279530" cy="333532"/>
          </a:xfrm>
          <a:prstGeom prst="rect">
            <a:avLst/>
          </a:prstGeom>
        </p:spPr>
        <p:txBody>
          <a:bodyPr vert="horz" lIns="92269" tIns="46134" rIns="92269" bIns="46134" rtlCol="0"/>
          <a:lstStyle>
            <a:lvl1pPr algn="r">
              <a:defRPr sz="1200"/>
            </a:lvl1pPr>
          </a:lstStyle>
          <a:p>
            <a:fld id="{71A1D7F6-1268-4728-AC8D-86BCDE7E87F7}" type="datetimeFigureOut">
              <a:rPr lang="ru-RU" smtClean="0"/>
              <a:pPr/>
              <a:t>01.02.2021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00063"/>
            <a:ext cx="3335338" cy="250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9" tIns="46134" rIns="92269" bIns="4613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585" y="3168573"/>
            <a:ext cx="7900670" cy="3001802"/>
          </a:xfrm>
          <a:prstGeom prst="rect">
            <a:avLst/>
          </a:prstGeom>
        </p:spPr>
        <p:txBody>
          <a:bodyPr vert="horz" lIns="92269" tIns="46134" rIns="92269" bIns="4613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35988"/>
            <a:ext cx="4279530" cy="333532"/>
          </a:xfrm>
          <a:prstGeom prst="rect">
            <a:avLst/>
          </a:prstGeom>
        </p:spPr>
        <p:txBody>
          <a:bodyPr vert="horz" lIns="92269" tIns="46134" rIns="92269" bIns="4613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4023" y="6335988"/>
            <a:ext cx="4279530" cy="333532"/>
          </a:xfrm>
          <a:prstGeom prst="rect">
            <a:avLst/>
          </a:prstGeom>
        </p:spPr>
        <p:txBody>
          <a:bodyPr vert="horz" lIns="92269" tIns="46134" rIns="92269" bIns="46134" rtlCol="0" anchor="b"/>
          <a:lstStyle>
            <a:lvl1pPr algn="r">
              <a:defRPr sz="1200"/>
            </a:lvl1pPr>
          </a:lstStyle>
          <a:p>
            <a:fld id="{02E9B828-25FF-4C3A-93CB-15B5F9F22D1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93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CB258-6322-4015-A22A-DE5A3EE94D5D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46D1-690D-424B-9EBB-53C19B1E2F64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2F92-D809-48A8-90FC-4F71144B617E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A8AE-BEBE-46BB-AD85-FB147010AAD5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80C9B-40A6-4A74-B24D-1F1D7F8343B9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4A16-3445-4461-B8B5-4C84FE0A465F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206-39F2-46DE-A9C4-4DAE56E77A5B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C404-C2C5-49F7-A4E4-F9F8E7826817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AAFF2-596E-4C80-B9CD-197C7DBAA568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E22C-DA04-4C08-9950-1187805F7009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70C9-5804-469F-9131-9958B9F393D9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C6C1A-7F3F-4FBB-BE3F-247D2640636A}" type="datetime1">
              <a:rPr lang="ru-RU" smtClean="0"/>
              <a:t>01.02.2021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4AB52-85E4-4F53-98F7-C940AD2B8F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gulation.gov.ru/p/11243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7911" y="1074244"/>
            <a:ext cx="9058275" cy="51913"/>
            <a:chOff x="-2" y="284"/>
            <a:chExt cx="5762" cy="33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771420" y="333642"/>
            <a:ext cx="8223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11" descr="D:\MyDOC\Logo 20101222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914" y="793103"/>
            <a:ext cx="661988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010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 ситуация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подготовка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страхователем реестра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на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на пособие по временной нетрудоспособности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прямых выплатах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577718" y="1146160"/>
            <a:ext cx="6132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u="sng" dirty="0" smtClean="0"/>
              <a:t>Основания для подготовки реестра сведений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490491" y="1726652"/>
            <a:ext cx="2" cy="3521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402792" y="1674165"/>
            <a:ext cx="1941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Было (2020 год) </a:t>
            </a:r>
            <a:r>
              <a:rPr lang="ru-RU" b="1" dirty="0" smtClean="0"/>
              <a:t>*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877584" y="1691283"/>
            <a:ext cx="2185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Сейчас (2021 год) **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83880" y="2591789"/>
            <a:ext cx="3048142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Больничный лист (закрытый)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981071" y="3565890"/>
            <a:ext cx="3138551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Заявление застрахованного</a:t>
            </a:r>
          </a:p>
          <a:p>
            <a:r>
              <a:rPr lang="ru-RU" dirty="0" smtClean="0"/>
              <a:t>(Приказ ФСС 578, 7 листов, </a:t>
            </a:r>
          </a:p>
          <a:p>
            <a:r>
              <a:rPr lang="ru-RU" u="sng" dirty="0" smtClean="0"/>
              <a:t>на каждый страховой случай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 10 видам пособий)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913833" y="2591789"/>
            <a:ext cx="3296653" cy="3693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Больничный лист (закрытый)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41564" y="2028364"/>
            <a:ext cx="42546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** Постановление </a:t>
            </a:r>
            <a:r>
              <a:rPr lang="ru-RU" sz="1200" dirty="0">
                <a:solidFill>
                  <a:schemeClr val="dk1"/>
                </a:solidFill>
                <a:cs typeface="Times New Roman" panose="02020603050405020304" pitchFamily="18" charset="0"/>
              </a:rPr>
              <a:t>Правительства РФ </a:t>
            </a:r>
            <a:r>
              <a:rPr lang="ru-RU" sz="1200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от 30.12.2020 </a:t>
            </a:r>
            <a:r>
              <a:rPr lang="ru-RU" sz="1200" dirty="0">
                <a:solidFill>
                  <a:schemeClr val="dk1"/>
                </a:solidFill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2375</a:t>
            </a:r>
            <a:endParaRPr lang="ru-RU" sz="12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02781" y="2014483"/>
            <a:ext cx="45400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* Постановление </a:t>
            </a:r>
            <a:r>
              <a:rPr lang="ru-RU" sz="1200" dirty="0">
                <a:solidFill>
                  <a:schemeClr val="dk1"/>
                </a:solidFill>
                <a:cs typeface="Times New Roman" panose="02020603050405020304" pitchFamily="18" charset="0"/>
              </a:rPr>
              <a:t>Правительства РФ </a:t>
            </a:r>
            <a:r>
              <a:rPr lang="ru-RU" sz="1200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от 21.04.2011 </a:t>
            </a:r>
            <a:r>
              <a:rPr lang="ru-RU" sz="1200" dirty="0">
                <a:solidFill>
                  <a:schemeClr val="dk1"/>
                </a:solidFill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solidFill>
                  <a:schemeClr val="dk1"/>
                </a:solidFill>
                <a:cs typeface="Times New Roman" panose="02020603050405020304" pitchFamily="18" charset="0"/>
              </a:rPr>
              <a:t>294</a:t>
            </a:r>
            <a:endParaRPr lang="ru-RU" sz="12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874650" y="3553512"/>
            <a:ext cx="3316421" cy="175432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Сведения о застрахованном</a:t>
            </a:r>
          </a:p>
          <a:p>
            <a:r>
              <a:rPr lang="ru-RU" dirty="0" smtClean="0"/>
              <a:t>(Приказ ФСС (на обсуждении),</a:t>
            </a:r>
          </a:p>
          <a:p>
            <a:r>
              <a:rPr lang="ru-RU" u="sng" dirty="0" smtClean="0"/>
              <a:t>При приеме на работу или при </a:t>
            </a:r>
          </a:p>
          <a:p>
            <a:r>
              <a:rPr lang="ru-RU" u="sng" dirty="0" smtClean="0"/>
              <a:t>наступлении страхового случая,</a:t>
            </a:r>
          </a:p>
          <a:p>
            <a:r>
              <a:rPr lang="ru-RU" u="sng" dirty="0" smtClean="0"/>
              <a:t>в бумажном или электронном,</a:t>
            </a:r>
          </a:p>
          <a:p>
            <a:r>
              <a:rPr lang="ru-RU" u="sng" dirty="0" smtClean="0"/>
              <a:t>по 10 видам пособий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43132" y="5745585"/>
            <a:ext cx="8657736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Так как форма сведений еще не утверждена (минимум до </a:t>
            </a:r>
            <a:r>
              <a:rPr lang="en-US" dirty="0" smtClean="0"/>
              <a:t>5 </a:t>
            </a:r>
            <a:r>
              <a:rPr lang="en-US" dirty="0" err="1" smtClean="0"/>
              <a:t>марта</a:t>
            </a:r>
            <a:r>
              <a:rPr lang="en-US" dirty="0" smtClean="0"/>
              <a:t> </a:t>
            </a:r>
            <a:r>
              <a:rPr lang="ru-RU" dirty="0" smtClean="0"/>
              <a:t>2021), страхователи, особенно в регионах, перешедших на механизм прямых выплат с 2021 года, не понимают, что им собирать с застрахованных</a:t>
            </a:r>
          </a:p>
        </p:txBody>
      </p:sp>
      <p:sp>
        <p:nvSpPr>
          <p:cNvPr id="29" name="Стрелка вниз 28"/>
          <p:cNvSpPr/>
          <p:nvPr/>
        </p:nvSpPr>
        <p:spPr>
          <a:xfrm rot="1444105">
            <a:off x="4971532" y="5362206"/>
            <a:ext cx="216024" cy="329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 rot="8919311">
            <a:off x="4011611" y="5332555"/>
            <a:ext cx="216024" cy="329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люс 10"/>
          <p:cNvSpPr/>
          <p:nvPr/>
        </p:nvSpPr>
        <p:spPr>
          <a:xfrm>
            <a:off x="2370103" y="3055844"/>
            <a:ext cx="432048" cy="45380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люс 24"/>
          <p:cNvSpPr/>
          <p:nvPr/>
        </p:nvSpPr>
        <p:spPr>
          <a:xfrm>
            <a:off x="6316837" y="3016748"/>
            <a:ext cx="432048" cy="45380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715750" y="2560581"/>
            <a:ext cx="210646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8210486" y="2492896"/>
            <a:ext cx="197112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88685" y="2420631"/>
            <a:ext cx="615553" cy="2422005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Не предоставляется в ФСС, только реестр сведений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480633" y="2582117"/>
            <a:ext cx="615553" cy="2422005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Не предоставляется в ФСС, только реестр сведений</a:t>
            </a:r>
          </a:p>
        </p:txBody>
      </p:sp>
    </p:spTree>
    <p:extLst>
      <p:ext uri="{BB962C8B-B14F-4D97-AF65-F5344CB8AC3E}">
        <p14:creationId xmlns:p14="http://schemas.microsoft.com/office/powerpoint/2010/main" val="32489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7911" y="1074244"/>
            <a:ext cx="9058275" cy="51913"/>
            <a:chOff x="-2" y="284"/>
            <a:chExt cx="5762" cy="33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>
              <a:off x="650" y="288"/>
              <a:ext cx="5110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650" y="316"/>
              <a:ext cx="5110" cy="1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-2" y="284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-2" y="316"/>
              <a:ext cx="182" cy="0"/>
            </a:xfrm>
            <a:prstGeom prst="line">
              <a:avLst/>
            </a:prstGeom>
            <a:noFill/>
            <a:ln w="19050">
              <a:solidFill>
                <a:srgbClr val="0069B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965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771420" y="333642"/>
            <a:ext cx="8223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11" descr="D:\MyDOC\Logo 20101222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914" y="793103"/>
            <a:ext cx="661988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010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Жизненная ситуация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подготовка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страхователем реестра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на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на пособие по временной нетрудоспособности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прямых выплатах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618680" y="1532473"/>
            <a:ext cx="6128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Варианты решений жизненной ситуации для Страхователя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94582" y="2119982"/>
            <a:ext cx="79548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Взять форму для подачи сведений из нового Приказа ФСС, 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который находится на </a:t>
            </a:r>
            <a:r>
              <a:rPr lang="ru-RU" sz="2000" dirty="0">
                <a:solidFill>
                  <a:srgbClr val="FF0000"/>
                </a:solidFill>
              </a:rPr>
              <a:t>этапе </a:t>
            </a:r>
            <a:r>
              <a:rPr lang="ru-RU" sz="2000" dirty="0" smtClean="0">
                <a:solidFill>
                  <a:srgbClr val="FF0000"/>
                </a:solidFill>
              </a:rPr>
              <a:t>общественного </a:t>
            </a:r>
            <a:r>
              <a:rPr lang="ru-RU" sz="2000" dirty="0">
                <a:solidFill>
                  <a:srgbClr val="FF0000"/>
                </a:solidFill>
              </a:rPr>
              <a:t>обсуждения </a:t>
            </a:r>
            <a:r>
              <a:rPr lang="ru-RU" sz="2000" dirty="0" smtClean="0">
                <a:solidFill>
                  <a:srgbClr val="FF0000"/>
                </a:solidFill>
              </a:rPr>
              <a:t>по ссылке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Если по работнику уже есть заполненное заявление по старой форме  – не заставлять заполнять форму сведений заново!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32764" y="2849118"/>
            <a:ext cx="3502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3"/>
              </a:rPr>
              <a:t>https://regulation.gov.ru/p/112434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839" y="3471814"/>
            <a:ext cx="1190476" cy="1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15081</TotalTime>
  <Words>224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Презентационный материал «О результатах отработки технологии электронного взаимодействия медицинских организаций, страхователей и территориальных органов Фонда по переходу на оформление листков нетрудоспособности  в виде электронного документа»</dc:title>
  <dc:creator>Birlyukova_DV</dc:creator>
  <cp:lastModifiedBy>Штуллер Наталья Юрьевна</cp:lastModifiedBy>
  <cp:revision>645</cp:revision>
  <cp:lastPrinted>2021-01-25T12:11:22Z</cp:lastPrinted>
  <dcterms:created xsi:type="dcterms:W3CDTF">2015-12-02T12:57:42Z</dcterms:created>
  <dcterms:modified xsi:type="dcterms:W3CDTF">2021-02-01T13:55:14Z</dcterms:modified>
</cp:coreProperties>
</file>