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8" r:id="rId2"/>
    <p:sldId id="291" r:id="rId3"/>
    <p:sldId id="292" r:id="rId4"/>
    <p:sldId id="281" r:id="rId5"/>
    <p:sldId id="293" r:id="rId6"/>
    <p:sldId id="290" r:id="rId7"/>
    <p:sldId id="289" r:id="rId8"/>
    <p:sldId id="288" r:id="rId9"/>
    <p:sldId id="294" r:id="rId10"/>
    <p:sldId id="29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НС" initials="Д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txPr>
              <a:bodyPr rot="-2700000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Новолялинский ГО (20,8 тыс.чел.)</c:v>
                </c:pt>
                <c:pt idx="1">
                  <c:v>Сосьвинский ГО (13,5 тыс.чел.)</c:v>
                </c:pt>
                <c:pt idx="2">
                  <c:v>Нижнетуринский ГО (24,5 тыс.чел.)</c:v>
                </c:pt>
                <c:pt idx="3">
                  <c:v>Ивдельский ГО         (20,8 тыс.чел.)</c:v>
                </c:pt>
                <c:pt idx="4">
                  <c:v>Верхотуоский ГО (15,4 тыс.чел.)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1128.4000000000001</c:v>
                </c:pt>
                <c:pt idx="1">
                  <c:v>768.5</c:v>
                </c:pt>
                <c:pt idx="2">
                  <c:v>1127.0999999999999</c:v>
                </c:pt>
                <c:pt idx="3">
                  <c:v>883.1</c:v>
                </c:pt>
                <c:pt idx="4">
                  <c:v>1012.5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txPr>
              <a:bodyPr rot="-2700000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Новолялинский ГО (20,8 тыс.чел.)</c:v>
                </c:pt>
                <c:pt idx="1">
                  <c:v>Сосьвинский ГО (13,5 тыс.чел.)</c:v>
                </c:pt>
                <c:pt idx="2">
                  <c:v>Нижнетуринский ГО (24,5 тыс.чел.)</c:v>
                </c:pt>
                <c:pt idx="3">
                  <c:v>Ивдельский ГО         (20,8 тыс.чел.)</c:v>
                </c:pt>
                <c:pt idx="4">
                  <c:v>Верхотуоский ГО (15,4 тыс.чел.)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1050.9000000000001</c:v>
                </c:pt>
                <c:pt idx="1">
                  <c:v>857.1</c:v>
                </c:pt>
                <c:pt idx="2">
                  <c:v>991.1</c:v>
                </c:pt>
                <c:pt idx="3">
                  <c:v>826.4</c:v>
                </c:pt>
                <c:pt idx="4">
                  <c:v>770.3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txPr>
              <a:bodyPr rot="-2700000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Новолялинский ГО (20,8 тыс.чел.)</c:v>
                </c:pt>
                <c:pt idx="1">
                  <c:v>Сосьвинский ГО (13,5 тыс.чел.)</c:v>
                </c:pt>
                <c:pt idx="2">
                  <c:v>Нижнетуринский ГО (24,5 тыс.чел.)</c:v>
                </c:pt>
                <c:pt idx="3">
                  <c:v>Ивдельский ГО         (20,8 тыс.чел.)</c:v>
                </c:pt>
                <c:pt idx="4">
                  <c:v>Верхотуоский ГО (15,4 тыс.чел.)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1044.5999999999999</c:v>
                </c:pt>
                <c:pt idx="1">
                  <c:v>1054.8</c:v>
                </c:pt>
                <c:pt idx="2">
                  <c:v>1029.0999999999999</c:v>
                </c:pt>
                <c:pt idx="3">
                  <c:v>809.3</c:v>
                </c:pt>
                <c:pt idx="4">
                  <c:v>795.2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175970560"/>
        <c:axId val="187302272"/>
        <c:axId val="0"/>
      </c:bar3DChart>
      <c:catAx>
        <c:axId val="1759705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10"/>
            </a:pPr>
            <a:endParaRPr lang="ru-RU"/>
          </a:p>
        </c:txPr>
        <c:crossAx val="187302272"/>
        <c:crosses val="autoZero"/>
        <c:auto val="1"/>
        <c:lblAlgn val="ctr"/>
        <c:lblOffset val="100"/>
      </c:catAx>
      <c:valAx>
        <c:axId val="187302272"/>
        <c:scaling>
          <c:orientation val="minMax"/>
        </c:scaling>
        <c:delete val="1"/>
        <c:axPos val="l"/>
        <c:numFmt formatCode="General" sourceLinked="1"/>
        <c:tickLblPos val="none"/>
        <c:crossAx val="175970560"/>
        <c:crosses val="autoZero"/>
        <c:crossBetween val="between"/>
      </c:valAx>
      <c:spPr>
        <a:noFill/>
        <a:ln w="25394">
          <a:noFill/>
        </a:ln>
      </c:spPr>
    </c:plotArea>
    <c:legend>
      <c:legendPos val="t"/>
      <c:layout/>
    </c:legend>
    <c:plotVisOnly val="1"/>
    <c:dispBlanksAs val="gap"/>
  </c:chart>
  <c:txPr>
    <a:bodyPr/>
    <a:lstStyle/>
    <a:p>
      <a:pPr>
        <a:defRPr sz="1816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txPr>
              <a:bodyPr rot="-2700000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Новолялинский ГО (20,8 тыс.чел.)</c:v>
                </c:pt>
                <c:pt idx="1">
                  <c:v>Сосьвинский ГО (13,5 тыс.чел.)</c:v>
                </c:pt>
                <c:pt idx="2">
                  <c:v>Нижнетуринский ГО (24,5 тыс.чел.)</c:v>
                </c:pt>
                <c:pt idx="3">
                  <c:v>Ивдельский ГО         (20,8 тыс.чел.)</c:v>
                </c:pt>
                <c:pt idx="4">
                  <c:v>Верхотуоский ГО (15,4 тыс.чел.)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1135.9000000000001</c:v>
                </c:pt>
                <c:pt idx="1">
                  <c:v>775.6</c:v>
                </c:pt>
                <c:pt idx="2">
                  <c:v>1127.0999999999999</c:v>
                </c:pt>
                <c:pt idx="3">
                  <c:v>895</c:v>
                </c:pt>
                <c:pt idx="4">
                  <c:v>1016.8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txPr>
              <a:bodyPr rot="-2700000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Новолялинский ГО (20,8 тыс.чел.)</c:v>
                </c:pt>
                <c:pt idx="1">
                  <c:v>Сосьвинский ГО (13,5 тыс.чел.)</c:v>
                </c:pt>
                <c:pt idx="2">
                  <c:v>Нижнетуринский ГО (24,5 тыс.чел.)</c:v>
                </c:pt>
                <c:pt idx="3">
                  <c:v>Ивдельский ГО         (20,8 тыс.чел.)</c:v>
                </c:pt>
                <c:pt idx="4">
                  <c:v>Верхотуоский ГО (15,4 тыс.чел.)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1057.7</c:v>
                </c:pt>
                <c:pt idx="1">
                  <c:v>859.2</c:v>
                </c:pt>
                <c:pt idx="2">
                  <c:v>991.1</c:v>
                </c:pt>
                <c:pt idx="3">
                  <c:v>807.9</c:v>
                </c:pt>
                <c:pt idx="4">
                  <c:v>781.5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txPr>
              <a:bodyPr rot="-2700000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Новолялинский ГО (20,8 тыс.чел.)</c:v>
                </c:pt>
                <c:pt idx="1">
                  <c:v>Сосьвинский ГО (13,5 тыс.чел.)</c:v>
                </c:pt>
                <c:pt idx="2">
                  <c:v>Нижнетуринский ГО (24,5 тыс.чел.)</c:v>
                </c:pt>
                <c:pt idx="3">
                  <c:v>Ивдельский ГО         (20,8 тыс.чел.)</c:v>
                </c:pt>
                <c:pt idx="4">
                  <c:v>Верхотуоский ГО (15,4 тыс.чел.)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1050.5999999999999</c:v>
                </c:pt>
                <c:pt idx="1">
                  <c:v>1057</c:v>
                </c:pt>
                <c:pt idx="2">
                  <c:v>1029.0999999999999</c:v>
                </c:pt>
                <c:pt idx="3">
                  <c:v>778.8</c:v>
                </c:pt>
                <c:pt idx="4">
                  <c:v>795.2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84330752"/>
        <c:axId val="84344832"/>
        <c:axId val="0"/>
      </c:bar3DChart>
      <c:catAx>
        <c:axId val="843307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99"/>
            </a:pPr>
            <a:endParaRPr lang="ru-RU"/>
          </a:p>
        </c:txPr>
        <c:crossAx val="84344832"/>
        <c:crosses val="autoZero"/>
        <c:auto val="1"/>
        <c:lblAlgn val="ctr"/>
        <c:lblOffset val="100"/>
      </c:catAx>
      <c:valAx>
        <c:axId val="84344832"/>
        <c:scaling>
          <c:orientation val="minMax"/>
        </c:scaling>
        <c:delete val="1"/>
        <c:axPos val="l"/>
        <c:numFmt formatCode="General" sourceLinked="1"/>
        <c:tickLblPos val="none"/>
        <c:crossAx val="84330752"/>
        <c:crosses val="autoZero"/>
        <c:crossBetween val="between"/>
      </c:valAx>
      <c:spPr>
        <a:noFill/>
        <a:ln w="25402">
          <a:noFill/>
        </a:ln>
      </c:spPr>
    </c:plotArea>
    <c:legend>
      <c:legendPos val="t"/>
      <c:layout/>
    </c:legend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2823524356413746"/>
          <c:y val="0.15646699531504113"/>
          <c:w val="0.42958678331815092"/>
          <c:h val="0.7277004505783620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893,0 млн.руб</c:v>
                </c:pt>
              </c:strCache>
            </c:strRef>
          </c:tx>
          <c:dLbls>
            <c:dLbl>
              <c:idx val="0"/>
              <c:layout>
                <c:manualLayout>
                  <c:x val="0.13631462200896977"/>
                  <c:y val="-3.201457402649440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1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6139671209187392"/>
                  <c:y val="9.659067141701302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1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5674103770460895"/>
                  <c:y val="-0.1931813428340259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1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0.11189395829100721"/>
                  <c:y val="-0.1614241171807697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1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6.896526485695624E-2"/>
                  <c:y val="-0.1193636710498004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1"/>
              <c:showVal val="1"/>
              <c:showCatName val="1"/>
              <c:showPercent val="1"/>
              <c:separator>
</c:separator>
            </c:dLbl>
            <c:showLegendKey val="1"/>
            <c:showVal val="1"/>
            <c:showCatName val="1"/>
            <c:showPercent val="1"/>
            <c:separator>
</c:separator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  <c:pt idx="4">
                  <c:v>Прочие безвозмездные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527.20000000000005</c:v>
                </c:pt>
                <c:pt idx="1">
                  <c:v>71.5</c:v>
                </c:pt>
                <c:pt idx="2">
                  <c:v>278.7</c:v>
                </c:pt>
                <c:pt idx="3">
                  <c:v>15.5</c:v>
                </c:pt>
                <c:pt idx="4">
                  <c:v>0.1</c:v>
                </c:pt>
              </c:numCache>
            </c:numRef>
          </c:val>
        </c:ser>
        <c:dLbls>
          <c:showVal val="1"/>
          <c:showCatName val="1"/>
        </c:dLbls>
        <c:firstSliceAng val="0"/>
        <c:holeSize val="50"/>
      </c:doughnutChart>
      <c:spPr>
        <a:noFill/>
        <a:ln w="25368">
          <a:noFill/>
        </a:ln>
      </c:spPr>
    </c:plotArea>
    <c:plotVisOnly val="1"/>
    <c:dispBlanksAs val="zero"/>
  </c:chart>
  <c:txPr>
    <a:bodyPr/>
    <a:lstStyle/>
    <a:p>
      <a:pPr>
        <a:defRPr sz="1796"/>
      </a:pPr>
      <a:endParaRPr lang="ru-RU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2-17T21:08:17.553" idx="3">
    <p:pos x="5493" y="63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142D89-6667-4035-BBFF-B412B95FC8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4ECF09-E9C4-4B2C-93B2-7C9279313E5F}" type="pres">
      <dgm:prSet presAssocID="{6F142D89-6667-4035-BBFF-B412B95FC8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EBE76A2-CB13-4FAC-A7B3-33B72F1A8638}" type="presOf" srcId="{6F142D89-6667-4035-BBFF-B412B95FC8D7}" destId="{554ECF09-E9C4-4B2C-93B2-7C9279313E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193D-C142-4C77-AD0E-A01BA7F99036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F1C74-FDE3-4C56-BCDC-50611924E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F1C74-FDE3-4C56-BCDC-50611924E1E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Заметки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smtClean="0"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8DBC44-BDAC-49C5-ADBC-C73FF07A4E84}" type="slidenum">
              <a:rPr smtClean="0"/>
              <a:pPr>
                <a:defRPr/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Заметки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>
              <a:latin typeface="Calibri" pitchFamily="34" charset="0"/>
            </a:endParaRPr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>
              <a:defRPr/>
            </a:pPr>
            <a:fld id="{DBFE86CF-BD1B-47FF-9120-F5AD30EA9517}" type="slidenum">
              <a:rPr smtClean="0"/>
              <a:pPr>
                <a:defRPr/>
              </a:pPr>
              <a:t>10</a:t>
            </a:fld>
            <a:endParaRPr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1AE6-F8E6-476F-9A97-539DF7630F08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3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oleObject" Target="../embeddings/__________Microsoft_Office_Excel2.xls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рямоугольник 13"/>
          <p:cNvSpPr>
            <a:spLocks noChangeArrowheads="1"/>
          </p:cNvSpPr>
          <p:nvPr/>
        </p:nvSpPr>
        <p:spPr bwMode="auto">
          <a:xfrm>
            <a:off x="2286000" y="4857750"/>
            <a:ext cx="7858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8000" b="1">
                <a:solidFill>
                  <a:srgbClr val="8D7ABC"/>
                </a:solidFill>
                <a:latin typeface="Franklin Gothic Book" pitchFamily="34" charset="0"/>
              </a:rPr>
              <a:t>+</a:t>
            </a:r>
            <a:endParaRPr lang="ru-RU" sz="8000" b="1">
              <a:solidFill>
                <a:srgbClr val="8D7ABC"/>
              </a:solidFill>
              <a:latin typeface="Franklin Gothic Book" pitchFamily="34" charset="0"/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142875" y="4143375"/>
            <a:ext cx="1801813" cy="2571750"/>
            <a:chOff x="214280" y="4214817"/>
            <a:chExt cx="1801816" cy="2571768"/>
          </a:xfrm>
        </p:grpSpPr>
        <p:pic>
          <p:nvPicPr>
            <p:cNvPr id="50230" name="Рисунок 4" descr="доходы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4280" y="4214817"/>
              <a:ext cx="1801816" cy="1444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31" name="Прямоугольник 14"/>
            <p:cNvSpPr>
              <a:spLocks noChangeArrowheads="1"/>
            </p:cNvSpPr>
            <p:nvPr/>
          </p:nvSpPr>
          <p:spPr bwMode="auto">
            <a:xfrm>
              <a:off x="214280" y="5589050"/>
              <a:ext cx="1801816" cy="1197535"/>
            </a:xfrm>
            <a:prstGeom prst="rect">
              <a:avLst/>
            </a:prstGeom>
            <a:solidFill>
              <a:srgbClr val="C9E7A7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ДОХОДЫ БЮДЖЕТА-</a:t>
              </a:r>
              <a:r>
                <a:rPr lang="ru-RU" sz="1200">
                  <a:solidFill>
                    <a:srgbClr val="002060"/>
                  </a:solidFill>
                  <a:latin typeface="Franklin Gothic Book" pitchFamily="34" charset="0"/>
                </a:rPr>
                <a:t> </a:t>
              </a:r>
              <a:r>
                <a:rPr lang="ru-RU" sz="12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поступающие в бюджет денежные средства</a:t>
              </a:r>
            </a:p>
          </p:txBody>
        </p:sp>
      </p:grp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7000875" y="4143375"/>
            <a:ext cx="1801813" cy="2500313"/>
            <a:chOff x="6286509" y="4143384"/>
            <a:chExt cx="1801816" cy="2500298"/>
          </a:xfrm>
        </p:grpSpPr>
        <p:pic>
          <p:nvPicPr>
            <p:cNvPr id="50228" name="Рисунок 7" descr="расходы 4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86509" y="4143384"/>
              <a:ext cx="1801816" cy="1437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29" name="Прямоугольник 15"/>
            <p:cNvSpPr>
              <a:spLocks noChangeArrowheads="1"/>
            </p:cNvSpPr>
            <p:nvPr/>
          </p:nvSpPr>
          <p:spPr bwMode="auto">
            <a:xfrm>
              <a:off x="6286509" y="5580793"/>
              <a:ext cx="1801816" cy="1062889"/>
            </a:xfrm>
            <a:prstGeom prst="rect">
              <a:avLst/>
            </a:prstGeom>
            <a:solidFill>
              <a:srgbClr val="F3CD60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РАСХОДЫ</a:t>
              </a:r>
            </a:p>
            <a:p>
              <a:pPr algn="ctr"/>
              <a:r>
                <a:rPr lang="ru-RU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БЮДЖЕТА - </a:t>
              </a:r>
              <a:r>
                <a:rPr lang="ru-RU" sz="12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выплачиваемые из бюджета денежные средства</a:t>
              </a:r>
            </a:p>
          </p:txBody>
        </p:sp>
      </p:grpSp>
      <p:sp>
        <p:nvSpPr>
          <p:cNvPr id="50181" name="Прямоугольник 17"/>
          <p:cNvSpPr>
            <a:spLocks noChangeArrowheads="1"/>
          </p:cNvSpPr>
          <p:nvPr/>
        </p:nvSpPr>
        <p:spPr bwMode="auto">
          <a:xfrm>
            <a:off x="285750" y="0"/>
            <a:ext cx="8858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400" b="1" dirty="0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Параметры бюджета городского округа Верхотурский</a:t>
            </a:r>
          </a:p>
          <a:p>
            <a:pPr algn="ctr"/>
            <a:r>
              <a:rPr lang="ru-RU" sz="2400" b="1" dirty="0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b="1" dirty="0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400" b="1" dirty="0" smtClean="0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400" b="1" dirty="0" smtClean="0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  <p:sp>
        <p:nvSpPr>
          <p:cNvPr id="50182" name="Прямоугольник 16"/>
          <p:cNvSpPr>
            <a:spLocks noChangeArrowheads="1"/>
          </p:cNvSpPr>
          <p:nvPr/>
        </p:nvSpPr>
        <p:spPr bwMode="auto">
          <a:xfrm>
            <a:off x="5500688" y="4857750"/>
            <a:ext cx="7143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8000" b="1" dirty="0">
                <a:solidFill>
                  <a:srgbClr val="8D7ABC"/>
                </a:solidFill>
                <a:latin typeface="Franklin Gothic Book" pitchFamily="34" charset="0"/>
              </a:rPr>
              <a:t>=</a:t>
            </a:r>
          </a:p>
        </p:txBody>
      </p:sp>
      <p:pic>
        <p:nvPicPr>
          <p:cNvPr id="50183" name="Рисунок 18" descr="баланс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4214813"/>
            <a:ext cx="20002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4" name="Прямоугольник 21"/>
          <p:cNvSpPr>
            <a:spLocks noChangeArrowheads="1"/>
          </p:cNvSpPr>
          <p:nvPr/>
        </p:nvSpPr>
        <p:spPr bwMode="auto">
          <a:xfrm>
            <a:off x="3214688" y="5567363"/>
            <a:ext cx="2000250" cy="1174750"/>
          </a:xfrm>
          <a:prstGeom prst="rect">
            <a:avLst/>
          </a:prstGeom>
          <a:solidFill>
            <a:srgbClr val="A994E4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</a:t>
            </a:r>
          </a:p>
        </p:txBody>
      </p:sp>
      <p:sp>
        <p:nvSpPr>
          <p:cNvPr id="50185" name="Прямоугольник 23"/>
          <p:cNvSpPr>
            <a:spLocks noChangeArrowheads="1"/>
          </p:cNvSpPr>
          <p:nvPr/>
        </p:nvSpPr>
        <p:spPr bwMode="auto">
          <a:xfrm>
            <a:off x="3214688" y="4214813"/>
            <a:ext cx="2000250" cy="1352550"/>
          </a:xfrm>
          <a:prstGeom prst="rect">
            <a:avLst/>
          </a:prstGeom>
          <a:solidFill>
            <a:srgbClr val="A994E4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ru-RU" sz="1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50" y="750888"/>
          <a:ext cx="8501122" cy="3448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2143140"/>
                <a:gridCol w="1643074"/>
                <a:gridCol w="1500198"/>
              </a:tblGrid>
              <a:tr h="412454"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200" b="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млн. рублей</a:t>
                      </a:r>
                      <a:endParaRPr lang="ru-RU" sz="2200" b="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4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2200" baseline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2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r>
                        <a:rPr lang="ru-RU" sz="2200" baseline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2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2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>
                          <a:solidFill>
                            <a:srgbClr val="000066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1 012,5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770,3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795,2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</a:tr>
              <a:tr h="4361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Расходы,</a:t>
                      </a:r>
                      <a:r>
                        <a:rPr lang="ru-RU" sz="2200" b="0" i="0" u="none" strike="noStrike" baseline="0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 в том числе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2200" b="0" i="0" u="none" strike="noStrike" baseline="0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 016,8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781,5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795,2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</a:tr>
              <a:tr h="4805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Расходы на реализацию Муниципальных программ </a:t>
                      </a:r>
                      <a:endParaRPr lang="ru-RU" sz="16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993,6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757,9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759,1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18717">
                <a:tc>
                  <a:txBody>
                    <a:bodyPr/>
                    <a:lstStyle/>
                    <a:p>
                      <a:pPr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600" b="0" dirty="0" err="1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</a:t>
                      </a:r>
                      <a:r>
                        <a:rPr lang="ru-RU" sz="1600" b="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0" dirty="0">
                        <a:solidFill>
                          <a:srgbClr val="1F497D">
                            <a:lumMod val="75000"/>
                          </a:srgb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23,1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23,6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36,1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981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>
                          <a:solidFill>
                            <a:srgbClr val="000066"/>
                          </a:solidFill>
                          <a:latin typeface="Times New Roman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-4,3</a:t>
                      </a: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-11,2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0,0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5750719" y="2536032"/>
            <a:ext cx="285750" cy="21431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72000" y="1928813"/>
            <a:ext cx="571500" cy="5715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228" name="Диаграмма 10"/>
          <p:cNvGraphicFramePr>
            <a:graphicFrameLocks/>
          </p:cNvGraphicFramePr>
          <p:nvPr/>
        </p:nvGraphicFramePr>
        <p:xfrm>
          <a:off x="2752725" y="1428750"/>
          <a:ext cx="3495675" cy="3143250"/>
        </p:xfrm>
        <a:graphic>
          <a:graphicData uri="http://schemas.openxmlformats.org/presentationml/2006/ole">
            <p:oleObj spid="_x0000_s77826" r:id="rId4" imgW="3493311" imgH="3145809" progId="Excel.Chart.8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429250" y="1857375"/>
            <a:ext cx="642938" cy="5000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745A94"/>
                </a:solidFill>
                <a:latin typeface="Times New Roman" pitchFamily="18" charset="0"/>
                <a:cs typeface="Times New Roman" pitchFamily="18" charset="0"/>
              </a:rPr>
              <a:t>2,3%</a:t>
            </a:r>
            <a:endParaRPr lang="ru-RU" sz="1500" b="1" dirty="0">
              <a:solidFill>
                <a:srgbClr val="745A9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4714884"/>
            <a:ext cx="285752" cy="2857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85984" y="5072074"/>
            <a:ext cx="285752" cy="285752"/>
          </a:xfrm>
          <a:prstGeom prst="rect">
            <a:avLst/>
          </a:prstGeom>
          <a:solidFill>
            <a:srgbClr val="C9E7A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71750" y="4714875"/>
            <a:ext cx="42862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муниципальных программ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5072063"/>
            <a:ext cx="4357688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000750" y="2500313"/>
            <a:ext cx="214313" cy="1587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643563" y="1357313"/>
            <a:ext cx="1928812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71875" y="2857500"/>
            <a:ext cx="1500188" cy="5000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993,6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15074" y="1357298"/>
            <a:ext cx="2500330" cy="428628"/>
          </a:xfrm>
          <a:prstGeom prst="roundRect">
            <a:avLst/>
          </a:prstGeom>
          <a:solidFill>
            <a:srgbClr val="BCE292">
              <a:alpha val="48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23,2 млн. рублей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6200000" flipV="1">
            <a:off x="3250406" y="2178844"/>
            <a:ext cx="357188" cy="28575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714625" y="2143125"/>
            <a:ext cx="5715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2" name="Группа 68"/>
          <p:cNvGrpSpPr>
            <a:grpSpLocks/>
          </p:cNvGrpSpPr>
          <p:nvPr/>
        </p:nvGrpSpPr>
        <p:grpSpPr bwMode="auto">
          <a:xfrm>
            <a:off x="357159" y="1071563"/>
            <a:ext cx="2357466" cy="3357562"/>
            <a:chOff x="357129" y="1071546"/>
            <a:chExt cx="2357483" cy="178595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0" name="Скругленный прямоугольник 39"/>
            <p:cNvSpPr/>
            <p:nvPr/>
          </p:nvSpPr>
          <p:spPr>
            <a:xfrm rot="5400000">
              <a:off x="1321571" y="107133"/>
              <a:ext cx="428628" cy="2357454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Расходы на реализацию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15 муниципальных программ*</a:t>
              </a: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357158" y="1500174"/>
              <a:ext cx="2357454" cy="285752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Администрация городского округа</a:t>
              </a: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357129" y="1793522"/>
              <a:ext cx="2357454" cy="285752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Управление образования</a:t>
              </a: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357158" y="2071678"/>
              <a:ext cx="2357454" cy="428628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Управление культуры,  туризма и  молодёжной политики  </a:t>
              </a: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57158" y="2500306"/>
              <a:ext cx="2357454" cy="357190"/>
            </a:xfrm>
            <a:prstGeom prst="roundRect">
              <a:avLst/>
            </a:prstGeom>
            <a:grp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Финансовое управление</a:t>
              </a:r>
            </a:p>
          </p:txBody>
        </p:sp>
      </p:grpSp>
      <p:sp>
        <p:nvSpPr>
          <p:cNvPr id="61" name="Прямоугольник 60"/>
          <p:cNvSpPr/>
          <p:nvPr/>
        </p:nvSpPr>
        <p:spPr>
          <a:xfrm>
            <a:off x="6215074" y="2214554"/>
            <a:ext cx="2500312" cy="357188"/>
          </a:xfrm>
          <a:prstGeom prst="rect">
            <a:avLst/>
          </a:prstGeom>
          <a:solidFill>
            <a:srgbClr val="BCE29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Дума городского округа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(в части обеспечения функционирования)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215074" y="2643182"/>
            <a:ext cx="2500312" cy="500066"/>
          </a:xfrm>
          <a:prstGeom prst="rect">
            <a:avLst/>
          </a:prstGeom>
          <a:solidFill>
            <a:srgbClr val="BCE292"/>
          </a:solidFill>
          <a:ln>
            <a:solidFill>
              <a:srgbClr val="C9E7A7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Контрольно-счётная палата городского округа </a:t>
            </a: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(в части обеспечения функционирования</a:t>
            </a:r>
            <a:r>
              <a:rPr lang="ru-RU" sz="1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2253" name="Прямоугольник 37"/>
          <p:cNvSpPr>
            <a:spLocks noChangeArrowheads="1"/>
          </p:cNvSpPr>
          <p:nvPr/>
        </p:nvSpPr>
        <p:spPr bwMode="auto">
          <a:xfrm>
            <a:off x="428625" y="5643563"/>
            <a:ext cx="8429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*Формирование программ стало неотъемлемой частью процесса составления и рассмотрения бюджета городского округа Верхотурский. </a:t>
            </a:r>
          </a:p>
        </p:txBody>
      </p:sp>
      <p:sp>
        <p:nvSpPr>
          <p:cNvPr id="6175" name="Rectangle 1"/>
          <p:cNvSpPr>
            <a:spLocks noChangeArrowheads="1"/>
          </p:cNvSpPr>
          <p:nvPr/>
        </p:nvSpPr>
        <p:spPr bwMode="auto">
          <a:xfrm>
            <a:off x="0" y="-920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на 2022 год в разрезе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программных/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видов расходов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55" name="TextBox 35"/>
          <p:cNvSpPr txBox="1">
            <a:spLocks noChangeArrowheads="1"/>
          </p:cNvSpPr>
          <p:nvPr/>
        </p:nvSpPr>
        <p:spPr bwMode="auto">
          <a:xfrm>
            <a:off x="4714875" y="928688"/>
            <a:ext cx="4071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Всего расходов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1016,8 млн. рублей</a:t>
            </a:r>
          </a:p>
        </p:txBody>
      </p:sp>
      <p:graphicFrame>
        <p:nvGraphicFramePr>
          <p:cNvPr id="42" name="Схема 41"/>
          <p:cNvGraphicFramePr/>
          <p:nvPr/>
        </p:nvGraphicFramePr>
        <p:xfrm>
          <a:off x="6215074" y="3143248"/>
          <a:ext cx="2500329" cy="42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6215063" y="3214688"/>
            <a:ext cx="2500312" cy="357187"/>
          </a:xfrm>
          <a:prstGeom prst="rect">
            <a:avLst/>
          </a:prstGeom>
          <a:solidFill>
            <a:srgbClr val="BCE29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Резервный</a:t>
            </a: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фонд Администрации</a:t>
            </a:r>
            <a:endParaRPr lang="ru-RU" sz="1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215063" y="3643313"/>
            <a:ext cx="2500312" cy="500062"/>
          </a:xfrm>
          <a:prstGeom prst="rect">
            <a:avLst/>
          </a:prstGeom>
          <a:solidFill>
            <a:srgbClr val="BCE29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Оплата кредиторской задолженности</a:t>
            </a:r>
            <a:endParaRPr lang="ru-RU" sz="1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215063" y="1785938"/>
            <a:ext cx="2500312" cy="357187"/>
          </a:xfrm>
          <a:prstGeom prst="rect">
            <a:avLst/>
          </a:prstGeom>
          <a:solidFill>
            <a:srgbClr val="BCE29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Глава городского округа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(в части обеспечения функционирования)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14313" y="0"/>
            <a:ext cx="8720137" cy="1714500"/>
          </a:xfrm>
        </p:spPr>
        <p:txBody>
          <a:bodyPr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Сведения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бюджета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ГО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Верхотурский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на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2022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год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/>
            </a:r>
            <a:br>
              <a:rPr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</a:br>
            <a:r>
              <a:rPr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и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плановый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период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2023 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и </a:t>
            </a:r>
            <a:r>
              <a:rPr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2024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годов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b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</a:b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в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сравнении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с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другими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муниципальными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образованиями</a:t>
            </a:r>
            <a:r>
              <a:rPr sz="2100" dirty="0">
                <a:latin typeface="Times New Roman" pitchFamily="18"/>
                <a:cs typeface="Times New Roman" pitchFamily="18"/>
              </a:rPr>
              <a:t/>
            </a:r>
            <a:br>
              <a:rPr sz="2100" dirty="0">
                <a:latin typeface="Times New Roman" pitchFamily="18"/>
                <a:cs typeface="Times New Roman" pitchFamily="18"/>
              </a:rPr>
            </a:br>
            <a:r>
              <a:rPr sz="2100" u="sng" dirty="0" err="1">
                <a:latin typeface="Times New Roman" pitchFamily="18"/>
                <a:cs typeface="Times New Roman" pitchFamily="18"/>
              </a:rPr>
              <a:t>Доходы</a:t>
            </a:r>
            <a:r>
              <a:rPr sz="2100" u="sng" dirty="0">
                <a:latin typeface="Times New Roman" pitchFamily="18"/>
                <a:cs typeface="Times New Roman" pitchFamily="18"/>
              </a:rPr>
              <a:t> </a:t>
            </a:r>
            <a:r>
              <a:rPr sz="2100" u="sng" dirty="0" err="1">
                <a:latin typeface="Times New Roman" pitchFamily="18"/>
                <a:cs typeface="Times New Roman" pitchFamily="18"/>
              </a:rPr>
              <a:t>бюджетов</a:t>
            </a:r>
            <a:r>
              <a:rPr sz="2100" u="sng" dirty="0">
                <a:latin typeface="Times New Roman" pitchFamily="18"/>
                <a:cs typeface="Times New Roman" pitchFamily="18"/>
              </a:rPr>
              <a:t> </a:t>
            </a:r>
            <a:r>
              <a:rPr sz="2100" u="sng" dirty="0" err="1">
                <a:latin typeface="Times New Roman" pitchFamily="18"/>
                <a:cs typeface="Times New Roman" pitchFamily="18"/>
              </a:rPr>
              <a:t>сопоставимых</a:t>
            </a:r>
            <a:r>
              <a:rPr sz="2100" u="sng" dirty="0">
                <a:latin typeface="Times New Roman" pitchFamily="18"/>
                <a:cs typeface="Times New Roman" pitchFamily="18"/>
              </a:rPr>
              <a:t> </a:t>
            </a:r>
            <a:r>
              <a:rPr sz="2100" u="sng" dirty="0" err="1">
                <a:latin typeface="Times New Roman" pitchFamily="18"/>
                <a:cs typeface="Times New Roman" pitchFamily="18"/>
              </a:rPr>
              <a:t>муниципальных</a:t>
            </a:r>
            <a:r>
              <a:rPr sz="2100" u="sng" dirty="0">
                <a:latin typeface="Times New Roman" pitchFamily="18"/>
                <a:cs typeface="Times New Roman" pitchFamily="18"/>
              </a:rPr>
              <a:t> </a:t>
            </a:r>
            <a:r>
              <a:rPr sz="2100" u="sng" dirty="0" err="1">
                <a:latin typeface="Times New Roman" pitchFamily="18"/>
                <a:cs typeface="Times New Roman" pitchFamily="18"/>
              </a:rPr>
              <a:t>образований</a:t>
            </a:r>
            <a:r>
              <a:rPr sz="2100" u="sng" dirty="0">
                <a:latin typeface="Times New Roman" pitchFamily="18"/>
                <a:cs typeface="Times New Roman" pitchFamily="18"/>
              </a:rPr>
              <a:t>, </a:t>
            </a:r>
            <a:r>
              <a:rPr sz="2100" dirty="0" smtClean="0">
                <a:latin typeface="Times New Roman" pitchFamily="18"/>
                <a:cs typeface="Times New Roman" pitchFamily="18"/>
              </a:rPr>
              <a:t>в </a:t>
            </a:r>
            <a:r>
              <a:rPr sz="2100" dirty="0" err="1">
                <a:latin typeface="Times New Roman" pitchFamily="18"/>
                <a:cs typeface="Times New Roman" pitchFamily="18"/>
              </a:rPr>
              <a:t>млн.руб</a:t>
            </a:r>
            <a:r>
              <a:rPr sz="2100" dirty="0">
                <a:latin typeface="Times New Roman" pitchFamily="18"/>
                <a:cs typeface="Times New Roman" pitchFamily="18"/>
              </a:rPr>
              <a:t>.</a:t>
            </a: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3238" y="1922463"/>
          <a:ext cx="842645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42938" y="285750"/>
            <a:ext cx="8077200" cy="85725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100">
                <a:latin typeface="Times New Roman" pitchFamily="18"/>
                <a:cs typeface="Times New Roman" pitchFamily="18"/>
              </a:rPr>
              <a:t/>
            </a:r>
            <a:br>
              <a:rPr sz="2100">
                <a:latin typeface="Times New Roman" pitchFamily="18"/>
                <a:cs typeface="Times New Roman" pitchFamily="18"/>
              </a:rPr>
            </a:br>
            <a:r>
              <a:rPr sz="2100" u="sng">
                <a:latin typeface="Times New Roman" pitchFamily="18"/>
                <a:cs typeface="Times New Roman" pitchFamily="18"/>
              </a:rPr>
              <a:t>Расходы бюджетов сопоставимых муниципальных образований, </a:t>
            </a:r>
            <a:r>
              <a:rPr sz="2100">
                <a:latin typeface="Times New Roman" pitchFamily="18"/>
                <a:cs typeface="Times New Roman" pitchFamily="18"/>
              </a:rPr>
              <a:t>в млн.руб.</a:t>
            </a: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3238" y="1352550"/>
          <a:ext cx="8304212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34450" cy="428625"/>
          </a:xfrm>
        </p:spPr>
        <p:txBody>
          <a:bodyPr>
            <a:normAutofit fontScale="90000"/>
          </a:bodyPr>
          <a:lstStyle/>
          <a:p>
            <a:pPr algn="ctr" hangingPunct="1">
              <a:defRPr/>
            </a:pPr>
            <a:r>
              <a:rPr sz="2800" dirty="0" smtClean="0">
                <a:solidFill>
                  <a:schemeClr val="tx1"/>
                </a:solidFill>
                <a:effectLst/>
              </a:rPr>
              <a:t>Доходы бюджета ГО Верхотурский, </a:t>
            </a:r>
            <a:r>
              <a:rPr sz="2700" dirty="0" smtClean="0">
                <a:solidFill>
                  <a:schemeClr val="tx1"/>
                </a:solidFill>
                <a:effectLst/>
              </a:rPr>
              <a:t>в млн.руб.</a:t>
            </a:r>
            <a:endParaRPr sz="27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428625"/>
          <a:ext cx="8858311" cy="643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1143008"/>
                <a:gridCol w="1223729"/>
                <a:gridCol w="1205162"/>
              </a:tblGrid>
              <a:tr h="50226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доходов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(прогноз)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637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191,6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262,0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119,5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 физических лиц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120,1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188,9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нефтепродукты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31,7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34,1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налог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вмененный доход для отдельных видов деятельности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9937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от использования имущества, находящегося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государственной и муниципальной собственности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имущества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Штрафы,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санкции, возмещение ущерба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1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0,05</a:t>
                      </a:r>
                      <a:endParaRPr lang="ru-RU" sz="11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637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735,9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667,3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893,0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436,8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212,5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527,2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бюджета бюджетной системы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РФ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35,2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109,6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РФ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232,0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256,0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278,7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3359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637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доходов бюджета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927,5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929,3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1 012,5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285750" y="0"/>
            <a:ext cx="8497888" cy="714375"/>
          </a:xfrm>
        </p:spPr>
        <p:txBody>
          <a:bodyPr numCol="1">
            <a:prstTxWarp prst="textNoShape">
              <a:avLst/>
            </a:prstTxWarp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налоговых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неналоговых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ГО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Верхотурский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2022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в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9699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857250"/>
          <a:ext cx="8286750" cy="5572125"/>
        </p:xfrm>
        <a:graphic>
          <a:graphicData uri="http://schemas.openxmlformats.org/presentationml/2006/ole">
            <p:oleObj spid="_x0000_s76802" r:id="rId3" imgW="8291279" imgH="5572227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183562" cy="9286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27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безвозмездных поступлений бюджета</a:t>
            </a:r>
            <a:br>
              <a:rPr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ГО Верхотурский </a:t>
            </a:r>
            <a:r>
              <a:rPr sz="27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2022 </a:t>
            </a:r>
            <a:r>
              <a:rPr sz="27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r>
              <a:rPr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sz="2700" dirty="0">
              <a:solidFill>
                <a:srgbClr val="00B0F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143000"/>
          <a:ext cx="8470900" cy="507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42875" y="0"/>
            <a:ext cx="8715375" cy="822325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800" dirty="0" err="1">
                <a:solidFill>
                  <a:schemeClr val="accent1">
                    <a:lumMod val="75000"/>
                  </a:schemeClr>
                </a:solidFill>
              </a:rPr>
              <a:t>Расходы</a:t>
            </a:r>
            <a:r>
              <a:rPr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1">
                    <a:lumMod val="75000"/>
                  </a:schemeClr>
                </a:solidFill>
              </a:rPr>
              <a:t>бюджета</a:t>
            </a:r>
            <a:r>
              <a:rPr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sz="2800" dirty="0" err="1">
                <a:solidFill>
                  <a:schemeClr val="accent1">
                    <a:lumMod val="75000"/>
                  </a:schemeClr>
                </a:solidFill>
              </a:rPr>
              <a:t>городского</a:t>
            </a:r>
            <a:r>
              <a:rPr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1">
                    <a:lumMod val="75000"/>
                  </a:schemeClr>
                </a:solidFill>
              </a:rPr>
              <a:t>округа</a:t>
            </a:r>
            <a:r>
              <a:rPr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1">
                    <a:lumMod val="75000"/>
                  </a:schemeClr>
                </a:solidFill>
              </a:rPr>
              <a:t>Верхотурский</a:t>
            </a:r>
            <a:r>
              <a:rPr sz="25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sz="1400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928688"/>
          <a:ext cx="8786812" cy="5660434"/>
        </p:xfrm>
        <a:graphic>
          <a:graphicData uri="http://schemas.openxmlformats.org/drawingml/2006/table">
            <a:tbl>
              <a:tblPr/>
              <a:tblGrid>
                <a:gridCol w="2574925"/>
                <a:gridCol w="985837"/>
                <a:gridCol w="1287463"/>
                <a:gridCol w="1295400"/>
                <a:gridCol w="1355725"/>
                <a:gridCol w="1287462"/>
              </a:tblGrid>
              <a:tr h="548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расходов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2020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 год (ожидаемое)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 год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2023 год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2024 год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Общегосударственные вопросы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84 124,7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86 250,3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77 495,6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64 371,7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77 770,9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Национальная оборона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986,7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1 051,2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908,4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Национальная безопасность и правоохранительная деятельность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11 204,9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9 957,4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10 377,2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6 610,0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9 779,1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Национальная экономика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115 669,7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65 667,9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65 733,4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36 568,8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44 598,4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Жилищно-коммунальное хозяйство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202 087,9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211 340,2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170 478,8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116 532,0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44 794,0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Охрана окружающей среды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1 835,5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1 441,6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1 831,5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1 369,4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Образование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407 746,4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467 063,4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515 796,6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448 682,9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474 411,9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Культура, кинематография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61 818,6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56 417,5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115 605,8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56 216,6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69 813,6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Здравоохранение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346,1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Социальная политика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37 048,3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35 965,1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38 790,9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38 470,7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40 469,7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Физическая культура и спорт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7 219,0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6 800,4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19 185,2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1 302,0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6 744,4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64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Средства массовой информации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Обслуживание государственного и муниципального долга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Условно утвержденные 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11 741,3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23 864,8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9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 расходов: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930 296,3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942 227,6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1 016 773,0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781 485,5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795 157,6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Прямая соединительная линия 70"/>
          <p:cNvCxnSpPr/>
          <p:nvPr/>
        </p:nvCxnSpPr>
        <p:spPr>
          <a:xfrm rot="5400000">
            <a:off x="6751638" y="3463925"/>
            <a:ext cx="3643312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7037387" y="1820863"/>
            <a:ext cx="500063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38" idx="0"/>
          </p:cNvCxnSpPr>
          <p:nvPr/>
        </p:nvCxnSpPr>
        <p:spPr>
          <a:xfrm rot="5400000">
            <a:off x="929481" y="2642394"/>
            <a:ext cx="2143125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93700" y="1820863"/>
            <a:ext cx="357187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здравоохранени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000108"/>
            <a:ext cx="776288" cy="6286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7" name="Рисунок 6" descr="Соц полити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1000108"/>
            <a:ext cx="766763" cy="6429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4" name="Рисунок 13" descr="СМ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43834" y="1000108"/>
            <a:ext cx="714380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6" name="Рисунок 15" descr="Физ-р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4876" y="1000108"/>
            <a:ext cx="709612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7" name="Рисунок 16" descr="Обслуживание долг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58214" y="1000108"/>
            <a:ext cx="703761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8" name="Рисунок 17" descr="Культура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43240" y="1000108"/>
            <a:ext cx="752475" cy="6286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20" name="Рисунок 19" descr="Охрана окружающей среды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29454" y="1000108"/>
            <a:ext cx="714375" cy="6286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21" name="Рисунок 20" descr="Национальная безопасность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215074" y="1000108"/>
            <a:ext cx="714375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22" name="Рисунок 21" descr="Образование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42844" y="1000108"/>
            <a:ext cx="695325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23" name="Рисунок 22" descr="ЖКХ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357422" y="1000108"/>
            <a:ext cx="785813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24" name="Рисунок 23" descr="Общегосударственные вопросы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571604" y="1000108"/>
            <a:ext cx="766763" cy="6191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25" name="Рисунок 24" descr="Национальная экономика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57224" y="1000108"/>
            <a:ext cx="714375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sp>
        <p:nvSpPr>
          <p:cNvPr id="28" name="Прямоугольник 27"/>
          <p:cNvSpPr/>
          <p:nvPr/>
        </p:nvSpPr>
        <p:spPr>
          <a:xfrm>
            <a:off x="0" y="2000250"/>
            <a:ext cx="1500188" cy="500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50,7%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1000919" y="1856582"/>
            <a:ext cx="428625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14313" y="2714625"/>
            <a:ext cx="2000250" cy="78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6,5%</a:t>
            </a:r>
          </a:p>
        </p:txBody>
      </p:sp>
      <p:cxnSp>
        <p:nvCxnSpPr>
          <p:cNvPr id="35" name="Прямая соединительная линия 34"/>
          <p:cNvCxnSpPr>
            <a:endCxn id="33" idx="0"/>
          </p:cNvCxnSpPr>
          <p:nvPr/>
        </p:nvCxnSpPr>
        <p:spPr>
          <a:xfrm rot="5400000">
            <a:off x="965201" y="2463800"/>
            <a:ext cx="500062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714375" y="3714750"/>
            <a:ext cx="2571750" cy="78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7,6%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2179638" y="2249488"/>
            <a:ext cx="1214437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5000625" y="2214563"/>
            <a:ext cx="1714500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0,02%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>
            <a:off x="3358356" y="1856582"/>
            <a:ext cx="428625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143125" y="2928938"/>
            <a:ext cx="2143125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16,8%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3358357" y="2785269"/>
            <a:ext cx="2286000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3357563" y="4071938"/>
            <a:ext cx="1857375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3,8%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2786063" y="2071688"/>
            <a:ext cx="1857375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11,4%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5400000">
            <a:off x="4287044" y="2428082"/>
            <a:ext cx="1571625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5465763" y="1892300"/>
            <a:ext cx="642938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4500563" y="3286125"/>
            <a:ext cx="1857375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1,9%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5358606" y="2999582"/>
            <a:ext cx="2714625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5214938" y="4643438"/>
            <a:ext cx="285750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1,0%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357938" y="2214563"/>
            <a:ext cx="1857375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0,2%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rot="5400000">
            <a:off x="7215981" y="2428082"/>
            <a:ext cx="1571625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6643688" y="5429250"/>
            <a:ext cx="2786062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Обслуживание государственного и муниципального долга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0,01%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7072313" y="3429000"/>
            <a:ext cx="1500187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Средства массовой информации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0,02%</a:t>
            </a:r>
          </a:p>
        </p:txBody>
      </p:sp>
      <p:pic>
        <p:nvPicPr>
          <p:cNvPr id="42" name="Picture 5" descr="\\Df\documents\Аналитический отдел\Анимации\фон.jpg"/>
          <p:cNvPicPr>
            <a:picLocks noChangeAspect="1" noChangeArrowheads="1"/>
          </p:cNvPicPr>
          <p:nvPr/>
        </p:nvPicPr>
        <p:blipFill>
          <a:blip r:embed="rId14" cstate="print">
            <a:lum bright="15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50004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6120" name="Picture 5" descr="\\Df\documents\Аналитический отдел\Анимации\фон.jpg"/>
          <p:cNvPicPr>
            <a:picLocks noChangeAspect="1" noChangeArrowheads="1"/>
          </p:cNvPicPr>
          <p:nvPr/>
        </p:nvPicPr>
        <p:blipFill>
          <a:blip r:embed="rId14" cstate="print">
            <a:lum bright="14000" contrast="-52000"/>
          </a:blip>
          <a:srcRect/>
          <a:stretch>
            <a:fillRect/>
          </a:stretch>
        </p:blipFill>
        <p:spPr bwMode="auto">
          <a:xfrm>
            <a:off x="0" y="6357938"/>
            <a:ext cx="9144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21" name="Прямоугольник 44"/>
          <p:cNvSpPr>
            <a:spLocks noChangeArrowheads="1"/>
          </p:cNvSpPr>
          <p:nvPr/>
        </p:nvSpPr>
        <p:spPr bwMode="auto">
          <a:xfrm>
            <a:off x="0" y="0"/>
            <a:ext cx="9144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Распределение расходов бюджета на 2022 год в разрезе разделов классификации расходов бюджета, соответствующих распределению расходов по выполняемым городским округом полномочиям</a:t>
            </a:r>
          </a:p>
        </p:txBody>
      </p:sp>
      <p:sp>
        <p:nvSpPr>
          <p:cNvPr id="43" name="Овал 40"/>
          <p:cNvSpPr>
            <a:spLocks noChangeArrowheads="1"/>
          </p:cNvSpPr>
          <p:nvPr/>
        </p:nvSpPr>
        <p:spPr bwMode="auto">
          <a:xfrm>
            <a:off x="785813" y="5072063"/>
            <a:ext cx="2928937" cy="914400"/>
          </a:xfrm>
          <a:custGeom>
            <a:avLst/>
            <a:gdLst>
              <a:gd name="T0" fmla="*/ 1464359 w 2928960"/>
              <a:gd name="T1" fmla="*/ 0 h 914400"/>
              <a:gd name="T2" fmla="*/ 2928697 w 2928960"/>
              <a:gd name="T3" fmla="*/ 457200 h 914400"/>
              <a:gd name="T4" fmla="*/ 1464359 w 2928960"/>
              <a:gd name="T5" fmla="*/ 914400 h 914400"/>
              <a:gd name="T6" fmla="*/ 0 w 2928960"/>
              <a:gd name="T7" fmla="*/ 457200 h 914400"/>
              <a:gd name="T8" fmla="*/ 428904 w 2928960"/>
              <a:gd name="T9" fmla="*/ 133911 h 914400"/>
              <a:gd name="T10" fmla="*/ 428904 w 2928960"/>
              <a:gd name="T11" fmla="*/ 780489 h 914400"/>
              <a:gd name="T12" fmla="*/ 2499803 w 2928960"/>
              <a:gd name="T13" fmla="*/ 780489 h 914400"/>
              <a:gd name="T14" fmla="*/ 2499803 w 2928960"/>
              <a:gd name="T15" fmla="*/ 133911 h 914400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17694720 60000 65536"/>
              <a:gd name="T21" fmla="*/ 5898240 60000 65536"/>
              <a:gd name="T22" fmla="*/ 5898240 60000 65536"/>
              <a:gd name="T23" fmla="*/ 17694720 60000 65536"/>
              <a:gd name="T24" fmla="*/ 428937 w 2928960"/>
              <a:gd name="T25" fmla="*/ 133911 h 914400"/>
              <a:gd name="T26" fmla="*/ 2500023 w 2928960"/>
              <a:gd name="T27" fmla="*/ 780489 h 9144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28960" h="914400">
                <a:moveTo>
                  <a:pt x="0" y="457200"/>
                </a:moveTo>
                <a:lnTo>
                  <a:pt x="0" y="457200"/>
                </a:lnTo>
                <a:cubicBezTo>
                  <a:pt x="3" y="204696"/>
                  <a:pt x="655672" y="1"/>
                  <a:pt x="1464480" y="2"/>
                </a:cubicBezTo>
                <a:cubicBezTo>
                  <a:pt x="1464480" y="2"/>
                  <a:pt x="1464480" y="2"/>
                  <a:pt x="1464480" y="2"/>
                </a:cubicBezTo>
                <a:cubicBezTo>
                  <a:pt x="2273290" y="2"/>
                  <a:pt x="2928960" y="204697"/>
                  <a:pt x="2928960" y="457202"/>
                </a:cubicBezTo>
                <a:cubicBezTo>
                  <a:pt x="2928960" y="457202"/>
                  <a:pt x="2928959" y="457203"/>
                  <a:pt x="2928959" y="457204"/>
                </a:cubicBezTo>
                <a:lnTo>
                  <a:pt x="2928960" y="457205"/>
                </a:lnTo>
                <a:cubicBezTo>
                  <a:pt x="2928960" y="709709"/>
                  <a:pt x="2273289" y="914404"/>
                  <a:pt x="1464480" y="914405"/>
                </a:cubicBezTo>
                <a:cubicBezTo>
                  <a:pt x="655670" y="914405"/>
                  <a:pt x="0" y="709709"/>
                  <a:pt x="0" y="457205"/>
                </a:cubicBezTo>
                <a:cubicBezTo>
                  <a:pt x="-1" y="457204"/>
                  <a:pt x="0" y="457203"/>
                  <a:pt x="0" y="457203"/>
                </a:cubicBezTo>
                <a:close/>
              </a:path>
            </a:pathLst>
          </a:custGeom>
          <a:solidFill>
            <a:srgbClr val="9BBB59"/>
          </a:solidFill>
          <a:ln w="25402">
            <a:solidFill>
              <a:srgbClr val="71893F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Всего расходы – 1016,8 млн.рублей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072188" y="5214938"/>
            <a:ext cx="71437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642938" y="1000125"/>
            <a:ext cx="8215312" cy="5357813"/>
            <a:chOff x="635011" y="1309714"/>
            <a:chExt cx="6207215" cy="5048244"/>
          </a:xfrm>
        </p:grpSpPr>
        <p:sp useBgFill="1">
          <p:nvSpPr>
            <p:cNvPr id="2" name="Дуга 1"/>
            <p:cNvSpPr/>
            <p:nvPr/>
          </p:nvSpPr>
          <p:spPr>
            <a:xfrm>
              <a:off x="1498630" y="1600187"/>
              <a:ext cx="5175234" cy="4071966"/>
            </a:xfrm>
            <a:prstGeom prst="arc">
              <a:avLst>
                <a:gd name="adj1" fmla="val 11153478"/>
                <a:gd name="adj2" fmla="val 11117953"/>
              </a:avLst>
            </a:prstGeom>
            <a:ln w="34925">
              <a:solidFill>
                <a:srgbClr val="926255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1066820" y="2076539"/>
              <a:ext cx="2714644" cy="1713728"/>
            </a:xfrm>
            <a:prstGeom prst="ellipse">
              <a:avLst/>
            </a:prstGeom>
            <a:solidFill>
              <a:srgbClr val="A7D872"/>
            </a:solidFill>
            <a:scene3d>
              <a:camera prst="orthographicFront"/>
              <a:lightRig rig="threePt" dir="t"/>
            </a:scene3d>
            <a:sp3d contourW="19050" prstMaterial="metal">
              <a:bevelT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3981512" y="1309714"/>
              <a:ext cx="2608327" cy="2172670"/>
            </a:xfrm>
            <a:prstGeom prst="ellipse">
              <a:avLst/>
            </a:prstGeom>
            <a:solidFill>
              <a:srgbClr val="A994E4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5484904" y="3865796"/>
              <a:ext cx="1357322" cy="1285884"/>
            </a:xfrm>
            <a:prstGeom prst="ellipse">
              <a:avLst/>
            </a:prstGeom>
            <a:solidFill>
              <a:srgbClr val="EDB176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12,9%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819582" y="3789710"/>
              <a:ext cx="1750015" cy="11337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Управление культуры, туризма и молодёжной политики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148586" y="5610070"/>
              <a:ext cx="1153882" cy="6401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Финансовое  управление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15053" y="5930166"/>
              <a:ext cx="1141888" cy="4277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40067" y="5236511"/>
              <a:ext cx="485782" cy="436131"/>
            </a:xfrm>
            <a:prstGeom prst="ellipse">
              <a:avLst/>
            </a:prstGeom>
            <a:solidFill>
              <a:srgbClr val="C4D054">
                <a:alpha val="85000"/>
              </a:srgbClr>
            </a:solidFill>
            <a:scene3d>
              <a:camera prst="orthographicFront"/>
              <a:lightRig rig="threePt" dir="t"/>
            </a:scene3d>
            <a:sp3d contourW="19050" prstMaterial="metal">
              <a:bevelT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1606575" y="4429131"/>
              <a:ext cx="485781" cy="433552"/>
            </a:xfrm>
            <a:prstGeom prst="ellipse">
              <a:avLst/>
            </a:prstGeom>
            <a:solidFill>
              <a:srgbClr val="F3CD60"/>
            </a:solidFill>
            <a:scene3d>
              <a:camera prst="orthographicFront"/>
              <a:lightRig rig="threePt" dir="t"/>
            </a:scene3d>
            <a:sp3d contourW="19050" prstMaterial="metal">
              <a:bevelT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929230" y="5572675"/>
              <a:ext cx="1283424" cy="70899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Дума городского округа 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0,5%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35011" y="4987827"/>
              <a:ext cx="1384179" cy="6237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Счётная палата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0,4%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4305369" y="5225155"/>
              <a:ext cx="955611" cy="877212"/>
            </a:xfrm>
            <a:prstGeom prst="ellipse">
              <a:avLst/>
            </a:prstGeom>
            <a:solidFill>
              <a:srgbClr val="E79645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715000" y="5357813"/>
            <a:ext cx="857250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1,2%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071688" y="5572125"/>
            <a:ext cx="785812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143500" y="1428750"/>
            <a:ext cx="3214688" cy="1428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</a:t>
            </a:r>
            <a:endParaRPr 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49%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428750" y="2214563"/>
            <a:ext cx="3071813" cy="1071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 Верхотурский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36%</a:t>
            </a:r>
          </a:p>
          <a:p>
            <a:pPr algn="ct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85" name="Прямоугольник 34"/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расходов бюджета на 2022 год в разрезе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главных распорядителей бюджетных средств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774</Words>
  <Application>Microsoft Office PowerPoint</Application>
  <PresentationFormat>Экран (4:3)</PresentationFormat>
  <Paragraphs>303</Paragraphs>
  <Slides>10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Диаграмма Microsoft Office Excel</vt:lpstr>
      <vt:lpstr>Слайд 1</vt:lpstr>
      <vt:lpstr>Сведения бюджета ГО Верхотурский на 2022 год  и плановый период 2023 и 2024 годов  в сравнении с другими муниципальными образованиями Доходы бюджетов сопоставимых муниципальных образований, в млн.руб.</vt:lpstr>
      <vt:lpstr> Расходы бюджетов сопоставимых муниципальных образований, в млн.руб.</vt:lpstr>
      <vt:lpstr>Доходы бюджета ГО Верхотурский, в млн.руб.</vt:lpstr>
      <vt:lpstr>Структура налоговых и неналоговых доходов бюджета  ГО Верхотурский на 2022 год, в млн.рублей </vt:lpstr>
      <vt:lpstr>Структура безвозмездных поступлений бюджета  ГО Верхотурский на 2022 год </vt:lpstr>
      <vt:lpstr>Расходы бюджета  городского округа Верхотурский, тыс.рублей</vt:lpstr>
      <vt:lpstr>Слайд 8</vt:lpstr>
      <vt:lpstr>Слайд 9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FY</cp:lastModifiedBy>
  <cp:revision>49</cp:revision>
  <dcterms:created xsi:type="dcterms:W3CDTF">2019-08-22T04:59:21Z</dcterms:created>
  <dcterms:modified xsi:type="dcterms:W3CDTF">2022-05-30T11:24:28Z</dcterms:modified>
</cp:coreProperties>
</file>